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0" r:id="rId5"/>
    <p:sldId id="262" r:id="rId6"/>
    <p:sldId id="263" r:id="rId7"/>
    <p:sldId id="264" r:id="rId8"/>
    <p:sldId id="265" r:id="rId9"/>
    <p:sldId id="268" r:id="rId10"/>
    <p:sldId id="267" r:id="rId11"/>
    <p:sldId id="28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7" d="100"/>
          <a:sy n="87" d="100"/>
        </p:scale>
        <p:origin x="14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CE7A08-7B71-415B-AB4E-3A0643816ACB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9FEA6D-3AFC-44C8-9562-CCA07CA4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0.xml"/><Relationship Id="rId26" Type="http://schemas.openxmlformats.org/officeDocument/2006/relationships/slide" Target="slide29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7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5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Урок-игра</a:t>
            </a:r>
            <a:br>
              <a:rPr lang="ru-RU" dirty="0" smtClean="0"/>
            </a:br>
            <a:r>
              <a:rPr lang="ru-RU" sz="2200" dirty="0" smtClean="0"/>
              <a:t>(повторение курса физики 7 класса)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555776" y="6858000"/>
            <a:ext cx="6400800" cy="17620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Сравни массы тел и плотности вещества</a:t>
            </a:r>
            <a:endParaRPr lang="ru-RU" sz="4000" dirty="0"/>
          </a:p>
        </p:txBody>
      </p:sp>
      <p:pic>
        <p:nvPicPr>
          <p:cNvPr id="4" name="Содержимое 3" descr="плотно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429420" cy="4822065"/>
          </a:xfr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"Звездные войны"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В фильме </a:t>
            </a:r>
            <a:r>
              <a:rPr lang="ru-RU" b="1" dirty="0" err="1" smtClean="0"/>
              <a:t>Лукаса</a:t>
            </a:r>
            <a:r>
              <a:rPr lang="ru-RU" b="1" dirty="0" smtClean="0"/>
              <a:t> "Звездные войны" - " люди сражаются в космосе, стреляя из фантастических видов оружия по космическим кораблям. Слепящие вспышки взрывов, корабли со страшным грохотом взрываются, со свистом обломки летят в глубины космоса…".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Скажите о чем забыли создатели фильма, если они допустили вопиющую ошибку, проявив незнание физики?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Объясни рисунок</a:t>
            </a:r>
            <a:endParaRPr lang="ru-RU" sz="4400" dirty="0"/>
          </a:p>
        </p:txBody>
      </p:sp>
      <p:pic>
        <p:nvPicPr>
          <p:cNvPr id="4" name="Рисунок 3" descr="т таяния льда.gif"/>
          <p:cNvPicPr>
            <a:picLocks noChangeAspect="1"/>
          </p:cNvPicPr>
          <p:nvPr/>
        </p:nvPicPr>
        <p:blipFill>
          <a:blip r:embed="rId2"/>
          <a:srcRect b="11969"/>
          <a:stretch>
            <a:fillRect/>
          </a:stretch>
        </p:blipFill>
        <p:spPr>
          <a:xfrm>
            <a:off x="571472" y="1428736"/>
            <a:ext cx="7620000" cy="503101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Объясни рисунок</a:t>
            </a:r>
            <a:endParaRPr lang="ru-RU" dirty="0"/>
          </a:p>
        </p:txBody>
      </p:sp>
      <p:pic>
        <p:nvPicPr>
          <p:cNvPr id="4" name="Рисунок 3" descr="работ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572296" cy="4929222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Объясни рисунок</a:t>
            </a:r>
            <a:endParaRPr lang="ru-RU" dirty="0"/>
          </a:p>
        </p:txBody>
      </p:sp>
      <p:pic>
        <p:nvPicPr>
          <p:cNvPr id="4" name="Рисунок 3" descr="плотность1.gif"/>
          <p:cNvPicPr>
            <a:picLocks noChangeAspect="1"/>
          </p:cNvPicPr>
          <p:nvPr/>
        </p:nvPicPr>
        <p:blipFill>
          <a:blip r:embed="rId2"/>
          <a:srcRect l="11339" t="4409" r="9921" b="3780"/>
          <a:stretch>
            <a:fillRect/>
          </a:stretch>
        </p:blipFill>
        <p:spPr>
          <a:xfrm>
            <a:off x="1292860" y="1394904"/>
            <a:ext cx="5999527" cy="5247165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В сосуде с водой находятся два бруска одинаковой массы - деревянный и медный.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	На какой из брусков действует большая сила тяжести? 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сканирование0004.jpg"/>
          <p:cNvPicPr>
            <a:picLocks noChangeAspect="1"/>
          </p:cNvPicPr>
          <p:nvPr/>
        </p:nvPicPr>
        <p:blipFill>
          <a:blip r:embed="rId2" cstate="print"/>
          <a:srcRect l="2147" t="3181" r="38638" b="57266"/>
          <a:stretch>
            <a:fillRect/>
          </a:stretch>
        </p:blipFill>
        <p:spPr>
          <a:xfrm>
            <a:off x="2000232" y="1214422"/>
            <a:ext cx="6000792" cy="5406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2726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рис. показаны два последовательных снимка. Определите какие тела находятся в движении </a:t>
            </a:r>
            <a:r>
              <a:rPr lang="ru-RU" sz="3200" dirty="0" err="1" smtClean="0"/>
              <a:t>относитель</a:t>
            </a:r>
            <a:r>
              <a:rPr lang="ru-RU" sz="3200" dirty="0" smtClean="0">
                <a:solidFill>
                  <a:schemeClr val="bg1"/>
                </a:solidFill>
              </a:rPr>
              <a:t> но елки и первого человека.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Найди лишнее…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4268799"/>
          </a:xfrm>
        </p:spPr>
        <p:txBody>
          <a:bodyPr/>
          <a:lstStyle/>
          <a:p>
            <a:pPr marL="550926" indent="-514350">
              <a:buAutoNum type="arabicParenR"/>
            </a:pPr>
            <a:r>
              <a:rPr lang="ru-RU" dirty="0" smtClean="0"/>
              <a:t>метр, сажень, грамм, дециметр</a:t>
            </a:r>
          </a:p>
          <a:p>
            <a:pPr marL="550926" indent="-514350">
              <a:buAutoNum type="arabicParenR"/>
            </a:pPr>
            <a:r>
              <a:rPr lang="ru-RU" dirty="0" smtClean="0"/>
              <a:t>Ньютон, Паскаль, Джоуль, Электрон</a:t>
            </a:r>
          </a:p>
          <a:p>
            <a:pPr marL="550926" indent="-514350">
              <a:buAutoNum type="arabicParenR"/>
            </a:pPr>
            <a:r>
              <a:rPr lang="ru-RU" dirty="0" smtClean="0"/>
              <a:t>работа, энергия, кол-во теплоты, масса</a:t>
            </a:r>
          </a:p>
          <a:p>
            <a:pPr marL="550926" indent="-514350">
              <a:buAutoNum type="arabicParenR"/>
            </a:pPr>
            <a:r>
              <a:rPr lang="ru-RU" dirty="0" smtClean="0"/>
              <a:t>кило-, нано-, Мега-, </a:t>
            </a:r>
            <a:r>
              <a:rPr lang="ru-RU" dirty="0" err="1" smtClean="0"/>
              <a:t>дено</a:t>
            </a:r>
            <a:r>
              <a:rPr lang="ru-RU" dirty="0" smtClean="0"/>
              <a:t>-</a:t>
            </a:r>
          </a:p>
          <a:p>
            <a:pPr marL="550926" indent="-514350">
              <a:buAutoNum type="arabicParenR"/>
            </a:pPr>
            <a:r>
              <a:rPr lang="ru-RU" dirty="0" smtClean="0"/>
              <a:t>дерево, стекло, камень, стул</a:t>
            </a:r>
          </a:p>
          <a:p>
            <a:pPr marL="550926" indent="-514350">
              <a:buAutoNum type="arabicParenR"/>
            </a:pP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6541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каком положении стул производит большее давление на пол?</a:t>
            </a:r>
            <a:endParaRPr lang="ru-RU" sz="4000" dirty="0"/>
          </a:p>
        </p:txBody>
      </p:sp>
      <p:pic>
        <p:nvPicPr>
          <p:cNvPr id="4" name="Рисунок 3" descr="сканирование0015.jpg"/>
          <p:cNvPicPr>
            <a:picLocks noChangeAspect="1"/>
          </p:cNvPicPr>
          <p:nvPr/>
        </p:nvPicPr>
        <p:blipFill>
          <a:blip r:embed="rId2" cstate="print"/>
          <a:srcRect l="2861" t="52493" r="5722" b="12598"/>
          <a:stretch>
            <a:fillRect/>
          </a:stretch>
        </p:blipFill>
        <p:spPr>
          <a:xfrm>
            <a:off x="1000100" y="2571744"/>
            <a:ext cx="7286676" cy="3789712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«День вечереет, ночь близка…»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Ф. И. Тютчев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Monotype Corsiva" pitchFamily="66" charset="0"/>
              </a:rPr>
              <a:t>День вечереет, ночь близка,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Длинней с горы ложиться тень,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На небе гаснут облака…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Уж поздно. Вечереет день.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Почему вечером тени удлиняются? 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186765" cy="6026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353"/>
                <a:gridCol w="1637353"/>
                <a:gridCol w="1637353"/>
                <a:gridCol w="1637353"/>
                <a:gridCol w="1637353"/>
              </a:tblGrid>
              <a:tr h="89440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1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2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3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4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5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6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7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8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9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10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11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12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13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14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15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16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18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9" action="ppaction://hlinksldjump"/>
                        </a:rPr>
                        <a:t>19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20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1" action="ppaction://hlinksldjump"/>
                        </a:rPr>
                        <a:t>21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2" action="ppaction://hlinksldjump"/>
                        </a:rPr>
                        <a:t>22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3" action="ppaction://hlinksldjump"/>
                        </a:rPr>
                        <a:t>23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24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4" action="ppaction://hlinksldjump"/>
                        </a:rPr>
                        <a:t>25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5" action="ppaction://hlinksldjump"/>
                        </a:rPr>
                        <a:t>26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6" action="ppaction://hlinksldjump"/>
                        </a:rPr>
                        <a:t>27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28</a:t>
                      </a:r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17</a:t>
                      </a:r>
                      <a:endParaRPr lang="ru-RU" sz="4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01080" cy="21431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сосуды налита жидкость массой 100 г. В каком сосуде жидкость с наименьшей плотностью?</a:t>
            </a:r>
            <a:endParaRPr lang="ru-RU" sz="4000" dirty="0"/>
          </a:p>
        </p:txBody>
      </p:sp>
      <p:pic>
        <p:nvPicPr>
          <p:cNvPr id="4" name="Рисунок 3" descr="сканирование0008.jpg"/>
          <p:cNvPicPr>
            <a:picLocks noChangeAspect="1"/>
          </p:cNvPicPr>
          <p:nvPr/>
        </p:nvPicPr>
        <p:blipFill>
          <a:blip r:embed="rId2"/>
          <a:srcRect l="8920" r="14866" b="64025"/>
          <a:stretch>
            <a:fillRect/>
          </a:stretch>
        </p:blipFill>
        <p:spPr>
          <a:xfrm>
            <a:off x="1025494" y="2285992"/>
            <a:ext cx="6689777" cy="4422881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467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600" b="1" dirty="0" smtClean="0">
                <a:latin typeface="Monotype Corsiva" pitchFamily="66" charset="0"/>
              </a:rPr>
              <a:t>В белом бархате деревни-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		И заборы, и деревья.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		И как ветер нападает,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		Этот бархат опадает.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одно из состояний воды. Какое?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уроке физики (после урока биологии) учитель спрашивает:</a:t>
            </a:r>
          </a:p>
          <a:p>
            <a:pPr>
              <a:buFontTx/>
              <a:buChar char="-"/>
            </a:pPr>
            <a:r>
              <a:rPr lang="ru-RU" dirty="0" smtClean="0"/>
              <a:t>Дети, каковы основные свойства молекул?</a:t>
            </a:r>
          </a:p>
          <a:p>
            <a:pPr>
              <a:buFontTx/>
              <a:buChar char="-"/>
            </a:pPr>
            <a:r>
              <a:rPr lang="ru-RU" dirty="0" smtClean="0"/>
              <a:t>Молекулы все время движутся, потому что они живые!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А если серьезно? Как бы Вы  ответили на этот вопрос?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7467600" cy="2500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Сидя в спальне и делая уроки, мы чувствуем запах вкусной жареной картошки, которую мама готовит на ужин. Почему?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467600" cy="19716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Чем можно объяснить увеличение длины проволоки при нагревании?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Какие силы действуют на тела в следующих случаях: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7467600" cy="4114816"/>
          </a:xfrm>
        </p:spPr>
        <p:txBody>
          <a:bodyPr/>
          <a:lstStyle/>
          <a:p>
            <a:r>
              <a:rPr lang="ru-RU" dirty="0" smtClean="0"/>
              <a:t>Автомобиль останавливается</a:t>
            </a:r>
          </a:p>
          <a:p>
            <a:r>
              <a:rPr lang="ru-RU" dirty="0" smtClean="0"/>
              <a:t>Книжка лежит на парте</a:t>
            </a:r>
          </a:p>
          <a:p>
            <a:r>
              <a:rPr lang="ru-RU" dirty="0" smtClean="0"/>
              <a:t>Человек идет по дороге</a:t>
            </a:r>
          </a:p>
          <a:p>
            <a:r>
              <a:rPr lang="ru-RU" dirty="0" smtClean="0"/>
              <a:t>Канатоходец идет по канату</a:t>
            </a:r>
          </a:p>
          <a:p>
            <a:r>
              <a:rPr lang="ru-RU" dirty="0" smtClean="0"/>
              <a:t>Мячик летит вверх</a:t>
            </a:r>
          </a:p>
          <a:p>
            <a:r>
              <a:rPr lang="ru-RU" dirty="0" smtClean="0"/>
              <a:t>Луна движется вокруг Земли.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Какое явление способствует образованию росы, тумана, облаков?</a:t>
            </a:r>
            <a:endParaRPr lang="ru-RU" dirty="0"/>
          </a:p>
        </p:txBody>
      </p:sp>
      <p:pic>
        <p:nvPicPr>
          <p:cNvPr id="4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6654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MF0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14554"/>
            <a:ext cx="266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429132"/>
            <a:ext cx="29813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7467600" cy="2786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</a:rPr>
              <a:t>	</a:t>
            </a:r>
            <a:r>
              <a:rPr lang="ru-RU" sz="3600" dirty="0" smtClean="0">
                <a:latin typeface="+mj-lt"/>
              </a:rPr>
              <a:t>Железную  гирю, плотно обернутую полоской бумаги, поместили над пламенем спиртовки. Почему бумага не загорается?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214810" y="3143248"/>
            <a:ext cx="2478088" cy="3352800"/>
            <a:chOff x="8001" y="3064"/>
            <a:chExt cx="1620" cy="2196"/>
          </a:xfrm>
        </p:grpSpPr>
        <p:pic>
          <p:nvPicPr>
            <p:cNvPr id="5" name="Picture 6" descr="bd13635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18" y="4324"/>
              <a:ext cx="343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14800923" flipH="1">
              <a:off x="8406" y="2929"/>
              <a:ext cx="810" cy="1620"/>
            </a:xfrm>
            <a:prstGeom prst="ca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8331" y="3064"/>
              <a:ext cx="1110" cy="1260"/>
            </a:xfrm>
            <a:custGeom>
              <a:avLst/>
              <a:gdLst>
                <a:gd name="T0" fmla="*/ 390 w 990"/>
                <a:gd name="T1" fmla="*/ 1260 h 1260"/>
                <a:gd name="T2" fmla="*/ 570 w 990"/>
                <a:gd name="T3" fmla="*/ 900 h 1260"/>
                <a:gd name="T4" fmla="*/ 390 w 990"/>
                <a:gd name="T5" fmla="*/ 540 h 1260"/>
                <a:gd name="T6" fmla="*/ 30 w 990"/>
                <a:gd name="T7" fmla="*/ 180 h 1260"/>
                <a:gd name="T8" fmla="*/ 210 w 990"/>
                <a:gd name="T9" fmla="*/ 0 h 1260"/>
                <a:gd name="T10" fmla="*/ 390 w 990"/>
                <a:gd name="T11" fmla="*/ 180 h 1260"/>
                <a:gd name="T12" fmla="*/ 750 w 990"/>
                <a:gd name="T13" fmla="*/ 540 h 1260"/>
                <a:gd name="T14" fmla="*/ 930 w 990"/>
                <a:gd name="T15" fmla="*/ 720 h 1260"/>
                <a:gd name="T16" fmla="*/ 930 w 990"/>
                <a:gd name="T17" fmla="*/ 900 h 1260"/>
                <a:gd name="T18" fmla="*/ 570 w 990"/>
                <a:gd name="T19" fmla="*/ 1080 h 1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0"/>
                <a:gd name="T31" fmla="*/ 0 h 1260"/>
                <a:gd name="T32" fmla="*/ 990 w 990"/>
                <a:gd name="T33" fmla="*/ 1260 h 12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0" h="1260">
                  <a:moveTo>
                    <a:pt x="390" y="1260"/>
                  </a:moveTo>
                  <a:cubicBezTo>
                    <a:pt x="480" y="1140"/>
                    <a:pt x="570" y="1020"/>
                    <a:pt x="570" y="900"/>
                  </a:cubicBezTo>
                  <a:cubicBezTo>
                    <a:pt x="570" y="780"/>
                    <a:pt x="480" y="660"/>
                    <a:pt x="390" y="540"/>
                  </a:cubicBezTo>
                  <a:cubicBezTo>
                    <a:pt x="300" y="420"/>
                    <a:pt x="60" y="270"/>
                    <a:pt x="30" y="180"/>
                  </a:cubicBezTo>
                  <a:cubicBezTo>
                    <a:pt x="0" y="90"/>
                    <a:pt x="150" y="0"/>
                    <a:pt x="210" y="0"/>
                  </a:cubicBezTo>
                  <a:cubicBezTo>
                    <a:pt x="270" y="0"/>
                    <a:pt x="300" y="90"/>
                    <a:pt x="390" y="180"/>
                  </a:cubicBezTo>
                  <a:cubicBezTo>
                    <a:pt x="480" y="270"/>
                    <a:pt x="660" y="450"/>
                    <a:pt x="750" y="540"/>
                  </a:cubicBezTo>
                  <a:cubicBezTo>
                    <a:pt x="840" y="630"/>
                    <a:pt x="900" y="660"/>
                    <a:pt x="930" y="720"/>
                  </a:cubicBezTo>
                  <a:cubicBezTo>
                    <a:pt x="960" y="780"/>
                    <a:pt x="990" y="840"/>
                    <a:pt x="930" y="900"/>
                  </a:cubicBezTo>
                  <a:cubicBezTo>
                    <a:pt x="870" y="960"/>
                    <a:pt x="630" y="1050"/>
                    <a:pt x="570" y="1080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-1069912">
              <a:off x="8721" y="4144"/>
              <a:ext cx="36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8361" y="3244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256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Для измерения каких физических величин служат приборы (см. рисунок):</a:t>
            </a:r>
            <a:endParaRPr lang="ru-RU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7"/>
            <a:ext cx="7358114" cy="406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мы видим свое отражение в зеркале?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37355" r="33842"/>
          <a:stretch>
            <a:fillRect/>
          </a:stretch>
        </p:blipFill>
        <p:spPr bwMode="auto">
          <a:xfrm>
            <a:off x="2214546" y="1714488"/>
            <a:ext cx="3764329" cy="46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ТРИ СЕСТРЫ (СКАЗКА)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715404" cy="63579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/>
              <a:t>Жил - был царь. У него были три дочери: старшая, средняя и младшая. Младшая была самая красивая, самая любимая. Царь был стар и умен. Он давно издал указ, по которому первая дочь, выходящая замуж получит пол - царства. Зная указ, средняя и старшая дочери очень хотели замуж, и часто из-за этого ссорились. Младшая дочь замуж не собиралась. Чтобы разрешить все вопросы с замужеством и уладить ссоры, царь предложил провести такое соревнование.</a:t>
            </a:r>
          </a:p>
          <a:p>
            <a:pPr>
              <a:buNone/>
            </a:pPr>
            <a:r>
              <a:rPr lang="ru-RU" sz="4000" dirty="0" smtClean="0"/>
              <a:t>	</a:t>
            </a:r>
          </a:p>
          <a:p>
            <a:pPr>
              <a:buNone/>
            </a:pPr>
            <a:r>
              <a:rPr lang="ru-RU" sz="4000" dirty="0" smtClean="0"/>
              <a:t>	Он поставил на стол три чайника. Они были совершенно одинаковы, как по внешнему виду так и по вместимости. Царь налил в каждый чайник равное количество воды из ведра. </a:t>
            </a:r>
          </a:p>
          <a:p>
            <a:pPr>
              <a:buNone/>
            </a:pPr>
            <a:r>
              <a:rPr lang="ru-RU" sz="4000" dirty="0" smtClean="0"/>
              <a:t>	- Мои любимые дочери, - начал свою речь царь, - сейчас каждая из вас возьмет по чайнику и отправиться вместе со мной на кухню. Там вы поставите чайники на плиту и дождетесь пока они закипят. Та дочь, у которой закипит чайник раньше, выйдет замуж первой. </a:t>
            </a:r>
          </a:p>
          <a:p>
            <a:pPr>
              <a:buNone/>
            </a:pPr>
            <a:r>
              <a:rPr lang="ru-RU" sz="4000" dirty="0" smtClean="0"/>
              <a:t>	</a:t>
            </a:r>
          </a:p>
          <a:p>
            <a:pPr>
              <a:buNone/>
            </a:pPr>
            <a:r>
              <a:rPr lang="ru-RU" sz="4000" dirty="0" smtClean="0"/>
              <a:t>	Как не странно, но расчеты царя были точными, первым закипел чайник у младшей дочери. Почему? 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Радуга в небе, которую можно наблюдать после дождя, объясняется: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7467600" cy="4268799"/>
          </a:xfrm>
        </p:spPr>
        <p:txBody>
          <a:bodyPr>
            <a:normAutofit/>
          </a:bodyPr>
          <a:lstStyle/>
          <a:p>
            <a:pPr marL="550926" indent="-514350">
              <a:buAutoNum type="arabicParenR"/>
            </a:pPr>
            <a:r>
              <a:rPr lang="ru-RU" sz="3600" dirty="0" smtClean="0"/>
              <a:t>Интерференцией света</a:t>
            </a:r>
          </a:p>
          <a:p>
            <a:pPr marL="550926" indent="-514350">
              <a:buAutoNum type="arabicParenR"/>
            </a:pPr>
            <a:r>
              <a:rPr lang="ru-RU" sz="3600" dirty="0" smtClean="0"/>
              <a:t>Дисперсией света</a:t>
            </a:r>
          </a:p>
          <a:p>
            <a:pPr marL="550926" indent="-514350">
              <a:buAutoNum type="arabicParenR"/>
            </a:pPr>
            <a:r>
              <a:rPr lang="ru-RU" sz="3600" dirty="0" smtClean="0"/>
              <a:t>Дифракцией света</a:t>
            </a:r>
          </a:p>
          <a:p>
            <a:pPr marL="550926" indent="-514350">
              <a:buAutoNum type="arabicParenR"/>
            </a:pPr>
            <a:r>
              <a:rPr lang="ru-RU" sz="3600" dirty="0" smtClean="0"/>
              <a:t>Всеми перечисленными явлениями одновременно</a:t>
            </a:r>
            <a:endParaRPr lang="ru-RU" sz="3600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отличить стеклянное изделие от алмазного?</a:t>
            </a:r>
            <a:endParaRPr lang="ru-RU" dirty="0"/>
          </a:p>
        </p:txBody>
      </p:sp>
      <p:pic>
        <p:nvPicPr>
          <p:cNvPr id="2050" name="Picture 2" descr="http://elkin52.narod.ru/zadichi/skaska/prin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3643338" cy="340676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"Лисичка - сестричка и серый волк".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….</a:t>
            </a:r>
          </a:p>
          <a:p>
            <a:pPr algn="just">
              <a:buNone/>
            </a:pPr>
            <a:r>
              <a:rPr lang="ru-RU" dirty="0" smtClean="0"/>
              <a:t>	Волк пришел на реку, опустил хвост в прорубь и начал приговаривать: </a:t>
            </a:r>
          </a:p>
          <a:p>
            <a:pPr algn="just">
              <a:buNone/>
            </a:pPr>
            <a:r>
              <a:rPr lang="ru-RU" dirty="0" smtClean="0"/>
              <a:t>- Ловись, рыбка, и мала и велика! Ловись, рыбка, и мала и велика! </a:t>
            </a:r>
          </a:p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dirty="0" smtClean="0"/>
              <a:t>Вслед за ним и лиса явилась; ходит около волка да приговаривает: </a:t>
            </a:r>
          </a:p>
          <a:p>
            <a:pPr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Ясни</a:t>
            </a:r>
            <a:r>
              <a:rPr lang="ru-RU" dirty="0" smtClean="0"/>
              <a:t> - </a:t>
            </a:r>
            <a:r>
              <a:rPr lang="ru-RU" dirty="0" err="1" smtClean="0"/>
              <a:t>ясни</a:t>
            </a:r>
            <a:r>
              <a:rPr lang="ru-RU" dirty="0" smtClean="0"/>
              <a:t>, на небе звезды. Мёрзни - </a:t>
            </a:r>
            <a:r>
              <a:rPr lang="ru-RU" dirty="0" err="1" smtClean="0"/>
              <a:t>мёрзни</a:t>
            </a:r>
            <a:r>
              <a:rPr lang="ru-RU" dirty="0" smtClean="0"/>
              <a:t>, волчий хвост!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Почему лиса повторяла: </a:t>
            </a:r>
            <a:r>
              <a:rPr lang="ru-RU" dirty="0" err="1" smtClean="0"/>
              <a:t>Ясни-ясни</a:t>
            </a:r>
            <a:r>
              <a:rPr lang="ru-RU" dirty="0" smtClean="0"/>
              <a:t>, на небе звезды? 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Ломаная лыжа.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Вовочка </a:t>
            </a:r>
            <a:r>
              <a:rPr lang="ru-RU" dirty="0"/>
              <a:t>смотрел на лыжу, она была сломана. Поверхность слома была неровной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 </a:t>
            </a:r>
            <a:r>
              <a:rPr lang="ru-RU" dirty="0"/>
              <a:t>"Почему ломаная лыжа становится не прочной, даже если очень точно соединить место разлома?- спросил он. Что ему ответить?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Морская вода.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329642" cy="362585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Если внимательно смотреть на море, то можно заметить что </a:t>
            </a:r>
            <a:r>
              <a:rPr lang="ru-RU" dirty="0"/>
              <a:t>в разных местах моря вода </a:t>
            </a:r>
            <a:r>
              <a:rPr lang="ru-RU" dirty="0" smtClean="0"/>
              <a:t>имеет </a:t>
            </a:r>
            <a:r>
              <a:rPr lang="ru-RU" dirty="0"/>
              <a:t>разные цвета. Почему на мелководье морская вода имеет зеленый цвет, а на глубине </a:t>
            </a:r>
            <a:r>
              <a:rPr lang="ru-RU" dirty="0" err="1" smtClean="0"/>
              <a:t>голубой</a:t>
            </a:r>
            <a:r>
              <a:rPr lang="ru-RU" dirty="0" smtClean="0"/>
              <a:t> цвет?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Почему верблюды легко передвигаются по песку?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9458" name="Picture 2" descr="http://elkin52.narod.ru/biofizika/soo/images/v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929354" cy="5099246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Объясни рисунок</a:t>
            </a:r>
            <a:endParaRPr lang="ru-RU" dirty="0"/>
          </a:p>
        </p:txBody>
      </p:sp>
      <p:pic>
        <p:nvPicPr>
          <p:cNvPr id="4" name="Содержимое 3" descr="давление.gif"/>
          <p:cNvPicPr>
            <a:picLocks noGrp="1" noChangeAspect="1"/>
          </p:cNvPicPr>
          <p:nvPr>
            <p:ph idx="1"/>
          </p:nvPr>
        </p:nvPicPr>
        <p:blipFill>
          <a:blip r:embed="rId2"/>
          <a:srcRect t="5039" b="12598"/>
          <a:stretch>
            <a:fillRect/>
          </a:stretch>
        </p:blipFill>
        <p:spPr>
          <a:xfrm>
            <a:off x="1173691" y="1863600"/>
            <a:ext cx="6970209" cy="4305691"/>
          </a:xfr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333</TotalTime>
  <Words>257</Words>
  <Application>Microsoft Office PowerPoint</Application>
  <PresentationFormat>Экран (4:3)</PresentationFormat>
  <Paragraphs>106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Franklin Gothic Book</vt:lpstr>
      <vt:lpstr>Monotype Corsiva</vt:lpstr>
      <vt:lpstr>Wingdings 2</vt:lpstr>
      <vt:lpstr>Техническая</vt:lpstr>
      <vt:lpstr>Урок-игра (повторение курса физики 7 класса)</vt:lpstr>
      <vt:lpstr>Презентация PowerPoint</vt:lpstr>
      <vt:lpstr>ТРИ СЕСТРЫ (СКАЗКА) </vt:lpstr>
      <vt:lpstr>Как отличить стеклянное изделие от алмазного?</vt:lpstr>
      <vt:lpstr>"Лисичка - сестричка и серый волк". </vt:lpstr>
      <vt:lpstr>Ломаная лыжа. </vt:lpstr>
      <vt:lpstr>Морская вода. </vt:lpstr>
      <vt:lpstr>Почему верблюды легко передвигаются по песку?  </vt:lpstr>
      <vt:lpstr>Объясни рисунок</vt:lpstr>
      <vt:lpstr>Сравни массы тел и плотности вещества</vt:lpstr>
      <vt:lpstr>"Звездные войны" </vt:lpstr>
      <vt:lpstr>Объясни рисунок</vt:lpstr>
      <vt:lpstr>Объясни рисунок</vt:lpstr>
      <vt:lpstr>Объясни рисунок</vt:lpstr>
      <vt:lpstr>Презентация PowerPoint</vt:lpstr>
      <vt:lpstr>На рис. показаны два последовательных снимка. Определите какие тела находятся в движении относитель но елки и первого человека.</vt:lpstr>
      <vt:lpstr>Найди лишнее…</vt:lpstr>
      <vt:lpstr>В каком положении стул производит большее давление на пол?</vt:lpstr>
      <vt:lpstr>«День вечереет, ночь близка…»  Ф. И. Тютчев </vt:lpstr>
      <vt:lpstr>В сосуды налита жидкость массой 100 г. В каком сосуде жидкость с наименьшей плотностью?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силы действуют на тела в следующих случаях:</vt:lpstr>
      <vt:lpstr>Какое явление способствует образованию росы, тумана, облаков?</vt:lpstr>
      <vt:lpstr>Презентация PowerPoint</vt:lpstr>
      <vt:lpstr>Для измерения каких физических величин служат приборы (см. рисунок):</vt:lpstr>
      <vt:lpstr>Почему мы видим свое отражение в зеркале?</vt:lpstr>
      <vt:lpstr>Радуга в небе, которую можно наблюдать после дождя, объясняется: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42</cp:revision>
  <dcterms:created xsi:type="dcterms:W3CDTF">2011-08-18T10:38:40Z</dcterms:created>
  <dcterms:modified xsi:type="dcterms:W3CDTF">2020-05-17T08:24:19Z</dcterms:modified>
</cp:coreProperties>
</file>