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Причины и формы участия государства в регулировании экономики</a:t>
            </a:r>
            <a:endParaRPr lang="ru-RU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Общественные блага -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276872"/>
            <a:ext cx="8229600" cy="2620888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Это такие блага, которые нельзя потреблять по принципу исключительности, то есть если потребляет один, то другой уже не может, они одновременно доступны для всех.</a:t>
            </a:r>
            <a:endParaRPr lang="ru-RU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Общественные блага: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Армия;</a:t>
            </a:r>
          </a:p>
          <a:p>
            <a:r>
              <a:rPr lang="ru-RU" b="1" dirty="0" smtClean="0"/>
              <a:t>Бесплатное образование;</a:t>
            </a:r>
          </a:p>
          <a:p>
            <a:r>
              <a:rPr lang="ru-RU" b="1" dirty="0" smtClean="0"/>
              <a:t>Бесплатные парки, музеи, уличное освещение.</a:t>
            </a:r>
          </a:p>
          <a:p>
            <a:pPr algn="ctr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Общественные блага: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Не конкуренты;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Носят неисключительный характер.</a:t>
            </a:r>
            <a:endParaRPr lang="ru-RU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создания общественных благ государство: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Формирует систему законов, защищающих права граждан и фирм на получение достоверной информации (</a:t>
            </a:r>
            <a:r>
              <a:rPr lang="ru-RU" b="1" dirty="0" err="1" smtClean="0"/>
              <a:t>фед.законы</a:t>
            </a:r>
            <a:r>
              <a:rPr lang="ru-RU" b="1" dirty="0" smtClean="0"/>
              <a:t> «О рекламе» и др.);</a:t>
            </a:r>
          </a:p>
          <a:p>
            <a:r>
              <a:rPr lang="ru-RU" b="1" dirty="0" smtClean="0"/>
              <a:t>Создает организации, обеспечивающие предоставление населению страны общественных благ (скорая помощь, армия).</a:t>
            </a:r>
            <a:endParaRPr lang="ru-RU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Внешние эффекты -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20888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Ущерб от производства какого-либо блага, которых приходится нести людям или фирмам, непосредственно не участвующим в купле-продаже этого блага.</a:t>
            </a:r>
            <a:endParaRPr lang="ru-RU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Возникают отрицательные внешние эффекты на которые государство реагирует так: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4032448"/>
          </a:xfrm>
        </p:spPr>
        <p:txBody>
          <a:bodyPr>
            <a:normAutofit fontScale="92500"/>
          </a:bodyPr>
          <a:lstStyle/>
          <a:p>
            <a:r>
              <a:rPr lang="ru-RU" b="1" dirty="0" smtClean="0"/>
              <a:t>Формирует систему законов, позволяющих единообразно решать конфликты, связанные с возникновением внешних эффектов;</a:t>
            </a:r>
          </a:p>
          <a:p>
            <a:r>
              <a:rPr lang="ru-RU" b="1" dirty="0" smtClean="0"/>
              <a:t>Создает организации, которые отслеживают ситуации возникновения отрицательных внешних эффектов;</a:t>
            </a:r>
          </a:p>
          <a:p>
            <a:r>
              <a:rPr lang="ru-RU" b="1" dirty="0" smtClean="0"/>
              <a:t>Стимулирует деятельность по сокращению негативных внешних эффектов.</a:t>
            </a:r>
            <a:endParaRPr lang="ru-RU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428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ВВП – рыночная стоимость всех товаров и услуг конечного потребления, произведенных в данной стране за год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3140968"/>
            <a:ext cx="8229600" cy="2808312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Идея ВВП – определить какую ценность благ, реально предназначенных для потребления, страна создала за год.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В величину ВВП страны входит не вся стоимость изготовленных и проданных товаров, а только та часть выручки от продаж, которая появилась благодаря собственным усилиям фирмы.</a:t>
            </a:r>
          </a:p>
          <a:p>
            <a:pPr>
              <a:buNone/>
            </a:pPr>
            <a:r>
              <a:rPr lang="ru-RU" b="1" dirty="0" smtClean="0"/>
              <a:t>Величину собственного вклада называют добавленной стоимостью. Она определяется как разница между тем сколько покупатели готовы заплатить за товар и тем сколько сама фирма потратила на покупку производственных ресурсов.</a:t>
            </a:r>
            <a:endParaRPr lang="ru-RU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ВВП можно определить двумя путями: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ru-RU" b="1" dirty="0" smtClean="0"/>
              <a:t>Просуммировать добавленную стоимость всеми фирмами страны за год;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Просуммировать стоимость всех товаров и услуг конечного потребления, созданных в стране за год.</a:t>
            </a:r>
            <a:endParaRPr lang="ru-RU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ВВП состоит из четырех элементов: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b="1" dirty="0" smtClean="0"/>
              <a:t>Семейное потребление;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Закупок оборудования для бизнеса;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Государственные закупки;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Превышение выручки товаров от продаж товаров за рубежом над стоимостью товаров, привезенных из-за рубежа.</a:t>
            </a:r>
            <a:endParaRPr lang="ru-RU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ВВП=П+ЧИ+(Э-И)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2348880"/>
            <a:ext cx="8229600" cy="2764904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ВВП – самый точный измеритель того, насколько хорошо работает страна, поскольку характеризует все основные процессы, определяющие, как живут граждане страны.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План: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1. Экономическая свобода.</a:t>
            </a:r>
          </a:p>
          <a:p>
            <a:pPr>
              <a:buNone/>
            </a:pPr>
            <a:r>
              <a:rPr lang="ru-RU" b="1" dirty="0" smtClean="0"/>
              <a:t>2. Монополизация рынка.</a:t>
            </a:r>
          </a:p>
          <a:p>
            <a:pPr>
              <a:buNone/>
            </a:pPr>
            <a:r>
              <a:rPr lang="ru-RU" b="1" dirty="0" smtClean="0"/>
              <a:t>3. Создание общественных благ на коммерческой основе.</a:t>
            </a:r>
          </a:p>
          <a:p>
            <a:pPr>
              <a:buNone/>
            </a:pPr>
            <a:r>
              <a:rPr lang="ru-RU" b="1" dirty="0" smtClean="0"/>
              <a:t>4. Внешние эффекты.</a:t>
            </a:r>
          </a:p>
          <a:p>
            <a:pPr>
              <a:buNone/>
            </a:pPr>
            <a:r>
              <a:rPr lang="ru-RU" b="1" dirty="0" smtClean="0"/>
              <a:t>5. ВВП его состав и формирование.</a:t>
            </a:r>
          </a:p>
          <a:p>
            <a:pPr>
              <a:buNone/>
            </a:pPr>
            <a:r>
              <a:rPr lang="ru-RU" b="1" dirty="0" smtClean="0"/>
              <a:t>6. Понятие ВНП и национального дохода.</a:t>
            </a:r>
          </a:p>
          <a:p>
            <a:pPr>
              <a:buNone/>
            </a:pPr>
            <a:r>
              <a:rPr lang="ru-RU" b="1" dirty="0" smtClean="0"/>
              <a:t>7. Понятие совокупного спроса и предложения.</a:t>
            </a:r>
          </a:p>
          <a:p>
            <a:pPr>
              <a:buNone/>
            </a:pPr>
            <a:r>
              <a:rPr lang="ru-RU" b="1" dirty="0" smtClean="0"/>
              <a:t>8. Макроэкономическое равновесие.</a:t>
            </a:r>
          </a:p>
          <a:p>
            <a:pPr>
              <a:buNone/>
            </a:pPr>
            <a:r>
              <a:rPr lang="ru-RU" b="1" dirty="0" smtClean="0"/>
              <a:t>9. Экономический цикл.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7829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ВНП – это стоимость конечных товаров и услуг, произведенными всеми фирмами, принадлежащими гражданам данной страны.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284984"/>
            <a:ext cx="8229600" cy="284117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err="1" smtClean="0"/>
              <a:t>ВНП=ВВП-стоимость</a:t>
            </a:r>
            <a:r>
              <a:rPr lang="ru-RU" dirty="0" smtClean="0"/>
              <a:t> конечных товаров, произведенными фирмами, принадлежащих гражданам других стран, но работающих на территории России + стоимость товаров, произведенных фирмами, принадлежащими гражданам России, но работающих на территории других государств.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4239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Национальный доход – сумма всех доходов, полученных гражданами страны в форме заработной платы, прибыли, процента и ренты за использование природных ресурсов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21089"/>
            <a:ext cx="8229600" cy="1368152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НД=ВНП –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амортизация-косвенные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налоги (те, что включены в цену товара)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Совокупный спрос и совокупное предложение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Совокупный спрос – сумма денег, которую домохозяйства, фирмы, организации и государство готовы израсходовать в течении года на приобретение товаров и услуг</a:t>
            </a:r>
            <a:endParaRPr lang="ru-RU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Совокупное предложение – вся масса товаров и услуг, которые предприятия и организации готовы произвести и предложить на рынок при имеющихся у них производственных возможностях, сложившимся уровне издержек и существующих ценах.</a:t>
            </a:r>
            <a:endParaRPr lang="ru-RU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Макроэкономическое равновесие -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Это ситуация в экономике страны, когда объемы производства и цены таковы, что нет существенной опасности ни возникновение больших запасов непродаваемой продукции, ни резкого ускорения темпов инфляции из-за дефицита товаров и услуг.</a:t>
            </a:r>
            <a:endParaRPr lang="ru-RU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Достижение макроэкономического равновесия может быть двух видов: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2564904"/>
            <a:ext cx="8229600" cy="2088232"/>
          </a:xfrm>
        </p:spPr>
        <p:txBody>
          <a:bodyPr/>
          <a:lstStyle/>
          <a:p>
            <a:r>
              <a:rPr lang="ru-RU" b="1" dirty="0" smtClean="0"/>
              <a:t>Фискальная политика;</a:t>
            </a:r>
          </a:p>
          <a:p>
            <a:r>
              <a:rPr lang="ru-RU" b="1" dirty="0" smtClean="0"/>
              <a:t>Монетарная политика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Фискальная политика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Фискальная политика – регулирование налогов и государственных расходов в целях обеспечения устойчивости экономического роста в стране.</a:t>
            </a:r>
            <a:endParaRPr lang="ru-RU" b="1" dirty="0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Сущность ее состоит в том, что при недостаточном росте совокупного предложения государство может снизить налоги на доходы фирм и начать закупать больше у них товаров и услуг.</a:t>
            </a:r>
            <a:endParaRPr lang="ru-RU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Монетарная политика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Монетарная политика – управление государством предложением денег и их стоимостью с целью обеспечения устойчивости экономического роста в стране.</a:t>
            </a:r>
            <a:endParaRPr lang="ru-RU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Сущность состоит в том, что макроэкономическое равновесие главным образом регулирует центральный банк, который с помощью своих методов может добиться сокращения или увеличения денег в экономике.</a:t>
            </a:r>
            <a:endParaRPr lang="ru-RU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Экономический цикл -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611560" y="2132856"/>
            <a:ext cx="8229600" cy="2188840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Это колебания экономической активности, состоящие в повторяющемся сжатии и расширении экономики.</a:t>
            </a:r>
            <a:endParaRPr lang="ru-RU" b="1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Экономический цикл состоит из 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фаз: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1 фаза подъем – когда масштабы производства расширяются;</a:t>
            </a:r>
          </a:p>
          <a:p>
            <a:pPr>
              <a:buNone/>
            </a:pPr>
            <a:r>
              <a:rPr lang="ru-RU" b="1" dirty="0" smtClean="0"/>
              <a:t>2 фаза спад – когда сужаются;</a:t>
            </a:r>
          </a:p>
          <a:p>
            <a:pPr>
              <a:buNone/>
            </a:pPr>
            <a:r>
              <a:rPr lang="ru-RU" b="1" dirty="0" smtClean="0"/>
              <a:t>3 фаза пик – когда расширение масштабов производства сменяется спадом;</a:t>
            </a:r>
          </a:p>
          <a:p>
            <a:pPr>
              <a:buNone/>
            </a:pPr>
            <a:r>
              <a:rPr lang="ru-RU" b="1" dirty="0" smtClean="0"/>
              <a:t>4 фаза низшая точка – когда спад сменяется подъемом.</a:t>
            </a:r>
            <a:endParaRPr lang="ru-RU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276872"/>
            <a:ext cx="8229600" cy="1143000"/>
          </a:xfrm>
        </p:spPr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4725144"/>
            <a:ext cx="8229600" cy="1905075"/>
          </a:xfrm>
        </p:spPr>
        <p:txBody>
          <a:bodyPr/>
          <a:lstStyle/>
          <a:p>
            <a:pPr algn="r">
              <a:buNone/>
            </a:pP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Экономическая свобода -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Это возможность для членов общества свободно выбирать формы собственности, сферы приложения своего человеческого капитала, способы распределения доходов и </a:t>
            </a:r>
            <a:r>
              <a:rPr lang="ru-RU" b="1" dirty="0" err="1" smtClean="0"/>
              <a:t>вараинты</a:t>
            </a:r>
            <a:r>
              <a:rPr lang="ru-RU" b="1" dirty="0" smtClean="0"/>
              <a:t> потребления материальных благ, если при этом не ущемляются интересы других людей и нет противоречий с действующим законодательством.</a:t>
            </a:r>
            <a:endParaRPr lang="ru-RU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Экономическая свобода предполагает: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021907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ru-RU" b="1" dirty="0" smtClean="0"/>
              <a:t>Производить то, что для себя выгодно;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Торговать с теми, с кем выгодно;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Сберегать полученные доходы;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Вкладывать сбережения туда, куда хочешь;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Пользоваться созданным и заработанным любы способом, не ущемляющим интересы окружающих;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Вступать в любые выгодные экономические контакты;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Самому устанавливать цены на свою продукцию;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Пользоваться для расчетов деньгами любой страны.</a:t>
            </a:r>
            <a:endParaRPr lang="ru-RU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Любая свобода требует защиты – это главная задача для любого государства.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439248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Механизм экономической защиты включает:</a:t>
            </a:r>
          </a:p>
          <a:p>
            <a:r>
              <a:rPr lang="ru-RU" b="1" dirty="0" smtClean="0"/>
              <a:t>Правовое закрепление прав собственности;</a:t>
            </a:r>
          </a:p>
          <a:p>
            <a:r>
              <a:rPr lang="ru-RU" b="1" dirty="0" smtClean="0"/>
              <a:t>Гражданское законодательство;</a:t>
            </a:r>
          </a:p>
          <a:p>
            <a:r>
              <a:rPr lang="ru-RU" b="1" dirty="0" smtClean="0"/>
              <a:t>Суда;</a:t>
            </a:r>
          </a:p>
          <a:p>
            <a:r>
              <a:rPr lang="ru-RU" b="1" dirty="0" smtClean="0"/>
              <a:t>Арбитражные суды;</a:t>
            </a:r>
          </a:p>
          <a:p>
            <a:r>
              <a:rPr lang="ru-RU" b="1" dirty="0" smtClean="0"/>
              <a:t>Государственные органы, надзирающие за соблюдением экономических свобод и правил хозяйственной жизни.</a:t>
            </a:r>
            <a:endParaRPr lang="ru-RU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Монополизация рынка -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Ситуация, когда на кого-то из продавцов или покупателей приходится такая большая доля общего объема продаж или покупок на конкретном рынке, что он может влиять на формирование цен и условий сделок в большей мере, чем остальные участники этого рынка.</a:t>
            </a:r>
            <a:endParaRPr lang="ru-RU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Монополизация рынка может возникать в силу: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996952"/>
            <a:ext cx="8229600" cy="3129211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ru-RU" b="1" dirty="0" smtClean="0"/>
              <a:t>Экономического преимущества;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Различных сговором или уничтожения конкурентов.</a:t>
            </a:r>
            <a:endParaRPr lang="ru-RU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Экономическое преимущество фирмы возникает из-за того, что она смогла предложить покупателям наиболее выгодное соотношение «Цена/качество» по своим товарам(внедрение инноваций или улучшение сбыта).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Государство не вмешивается до тех пор, пока не произойдет сговор нескольких фирм.</a:t>
            </a:r>
            <a:endParaRPr lang="ru-RU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монополизации рынка и защиты конкуренции государство: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ru-RU" b="1" dirty="0" smtClean="0"/>
              <a:t>Разрабатывает законы, на основе которых можно уличать и наказывать фирмы в монополизации;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Создает организации, которые следят за развитием событий на рынке и выявляют случаи недобросовестной конкуренции (Федеральная антимонопольная служба);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Помогает созданию новых фирм, которые могут противодействовать монополизации или разрушить ее.</a:t>
            </a:r>
          </a:p>
          <a:p>
            <a:pPr marL="514350" indent="-514350"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1091</Words>
  <Application>Microsoft Office PowerPoint</Application>
  <PresentationFormat>Экран (4:3)</PresentationFormat>
  <Paragraphs>99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2" baseType="lpstr">
      <vt:lpstr>Arial</vt:lpstr>
      <vt:lpstr>Calibri</vt:lpstr>
      <vt:lpstr>Тема Office</vt:lpstr>
      <vt:lpstr>Причины и формы участия государства в регулировании экономики</vt:lpstr>
      <vt:lpstr>План:</vt:lpstr>
      <vt:lpstr>Экономическая свобода - </vt:lpstr>
      <vt:lpstr>Экономическая свобода предполагает:</vt:lpstr>
      <vt:lpstr>Любая свобода требует защиты – это главная задача для любого государства.</vt:lpstr>
      <vt:lpstr>Монополизация рынка - </vt:lpstr>
      <vt:lpstr>Монополизация рынка может возникать в силу:</vt:lpstr>
      <vt:lpstr>Презентация PowerPoint</vt:lpstr>
      <vt:lpstr>Для монополизации рынка и защиты конкуренции государство: </vt:lpstr>
      <vt:lpstr>Общественные блага - </vt:lpstr>
      <vt:lpstr>Общественные блага:</vt:lpstr>
      <vt:lpstr>Для создания общественных благ государство:</vt:lpstr>
      <vt:lpstr>Внешние эффекты - </vt:lpstr>
      <vt:lpstr>Возникают отрицательные внешние эффекты на которые государство реагирует так:</vt:lpstr>
      <vt:lpstr>ВВП – рыночная стоимость всех товаров и услуг конечного потребления, произведенных в данной стране за год</vt:lpstr>
      <vt:lpstr>Презентация PowerPoint</vt:lpstr>
      <vt:lpstr>ВВП можно определить двумя путями:</vt:lpstr>
      <vt:lpstr>ВВП состоит из четырех элементов:</vt:lpstr>
      <vt:lpstr>ВВП=П+ЧИ+(Э-И)</vt:lpstr>
      <vt:lpstr>ВНП – это стоимость конечных товаров и услуг, произведенными всеми фирмами, принадлежащими гражданам данной страны.</vt:lpstr>
      <vt:lpstr>Национальный доход – сумма всех доходов, полученных гражданами страны в форме заработной платы, прибыли, процента и ренты за использование природных ресурсов.</vt:lpstr>
      <vt:lpstr>Совокупный спрос и совокупное предложение</vt:lpstr>
      <vt:lpstr>Макроэкономическое равновесие - </vt:lpstr>
      <vt:lpstr>Достижение макроэкономического равновесия может быть двух видов:</vt:lpstr>
      <vt:lpstr>Фискальная политика</vt:lpstr>
      <vt:lpstr>Монетарная политика</vt:lpstr>
      <vt:lpstr>Экономический цикл - </vt:lpstr>
      <vt:lpstr>Экономический цикл состоит из  4 фаз:</vt:lpstr>
      <vt:lpstr>Спасибо за внимание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Причины и формы участия государства в регулировании экономики</dc:title>
  <dc:creator>User</dc:creator>
  <cp:lastModifiedBy>Комп-6</cp:lastModifiedBy>
  <cp:revision>9</cp:revision>
  <dcterms:created xsi:type="dcterms:W3CDTF">2014-11-04T12:15:14Z</dcterms:created>
  <dcterms:modified xsi:type="dcterms:W3CDTF">2020-03-26T09:09:14Z</dcterms:modified>
</cp:coreProperties>
</file>