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9" r:id="rId4"/>
    <p:sldId id="260" r:id="rId5"/>
    <p:sldId id="270" r:id="rId6"/>
    <p:sldId id="262" r:id="rId7"/>
    <p:sldId id="267" r:id="rId8"/>
    <p:sldId id="271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99"/>
    <a:srgbClr val="FF9999"/>
    <a:srgbClr val="0000CC"/>
    <a:srgbClr val="CC0000"/>
    <a:srgbClr val="009900"/>
    <a:srgbClr val="A50021"/>
    <a:srgbClr val="FF6600"/>
    <a:srgbClr val="66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222" y="7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altLang="ru-RU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92F1A4-E02F-43D1-829F-ACF1E5086D9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4078077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altLang="ru-RU"/>
          </a:p>
        </p:txBody>
      </p:sp>
      <p:sp>
        <p:nvSpPr>
          <p:cNvPr id="71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F02444F-4651-45D0-B5EF-2D65F3BDC3D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3107825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447EE9-9CA4-4711-B283-712282C56853}" type="slidenum">
              <a:rPr lang="ru-RU" altLang="ru-RU"/>
              <a:pPr/>
              <a:t>1</a:t>
            </a:fld>
            <a:endParaRPr lang="ru-RU" altLang="ru-RU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E5F704-2039-47CB-B4E9-E89C2FA77ECC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620DAC-023C-47AB-A079-FDA083162FC7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CA5413-880C-4C51-813B-53EF2BD0633C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B2EE20-3176-4035-8B53-43EFB2A4A2F2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C13B8F-2507-449E-B2E9-F6E4B2657AF9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308C48-D0A1-487B-B60A-2D736ECFB825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308C48-D0A1-487B-B60A-2D736ECFB825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404888-DE3C-43ED-979E-648EC36B0AA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850266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46DB8-7C9E-4A4B-906E-4815E13E12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901406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D2F3B0-170C-49AC-AD04-769536CCE1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884403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F7CF8-2996-45FD-99C6-3C013F3E10A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6893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7988A-F6AA-4F54-8CF5-39665E3484E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109117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BC37EE-9D83-497B-BBDE-02615437B64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929397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8B7DC-6637-4C28-85BF-D4AF9317B87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008136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B252F7-6957-4076-AACF-516F3570C82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97263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E8616E-5448-402E-ADE3-B273926F77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653738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60AA14-C4F7-4FB2-914F-90FEE46FC36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711129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CFB4B4-58E4-4C22-9DED-4885CF5FD44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846261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>
                <a:gamma/>
                <a:shade val="66275"/>
                <a:invGamma/>
              </a:srgbClr>
            </a:gs>
            <a:gs pos="100000">
              <a:srgbClr val="FFFFC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131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A16EB78-6869-48BF-AEEF-5DB8B042A98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827088" y="765175"/>
            <a:ext cx="7921625" cy="3024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Сложение и вычитание </a:t>
            </a:r>
          </a:p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целых чисел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0" name="Text Box 38"/>
          <p:cNvSpPr txBox="1">
            <a:spLocks noChangeArrowheads="1"/>
          </p:cNvSpPr>
          <p:nvPr/>
        </p:nvSpPr>
        <p:spPr bwMode="auto">
          <a:xfrm>
            <a:off x="900113" y="2060575"/>
            <a:ext cx="7272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endParaRPr lang="ru-RU" altLang="ru-RU"/>
          </a:p>
        </p:txBody>
      </p:sp>
      <p:sp>
        <p:nvSpPr>
          <p:cNvPr id="3112" name="WordArt 40"/>
          <p:cNvSpPr>
            <a:spLocks noChangeArrowheads="1" noChangeShapeType="1" noTextEdit="1"/>
          </p:cNvSpPr>
          <p:nvPr/>
        </p:nvSpPr>
        <p:spPr bwMode="auto">
          <a:xfrm>
            <a:off x="2411413" y="620713"/>
            <a:ext cx="4254500" cy="7397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Цели урока</a:t>
            </a:r>
          </a:p>
        </p:txBody>
      </p:sp>
      <p:sp>
        <p:nvSpPr>
          <p:cNvPr id="3113" name="Text Box 41"/>
          <p:cNvSpPr txBox="1">
            <a:spLocks noChangeArrowheads="1"/>
          </p:cNvSpPr>
          <p:nvPr/>
        </p:nvSpPr>
        <p:spPr bwMode="auto">
          <a:xfrm>
            <a:off x="755650" y="1870075"/>
            <a:ext cx="7993063" cy="465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altLang="ru-RU" sz="2000" b="1">
                <a:solidFill>
                  <a:schemeClr val="accent2"/>
                </a:solidFill>
              </a:rPr>
              <a:t> </a:t>
            </a:r>
            <a:r>
              <a:rPr lang="ru-RU" altLang="ru-RU" sz="2400" b="1" i="1">
                <a:solidFill>
                  <a:srgbClr val="660066"/>
                </a:solidFill>
              </a:rPr>
              <a:t>добиться понимания и воспроизведения построения алгоритмов сложения и вычитания целых чисел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ru-RU" altLang="ru-RU" sz="2400" b="1" i="1">
              <a:solidFill>
                <a:srgbClr val="660066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altLang="ru-RU" sz="2400" b="1" i="1">
                <a:solidFill>
                  <a:schemeClr val="tx2"/>
                </a:solidFill>
              </a:rPr>
              <a:t> </a:t>
            </a:r>
            <a:r>
              <a:rPr lang="ru-RU" altLang="ru-RU" sz="2400" b="1" i="1">
                <a:solidFill>
                  <a:schemeClr val="accent2"/>
                </a:solidFill>
              </a:rPr>
              <a:t>развитие математического мышления и логической речи учащихся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ru-RU" altLang="ru-RU" sz="2400" b="1" i="1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altLang="ru-RU" sz="2400" b="1" i="1">
                <a:solidFill>
                  <a:schemeClr val="tx2"/>
                </a:solidFill>
              </a:rPr>
              <a:t> </a:t>
            </a:r>
            <a:r>
              <a:rPr lang="ru-RU" altLang="ru-RU" sz="2400" b="1" i="1">
                <a:solidFill>
                  <a:srgbClr val="660066"/>
                </a:solidFill>
              </a:rPr>
              <a:t>воспитание уважительного отношения к сверстникам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ru-RU" altLang="ru-RU" sz="2400" b="1" i="1">
              <a:solidFill>
                <a:srgbClr val="6600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WordArt 4"/>
          <p:cNvSpPr>
            <a:spLocks noChangeArrowheads="1" noChangeShapeType="1" noTextEdit="1"/>
          </p:cNvSpPr>
          <p:nvPr/>
        </p:nvSpPr>
        <p:spPr bwMode="auto">
          <a:xfrm>
            <a:off x="2411413" y="692150"/>
            <a:ext cx="4176712" cy="5762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Разминка</a:t>
            </a:r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215900" y="1614488"/>
            <a:ext cx="8820150" cy="522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altLang="ru-RU" sz="2800" b="1" i="1">
                <a:solidFill>
                  <a:srgbClr val="00CC00"/>
                </a:solidFill>
              </a:rPr>
              <a:t>В Ы Ч И С Л И Т Е  </a:t>
            </a:r>
          </a:p>
          <a:p>
            <a:pPr algn="ctr">
              <a:spcBef>
                <a:spcPct val="50000"/>
              </a:spcBef>
            </a:pPr>
            <a:endParaRPr lang="ru-RU" altLang="ru-RU" sz="1400" b="1" i="1">
              <a:solidFill>
                <a:srgbClr val="00CC00"/>
              </a:solidFill>
            </a:endParaRPr>
          </a:p>
          <a:p>
            <a:pPr>
              <a:spcBef>
                <a:spcPct val="50000"/>
              </a:spcBef>
            </a:pPr>
            <a:r>
              <a:rPr lang="ru-RU" altLang="ru-RU" sz="3200" b="1"/>
              <a:t>  1)  </a:t>
            </a:r>
            <a:r>
              <a:rPr lang="ru-RU" altLang="ru-RU" sz="3200" b="1">
                <a:solidFill>
                  <a:srgbClr val="990000"/>
                </a:solidFill>
              </a:rPr>
              <a:t>37 – 53 =</a:t>
            </a:r>
            <a:r>
              <a:rPr lang="ru-RU" altLang="ru-RU" sz="3200" b="1"/>
              <a:t>                       </a:t>
            </a:r>
          </a:p>
          <a:p>
            <a:pPr>
              <a:spcBef>
                <a:spcPct val="50000"/>
              </a:spcBef>
            </a:pPr>
            <a:r>
              <a:rPr lang="ru-RU" altLang="ru-RU" sz="3200" b="1"/>
              <a:t>  2)  </a:t>
            </a:r>
            <a:r>
              <a:rPr lang="ru-RU" altLang="ru-RU" sz="3200" b="1">
                <a:solidFill>
                  <a:schemeClr val="hlink"/>
                </a:solidFill>
              </a:rPr>
              <a:t>37 – (– 53) =</a:t>
            </a:r>
          </a:p>
          <a:p>
            <a:pPr>
              <a:spcBef>
                <a:spcPct val="50000"/>
              </a:spcBef>
            </a:pPr>
            <a:r>
              <a:rPr lang="ru-RU" altLang="ru-RU" sz="3200" b="1"/>
              <a:t>  3)  </a:t>
            </a:r>
            <a:r>
              <a:rPr lang="ru-RU" altLang="ru-RU" sz="3200" b="1">
                <a:solidFill>
                  <a:srgbClr val="660066"/>
                </a:solidFill>
              </a:rPr>
              <a:t>– 37 + (–</a:t>
            </a:r>
            <a:r>
              <a:rPr lang="ru-RU" altLang="ru-RU"/>
              <a:t> </a:t>
            </a:r>
            <a:r>
              <a:rPr lang="ru-RU" altLang="ru-RU" sz="3200" b="1">
                <a:solidFill>
                  <a:srgbClr val="660066"/>
                </a:solidFill>
              </a:rPr>
              <a:t>53) =</a:t>
            </a:r>
          </a:p>
          <a:p>
            <a:pPr>
              <a:spcBef>
                <a:spcPct val="50000"/>
              </a:spcBef>
            </a:pPr>
            <a:r>
              <a:rPr lang="ru-RU" altLang="ru-RU" sz="3200" b="1"/>
              <a:t>  4)  </a:t>
            </a:r>
            <a:r>
              <a:rPr lang="ru-RU" altLang="ru-RU" sz="3200" b="1">
                <a:solidFill>
                  <a:srgbClr val="FF6600"/>
                </a:solidFill>
              </a:rPr>
              <a:t>–</a:t>
            </a:r>
            <a:r>
              <a:rPr lang="ru-RU" altLang="ru-RU">
                <a:solidFill>
                  <a:srgbClr val="FF6600"/>
                </a:solidFill>
              </a:rPr>
              <a:t> </a:t>
            </a:r>
            <a:r>
              <a:rPr lang="ru-RU" altLang="ru-RU" sz="3200" b="1">
                <a:solidFill>
                  <a:srgbClr val="FF6600"/>
                </a:solidFill>
              </a:rPr>
              <a:t>37 – (–53) =</a:t>
            </a:r>
            <a:r>
              <a:rPr lang="ru-RU" altLang="ru-RU" sz="3200" b="1"/>
              <a:t>               </a:t>
            </a:r>
          </a:p>
          <a:p>
            <a:pPr>
              <a:spcBef>
                <a:spcPct val="50000"/>
              </a:spcBef>
            </a:pPr>
            <a:r>
              <a:rPr lang="ru-RU" altLang="ru-RU" sz="3200" b="1"/>
              <a:t>  5)  </a:t>
            </a:r>
            <a:r>
              <a:rPr lang="ru-RU" altLang="ru-RU" sz="3200" b="1">
                <a:solidFill>
                  <a:schemeClr val="accent2"/>
                </a:solidFill>
              </a:rPr>
              <a:t>37 + (–</a:t>
            </a:r>
            <a:r>
              <a:rPr lang="ru-RU" altLang="ru-RU"/>
              <a:t> </a:t>
            </a:r>
            <a:r>
              <a:rPr lang="ru-RU" altLang="ru-RU" sz="3200" b="1">
                <a:solidFill>
                  <a:schemeClr val="accent2"/>
                </a:solidFill>
              </a:rPr>
              <a:t>53) =</a:t>
            </a:r>
          </a:p>
          <a:p>
            <a:pPr>
              <a:spcBef>
                <a:spcPct val="50000"/>
              </a:spcBef>
            </a:pPr>
            <a:endParaRPr lang="ru-RU" altLang="ru-RU" sz="3200" b="1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6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6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6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68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68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68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68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68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68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768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1000"/>
                                        <p:tgtEl>
                                          <p:spTgt spid="768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1000"/>
                                        <p:tgtEl>
                                          <p:spTgt spid="768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WordArt 4"/>
          <p:cNvSpPr>
            <a:spLocks noChangeArrowheads="1" noChangeShapeType="1" noTextEdit="1"/>
          </p:cNvSpPr>
          <p:nvPr/>
        </p:nvSpPr>
        <p:spPr bwMode="auto">
          <a:xfrm>
            <a:off x="2411413" y="790575"/>
            <a:ext cx="4235450" cy="7667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Сравните</a:t>
            </a: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1835150" y="2260600"/>
            <a:ext cx="6481763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200"/>
              <a:t>     </a:t>
            </a:r>
            <a:r>
              <a:rPr lang="ru-RU" altLang="ru-RU" sz="3600" b="1">
                <a:solidFill>
                  <a:srgbClr val="A50021"/>
                </a:solidFill>
              </a:rPr>
              <a:t>–</a:t>
            </a:r>
            <a:r>
              <a:rPr lang="ru-RU" altLang="ru-RU" sz="3200">
                <a:solidFill>
                  <a:srgbClr val="A50021"/>
                </a:solidFill>
              </a:rPr>
              <a:t> </a:t>
            </a:r>
            <a:r>
              <a:rPr lang="ru-RU" altLang="ru-RU" sz="3600" b="1">
                <a:solidFill>
                  <a:srgbClr val="A50021"/>
                </a:solidFill>
              </a:rPr>
              <a:t>56 + 18    *    – 38</a:t>
            </a:r>
          </a:p>
          <a:p>
            <a:pPr>
              <a:spcBef>
                <a:spcPct val="50000"/>
              </a:spcBef>
            </a:pPr>
            <a:r>
              <a:rPr lang="ru-RU" altLang="ru-RU" sz="3600" b="1"/>
              <a:t>  </a:t>
            </a:r>
            <a:r>
              <a:rPr lang="ru-RU" altLang="ru-RU" sz="3600" b="1">
                <a:solidFill>
                  <a:schemeClr val="accent2"/>
                </a:solidFill>
              </a:rPr>
              <a:t>56 + (–</a:t>
            </a:r>
            <a:r>
              <a:rPr lang="ru-RU" altLang="ru-RU"/>
              <a:t> </a:t>
            </a:r>
            <a:r>
              <a:rPr lang="ru-RU" altLang="ru-RU" sz="3600" b="1">
                <a:solidFill>
                  <a:schemeClr val="accent2"/>
                </a:solidFill>
              </a:rPr>
              <a:t>18)    *    – </a:t>
            </a:r>
            <a:r>
              <a:rPr lang="ru-RU" altLang="ru-RU"/>
              <a:t> </a:t>
            </a:r>
            <a:r>
              <a:rPr lang="ru-RU" altLang="ru-RU" sz="3600" b="1">
                <a:solidFill>
                  <a:schemeClr val="accent2"/>
                </a:solidFill>
              </a:rPr>
              <a:t>38</a:t>
            </a:r>
          </a:p>
          <a:p>
            <a:pPr>
              <a:spcBef>
                <a:spcPct val="50000"/>
              </a:spcBef>
            </a:pPr>
            <a:r>
              <a:rPr lang="ru-RU" altLang="ru-RU" sz="3600" b="1">
                <a:solidFill>
                  <a:srgbClr val="660066"/>
                </a:solidFill>
              </a:rPr>
              <a:t>    –</a:t>
            </a:r>
            <a:r>
              <a:rPr lang="ru-RU" altLang="ru-RU"/>
              <a:t> </a:t>
            </a:r>
            <a:r>
              <a:rPr lang="ru-RU" altLang="ru-RU" sz="3600" b="1">
                <a:solidFill>
                  <a:srgbClr val="660066"/>
                </a:solidFill>
              </a:rPr>
              <a:t>56 – 18     *    –</a:t>
            </a:r>
            <a:r>
              <a:rPr lang="ru-RU" altLang="ru-RU" sz="3600">
                <a:solidFill>
                  <a:srgbClr val="660066"/>
                </a:solidFill>
              </a:rPr>
              <a:t> </a:t>
            </a:r>
            <a:r>
              <a:rPr lang="ru-RU" altLang="ru-RU" sz="3600" b="1">
                <a:solidFill>
                  <a:srgbClr val="660066"/>
                </a:solidFill>
              </a:rPr>
              <a:t>38</a:t>
            </a:r>
          </a:p>
          <a:p>
            <a:pPr>
              <a:spcBef>
                <a:spcPct val="50000"/>
              </a:spcBef>
            </a:pPr>
            <a:r>
              <a:rPr lang="ru-RU" altLang="ru-RU" sz="3600" b="1">
                <a:solidFill>
                  <a:srgbClr val="009900"/>
                </a:solidFill>
              </a:rPr>
              <a:t>–</a:t>
            </a:r>
            <a:r>
              <a:rPr lang="ru-RU" altLang="ru-RU"/>
              <a:t> </a:t>
            </a:r>
            <a:r>
              <a:rPr lang="ru-RU" altLang="ru-RU" sz="3600" b="1">
                <a:solidFill>
                  <a:srgbClr val="009900"/>
                </a:solidFill>
              </a:rPr>
              <a:t>56 – (–</a:t>
            </a:r>
            <a:r>
              <a:rPr lang="ru-RU" altLang="ru-RU"/>
              <a:t> </a:t>
            </a:r>
            <a:r>
              <a:rPr lang="ru-RU" altLang="ru-RU" sz="3600" b="1">
                <a:solidFill>
                  <a:srgbClr val="009900"/>
                </a:solidFill>
              </a:rPr>
              <a:t>18)    *    –</a:t>
            </a:r>
            <a:r>
              <a:rPr lang="ru-RU" altLang="ru-RU"/>
              <a:t> </a:t>
            </a:r>
            <a:r>
              <a:rPr lang="ru-RU" altLang="ru-RU" sz="3600" b="1">
                <a:solidFill>
                  <a:srgbClr val="009900"/>
                </a:solidFill>
              </a:rPr>
              <a:t>38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1000"/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1000"/>
                                        <p:tgtEl>
                                          <p:spTgt spid="809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809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1000"/>
                                        <p:tgtEl>
                                          <p:spTgt spid="809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WordArt 2"/>
          <p:cNvSpPr>
            <a:spLocks noChangeArrowheads="1" noChangeShapeType="1" noTextEdit="1"/>
          </p:cNvSpPr>
          <p:nvPr/>
        </p:nvSpPr>
        <p:spPr bwMode="auto">
          <a:xfrm>
            <a:off x="2124075" y="620713"/>
            <a:ext cx="4878388" cy="7921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Проверяем</a:t>
            </a:r>
          </a:p>
        </p:txBody>
      </p:sp>
      <p:sp>
        <p:nvSpPr>
          <p:cNvPr id="139267" name="Text Box 3"/>
          <p:cNvSpPr txBox="1">
            <a:spLocks noChangeArrowheads="1"/>
          </p:cNvSpPr>
          <p:nvPr/>
        </p:nvSpPr>
        <p:spPr bwMode="auto">
          <a:xfrm>
            <a:off x="36513" y="2143125"/>
            <a:ext cx="9144000" cy="236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200">
                <a:solidFill>
                  <a:schemeClr val="accent2"/>
                </a:solidFill>
              </a:rPr>
              <a:t>  -</a:t>
            </a:r>
            <a:r>
              <a:rPr lang="en-US" altLang="ru-RU" sz="3200"/>
              <a:t> </a:t>
            </a:r>
            <a:r>
              <a:rPr lang="ru-RU" altLang="ru-RU" sz="2600" b="1">
                <a:solidFill>
                  <a:schemeClr val="accent2"/>
                </a:solidFill>
              </a:rPr>
              <a:t>27 </a:t>
            </a:r>
            <a:r>
              <a:rPr lang="en-US" altLang="ru-RU" sz="2600" b="1">
                <a:solidFill>
                  <a:schemeClr val="accent2"/>
                </a:solidFill>
              </a:rPr>
              <a:t>&lt; 1</a:t>
            </a:r>
            <a:r>
              <a:rPr lang="ru-RU" altLang="ru-RU" sz="2600" b="1">
                <a:solidFill>
                  <a:schemeClr val="accent2"/>
                </a:solidFill>
              </a:rPr>
              <a:t>4</a:t>
            </a:r>
            <a:r>
              <a:rPr lang="en-US" altLang="ru-RU" sz="2600" b="1"/>
              <a:t>               </a:t>
            </a:r>
            <a:r>
              <a:rPr lang="ru-RU" altLang="ru-RU" sz="2600" b="1"/>
              <a:t>   </a:t>
            </a:r>
            <a:r>
              <a:rPr lang="en-US" altLang="ru-RU" sz="2600" b="1"/>
              <a:t>   </a:t>
            </a:r>
            <a:r>
              <a:rPr lang="en-US" altLang="ru-RU" sz="2600" b="1">
                <a:solidFill>
                  <a:srgbClr val="009900"/>
                </a:solidFill>
              </a:rPr>
              <a:t>- </a:t>
            </a:r>
            <a:r>
              <a:rPr lang="ru-RU" altLang="ru-RU" sz="2600" b="1">
                <a:solidFill>
                  <a:srgbClr val="009900"/>
                </a:solidFill>
              </a:rPr>
              <a:t>7</a:t>
            </a:r>
            <a:r>
              <a:rPr lang="en-US" altLang="ru-RU" sz="2600" b="1">
                <a:solidFill>
                  <a:srgbClr val="009900"/>
                </a:solidFill>
              </a:rPr>
              <a:t> &gt; - 1</a:t>
            </a:r>
            <a:r>
              <a:rPr lang="ru-RU" altLang="ru-RU" sz="2600" b="1">
                <a:solidFill>
                  <a:srgbClr val="009900"/>
                </a:solidFill>
              </a:rPr>
              <a:t>5</a:t>
            </a:r>
            <a:r>
              <a:rPr lang="en-US" altLang="ru-RU" sz="2600" b="1"/>
              <a:t>                  </a:t>
            </a:r>
            <a:r>
              <a:rPr lang="ru-RU" altLang="ru-RU" sz="2600" b="1"/>
              <a:t> </a:t>
            </a:r>
            <a:r>
              <a:rPr lang="en-US" altLang="ru-RU" sz="2600" b="1"/>
              <a:t>  </a:t>
            </a:r>
            <a:r>
              <a:rPr lang="en-US" altLang="ru-RU" sz="2600" b="1">
                <a:solidFill>
                  <a:srgbClr val="800080"/>
                </a:solidFill>
              </a:rPr>
              <a:t>1</a:t>
            </a:r>
            <a:r>
              <a:rPr lang="ru-RU" altLang="ru-RU" sz="2600" b="1">
                <a:solidFill>
                  <a:srgbClr val="800080"/>
                </a:solidFill>
              </a:rPr>
              <a:t>9</a:t>
            </a:r>
            <a:r>
              <a:rPr lang="en-US" altLang="ru-RU" sz="2600" b="1">
                <a:solidFill>
                  <a:srgbClr val="800080"/>
                </a:solidFill>
              </a:rPr>
              <a:t> &gt; - </a:t>
            </a:r>
            <a:r>
              <a:rPr lang="ru-RU" altLang="ru-RU" sz="2600" b="1">
                <a:solidFill>
                  <a:srgbClr val="800080"/>
                </a:solidFill>
              </a:rPr>
              <a:t>8</a:t>
            </a:r>
            <a:endParaRPr lang="en-US" altLang="ru-RU" sz="2600" b="1">
              <a:solidFill>
                <a:srgbClr val="800080"/>
              </a:solidFill>
            </a:endParaRPr>
          </a:p>
          <a:p>
            <a:pPr>
              <a:spcBef>
                <a:spcPct val="50000"/>
              </a:spcBef>
            </a:pPr>
            <a:r>
              <a:rPr lang="ru-RU" altLang="ru-RU" sz="2600" b="1">
                <a:solidFill>
                  <a:schemeClr val="accent2"/>
                </a:solidFill>
              </a:rPr>
              <a:t>  - </a:t>
            </a:r>
            <a:r>
              <a:rPr lang="en-US" altLang="ru-RU" sz="2600" b="1">
                <a:solidFill>
                  <a:schemeClr val="accent2"/>
                </a:solidFill>
              </a:rPr>
              <a:t>2</a:t>
            </a:r>
            <a:r>
              <a:rPr lang="ru-RU" altLang="ru-RU" sz="2600" b="1">
                <a:solidFill>
                  <a:schemeClr val="accent2"/>
                </a:solidFill>
              </a:rPr>
              <a:t>7</a:t>
            </a:r>
            <a:r>
              <a:rPr lang="en-US" altLang="ru-RU" sz="2600" b="1">
                <a:solidFill>
                  <a:schemeClr val="accent2"/>
                </a:solidFill>
              </a:rPr>
              <a:t> + 1</a:t>
            </a:r>
            <a:r>
              <a:rPr lang="ru-RU" altLang="ru-RU" sz="2600" b="1">
                <a:solidFill>
                  <a:schemeClr val="accent2"/>
                </a:solidFill>
              </a:rPr>
              <a:t>4</a:t>
            </a:r>
            <a:r>
              <a:rPr lang="en-US" altLang="ru-RU" sz="2600" b="1">
                <a:solidFill>
                  <a:schemeClr val="accent2"/>
                </a:solidFill>
              </a:rPr>
              <a:t> = - 1</a:t>
            </a:r>
            <a:r>
              <a:rPr lang="ru-RU" altLang="ru-RU" sz="2600" b="1">
                <a:solidFill>
                  <a:schemeClr val="accent2"/>
                </a:solidFill>
              </a:rPr>
              <a:t>3</a:t>
            </a:r>
            <a:r>
              <a:rPr lang="en-US" altLang="ru-RU" sz="2600" b="1"/>
              <a:t>     </a:t>
            </a:r>
            <a:r>
              <a:rPr lang="ru-RU" altLang="ru-RU" sz="2600" b="1"/>
              <a:t> </a:t>
            </a:r>
            <a:r>
              <a:rPr lang="en-US" altLang="ru-RU" sz="2600" b="1"/>
              <a:t> </a:t>
            </a:r>
            <a:r>
              <a:rPr lang="ru-RU" altLang="ru-RU" sz="2600" b="1"/>
              <a:t>  </a:t>
            </a:r>
            <a:r>
              <a:rPr lang="en-US" altLang="ru-RU" sz="2600" b="1"/>
              <a:t>  </a:t>
            </a:r>
            <a:r>
              <a:rPr lang="en-US" altLang="ru-RU" sz="2600" b="1">
                <a:solidFill>
                  <a:srgbClr val="009900"/>
                </a:solidFill>
              </a:rPr>
              <a:t>- </a:t>
            </a:r>
            <a:r>
              <a:rPr lang="ru-RU" altLang="ru-RU" sz="2600" b="1">
                <a:solidFill>
                  <a:srgbClr val="009900"/>
                </a:solidFill>
              </a:rPr>
              <a:t>7</a:t>
            </a:r>
            <a:r>
              <a:rPr lang="en-US" altLang="ru-RU" sz="2600" b="1">
                <a:solidFill>
                  <a:srgbClr val="009900"/>
                </a:solidFill>
              </a:rPr>
              <a:t> + (- 1</a:t>
            </a:r>
            <a:r>
              <a:rPr lang="ru-RU" altLang="ru-RU" sz="2600" b="1">
                <a:solidFill>
                  <a:srgbClr val="009900"/>
                </a:solidFill>
              </a:rPr>
              <a:t>5</a:t>
            </a:r>
            <a:r>
              <a:rPr lang="en-US" altLang="ru-RU" sz="2600" b="1">
                <a:solidFill>
                  <a:srgbClr val="009900"/>
                </a:solidFill>
              </a:rPr>
              <a:t>) = - </a:t>
            </a:r>
            <a:r>
              <a:rPr lang="ru-RU" altLang="ru-RU" sz="2600" b="1">
                <a:solidFill>
                  <a:srgbClr val="009900"/>
                </a:solidFill>
              </a:rPr>
              <a:t>22</a:t>
            </a:r>
            <a:r>
              <a:rPr lang="en-US" altLang="ru-RU" sz="2600" b="1"/>
              <a:t>     </a:t>
            </a:r>
            <a:r>
              <a:rPr lang="ru-RU" altLang="ru-RU" sz="2600" b="1"/>
              <a:t> </a:t>
            </a:r>
            <a:r>
              <a:rPr lang="en-US" altLang="ru-RU" sz="2600" b="1"/>
              <a:t>   </a:t>
            </a:r>
            <a:r>
              <a:rPr lang="en-US" altLang="ru-RU" sz="2600" b="1">
                <a:solidFill>
                  <a:srgbClr val="800080"/>
                </a:solidFill>
              </a:rPr>
              <a:t>1</a:t>
            </a:r>
            <a:r>
              <a:rPr lang="ru-RU" altLang="ru-RU" sz="2600" b="1">
                <a:solidFill>
                  <a:srgbClr val="800080"/>
                </a:solidFill>
              </a:rPr>
              <a:t>9</a:t>
            </a:r>
            <a:r>
              <a:rPr lang="en-US" altLang="ru-RU" sz="2600" b="1">
                <a:solidFill>
                  <a:srgbClr val="800080"/>
                </a:solidFill>
              </a:rPr>
              <a:t> + (- </a:t>
            </a:r>
            <a:r>
              <a:rPr lang="ru-RU" altLang="ru-RU" sz="2600" b="1">
                <a:solidFill>
                  <a:srgbClr val="800080"/>
                </a:solidFill>
              </a:rPr>
              <a:t>8</a:t>
            </a:r>
            <a:r>
              <a:rPr lang="en-US" altLang="ru-RU" sz="2600" b="1">
                <a:solidFill>
                  <a:srgbClr val="800080"/>
                </a:solidFill>
              </a:rPr>
              <a:t>) = 11</a:t>
            </a:r>
          </a:p>
          <a:p>
            <a:pPr>
              <a:spcBef>
                <a:spcPct val="50000"/>
              </a:spcBef>
            </a:pPr>
            <a:r>
              <a:rPr lang="ru-RU" altLang="ru-RU" sz="2600" b="1">
                <a:solidFill>
                  <a:schemeClr val="accent2"/>
                </a:solidFill>
              </a:rPr>
              <a:t>  -</a:t>
            </a:r>
            <a:r>
              <a:rPr lang="en-US" altLang="ru-RU" sz="2600" b="1">
                <a:solidFill>
                  <a:schemeClr val="accent2"/>
                </a:solidFill>
              </a:rPr>
              <a:t> 2</a:t>
            </a:r>
            <a:r>
              <a:rPr lang="ru-RU" altLang="ru-RU" sz="2600" b="1">
                <a:solidFill>
                  <a:schemeClr val="accent2"/>
                </a:solidFill>
              </a:rPr>
              <a:t>7</a:t>
            </a:r>
            <a:r>
              <a:rPr lang="en-US" altLang="ru-RU" sz="2600" b="1">
                <a:solidFill>
                  <a:schemeClr val="accent2"/>
                </a:solidFill>
              </a:rPr>
              <a:t> – 1</a:t>
            </a:r>
            <a:r>
              <a:rPr lang="ru-RU" altLang="ru-RU" sz="2600" b="1">
                <a:solidFill>
                  <a:schemeClr val="accent2"/>
                </a:solidFill>
              </a:rPr>
              <a:t>4</a:t>
            </a:r>
            <a:r>
              <a:rPr lang="en-US" altLang="ru-RU" sz="2600" b="1">
                <a:solidFill>
                  <a:schemeClr val="accent2"/>
                </a:solidFill>
              </a:rPr>
              <a:t> = - </a:t>
            </a:r>
            <a:r>
              <a:rPr lang="ru-RU" altLang="ru-RU" sz="2600" b="1">
                <a:solidFill>
                  <a:schemeClr val="accent2"/>
                </a:solidFill>
              </a:rPr>
              <a:t>41</a:t>
            </a:r>
            <a:r>
              <a:rPr lang="en-US" altLang="ru-RU" sz="2600" b="1"/>
              <a:t>      </a:t>
            </a:r>
            <a:r>
              <a:rPr lang="ru-RU" altLang="ru-RU" sz="2600" b="1"/>
              <a:t>  </a:t>
            </a:r>
            <a:r>
              <a:rPr lang="en-US" altLang="ru-RU" sz="2600" b="1"/>
              <a:t> </a:t>
            </a:r>
            <a:r>
              <a:rPr lang="ru-RU" altLang="ru-RU" sz="2600" b="1"/>
              <a:t> </a:t>
            </a:r>
            <a:r>
              <a:rPr lang="en-US" altLang="ru-RU" sz="2600" b="1"/>
              <a:t> </a:t>
            </a:r>
            <a:r>
              <a:rPr lang="en-US" altLang="ru-RU" sz="2600" b="1">
                <a:solidFill>
                  <a:srgbClr val="009900"/>
                </a:solidFill>
              </a:rPr>
              <a:t>- </a:t>
            </a:r>
            <a:r>
              <a:rPr lang="ru-RU" altLang="ru-RU" sz="2600" b="1">
                <a:solidFill>
                  <a:srgbClr val="009900"/>
                </a:solidFill>
              </a:rPr>
              <a:t>7</a:t>
            </a:r>
            <a:r>
              <a:rPr lang="en-US" altLang="ru-RU" sz="2600" b="1">
                <a:solidFill>
                  <a:srgbClr val="009900"/>
                </a:solidFill>
              </a:rPr>
              <a:t> – (- 1</a:t>
            </a:r>
            <a:r>
              <a:rPr lang="ru-RU" altLang="ru-RU" sz="2600" b="1">
                <a:solidFill>
                  <a:srgbClr val="009900"/>
                </a:solidFill>
              </a:rPr>
              <a:t>5</a:t>
            </a:r>
            <a:r>
              <a:rPr lang="en-US" altLang="ru-RU" sz="2600" b="1">
                <a:solidFill>
                  <a:srgbClr val="009900"/>
                </a:solidFill>
              </a:rPr>
              <a:t>) = </a:t>
            </a:r>
            <a:r>
              <a:rPr lang="ru-RU" altLang="ru-RU" sz="2600" b="1">
                <a:solidFill>
                  <a:srgbClr val="009900"/>
                </a:solidFill>
              </a:rPr>
              <a:t>8</a:t>
            </a:r>
            <a:r>
              <a:rPr lang="en-US" altLang="ru-RU" sz="2600" b="1"/>
              <a:t>           </a:t>
            </a:r>
            <a:r>
              <a:rPr lang="ru-RU" altLang="ru-RU" sz="2600" b="1"/>
              <a:t> </a:t>
            </a:r>
            <a:r>
              <a:rPr lang="en-US" altLang="ru-RU" sz="2600" b="1"/>
              <a:t> </a:t>
            </a:r>
            <a:r>
              <a:rPr lang="en-US" altLang="ru-RU" sz="2600" b="1">
                <a:solidFill>
                  <a:srgbClr val="800080"/>
                </a:solidFill>
              </a:rPr>
              <a:t>1</a:t>
            </a:r>
            <a:r>
              <a:rPr lang="ru-RU" altLang="ru-RU" sz="2600" b="1">
                <a:solidFill>
                  <a:srgbClr val="800080"/>
                </a:solidFill>
              </a:rPr>
              <a:t>9</a:t>
            </a:r>
            <a:r>
              <a:rPr lang="en-US" altLang="ru-RU" sz="2600" b="1">
                <a:solidFill>
                  <a:srgbClr val="800080"/>
                </a:solidFill>
              </a:rPr>
              <a:t> – (- </a:t>
            </a:r>
            <a:r>
              <a:rPr lang="ru-RU" altLang="ru-RU" sz="2600" b="1">
                <a:solidFill>
                  <a:srgbClr val="800080"/>
                </a:solidFill>
              </a:rPr>
              <a:t>8</a:t>
            </a:r>
            <a:r>
              <a:rPr lang="en-US" altLang="ru-RU" sz="2600" b="1">
                <a:solidFill>
                  <a:srgbClr val="800080"/>
                </a:solidFill>
              </a:rPr>
              <a:t>) = 2</a:t>
            </a:r>
            <a:r>
              <a:rPr lang="ru-RU" altLang="ru-RU" sz="2600" b="1">
                <a:solidFill>
                  <a:srgbClr val="800080"/>
                </a:solidFill>
              </a:rPr>
              <a:t>7</a:t>
            </a:r>
            <a:endParaRPr lang="en-US" altLang="ru-RU" sz="2600" b="1">
              <a:solidFill>
                <a:srgbClr val="800080"/>
              </a:solidFill>
            </a:endParaRPr>
          </a:p>
          <a:p>
            <a:pPr>
              <a:spcBef>
                <a:spcPct val="50000"/>
              </a:spcBef>
            </a:pPr>
            <a:r>
              <a:rPr lang="ru-RU" altLang="ru-RU" sz="2600" b="1">
                <a:solidFill>
                  <a:schemeClr val="accent2"/>
                </a:solidFill>
                <a:cs typeface="Arial" charset="0"/>
              </a:rPr>
              <a:t>  </a:t>
            </a:r>
            <a:r>
              <a:rPr lang="en-US" altLang="ru-RU" sz="2600" b="1">
                <a:solidFill>
                  <a:schemeClr val="accent2"/>
                </a:solidFill>
                <a:cs typeface="Arial" charset="0"/>
              </a:rPr>
              <a:t>I- 2</a:t>
            </a:r>
            <a:r>
              <a:rPr lang="ru-RU" altLang="ru-RU" sz="2600" b="1">
                <a:solidFill>
                  <a:schemeClr val="accent2"/>
                </a:solidFill>
                <a:cs typeface="Arial" charset="0"/>
              </a:rPr>
              <a:t>7</a:t>
            </a:r>
            <a:r>
              <a:rPr lang="en-US" altLang="ru-RU" sz="2600" b="1">
                <a:solidFill>
                  <a:schemeClr val="accent2"/>
                </a:solidFill>
                <a:cs typeface="Arial" charset="0"/>
              </a:rPr>
              <a:t>I + I1</a:t>
            </a:r>
            <a:r>
              <a:rPr lang="ru-RU" altLang="ru-RU" sz="2600" b="1">
                <a:solidFill>
                  <a:schemeClr val="accent2"/>
                </a:solidFill>
                <a:cs typeface="Arial" charset="0"/>
              </a:rPr>
              <a:t>4</a:t>
            </a:r>
            <a:r>
              <a:rPr lang="en-US" altLang="ru-RU" sz="2600" b="1">
                <a:solidFill>
                  <a:schemeClr val="accent2"/>
                </a:solidFill>
                <a:cs typeface="Arial" charset="0"/>
              </a:rPr>
              <a:t>I = </a:t>
            </a:r>
            <a:r>
              <a:rPr lang="ru-RU" altLang="ru-RU" sz="2600" b="1">
                <a:solidFill>
                  <a:schemeClr val="accent2"/>
                </a:solidFill>
                <a:cs typeface="Arial" charset="0"/>
              </a:rPr>
              <a:t>41</a:t>
            </a:r>
            <a:r>
              <a:rPr lang="en-US" altLang="ru-RU" sz="2600" b="1">
                <a:cs typeface="Arial" charset="0"/>
              </a:rPr>
              <a:t>    </a:t>
            </a:r>
            <a:r>
              <a:rPr lang="ru-RU" altLang="ru-RU" sz="2600" b="1">
                <a:cs typeface="Arial" charset="0"/>
              </a:rPr>
              <a:t>    </a:t>
            </a:r>
            <a:r>
              <a:rPr lang="en-US" altLang="ru-RU" sz="2600" b="1">
                <a:cs typeface="Arial" charset="0"/>
              </a:rPr>
              <a:t> </a:t>
            </a:r>
            <a:r>
              <a:rPr lang="en-US" altLang="ru-RU" sz="2600" b="1">
                <a:solidFill>
                  <a:srgbClr val="009900"/>
                </a:solidFill>
                <a:cs typeface="Arial" charset="0"/>
              </a:rPr>
              <a:t>I- </a:t>
            </a:r>
            <a:r>
              <a:rPr lang="ru-RU" altLang="ru-RU" sz="2600" b="1">
                <a:solidFill>
                  <a:srgbClr val="009900"/>
                </a:solidFill>
                <a:cs typeface="Arial" charset="0"/>
              </a:rPr>
              <a:t>7</a:t>
            </a:r>
            <a:r>
              <a:rPr lang="en-US" altLang="ru-RU" sz="2600" b="1">
                <a:solidFill>
                  <a:srgbClr val="009900"/>
                </a:solidFill>
                <a:cs typeface="Arial" charset="0"/>
              </a:rPr>
              <a:t>I + I- 1</a:t>
            </a:r>
            <a:r>
              <a:rPr lang="ru-RU" altLang="ru-RU" sz="2600" b="1">
                <a:solidFill>
                  <a:srgbClr val="009900"/>
                </a:solidFill>
                <a:cs typeface="Arial" charset="0"/>
              </a:rPr>
              <a:t>5</a:t>
            </a:r>
            <a:r>
              <a:rPr lang="en-US" altLang="ru-RU" sz="2600" b="1">
                <a:solidFill>
                  <a:srgbClr val="009900"/>
                </a:solidFill>
                <a:cs typeface="Arial" charset="0"/>
              </a:rPr>
              <a:t>I = </a:t>
            </a:r>
            <a:r>
              <a:rPr lang="ru-RU" altLang="ru-RU" sz="2600" b="1">
                <a:solidFill>
                  <a:srgbClr val="009900"/>
                </a:solidFill>
                <a:cs typeface="Arial" charset="0"/>
              </a:rPr>
              <a:t>22</a:t>
            </a:r>
            <a:r>
              <a:rPr lang="en-US" altLang="ru-RU" sz="2600" b="1">
                <a:cs typeface="Arial" charset="0"/>
              </a:rPr>
              <a:t>  </a:t>
            </a:r>
            <a:r>
              <a:rPr lang="ru-RU" altLang="ru-RU" sz="2600" b="1">
                <a:cs typeface="Arial" charset="0"/>
              </a:rPr>
              <a:t>    </a:t>
            </a:r>
            <a:r>
              <a:rPr lang="en-US" altLang="ru-RU" sz="2600" b="1">
                <a:cs typeface="Arial" charset="0"/>
              </a:rPr>
              <a:t>   </a:t>
            </a:r>
            <a:r>
              <a:rPr lang="en-US" altLang="ru-RU" sz="2600" b="1">
                <a:solidFill>
                  <a:srgbClr val="800080"/>
                </a:solidFill>
                <a:cs typeface="Arial" charset="0"/>
              </a:rPr>
              <a:t>I1</a:t>
            </a:r>
            <a:r>
              <a:rPr lang="ru-RU" altLang="ru-RU" sz="2600" b="1">
                <a:solidFill>
                  <a:srgbClr val="800080"/>
                </a:solidFill>
                <a:cs typeface="Arial" charset="0"/>
              </a:rPr>
              <a:t>9</a:t>
            </a:r>
            <a:r>
              <a:rPr lang="en-US" altLang="ru-RU" sz="2600" b="1">
                <a:solidFill>
                  <a:srgbClr val="800080"/>
                </a:solidFill>
                <a:cs typeface="Arial" charset="0"/>
              </a:rPr>
              <a:t>I + I- </a:t>
            </a:r>
            <a:r>
              <a:rPr lang="ru-RU" altLang="ru-RU" sz="2600" b="1">
                <a:solidFill>
                  <a:srgbClr val="800080"/>
                </a:solidFill>
                <a:cs typeface="Arial" charset="0"/>
              </a:rPr>
              <a:t>8</a:t>
            </a:r>
            <a:r>
              <a:rPr lang="en-US" altLang="ru-RU" sz="2600" b="1">
                <a:solidFill>
                  <a:srgbClr val="800080"/>
                </a:solidFill>
                <a:cs typeface="Arial" charset="0"/>
              </a:rPr>
              <a:t>I = 2</a:t>
            </a:r>
            <a:r>
              <a:rPr lang="ru-RU" altLang="ru-RU" sz="2600" b="1">
                <a:solidFill>
                  <a:srgbClr val="800080"/>
                </a:solidFill>
                <a:cs typeface="Arial" charset="0"/>
              </a:rPr>
              <a:t>7</a:t>
            </a:r>
            <a:endParaRPr lang="en-US" altLang="ru-RU" sz="2600" b="1">
              <a:solidFill>
                <a:srgbClr val="80008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1000"/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1000"/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1000"/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WordArt 4"/>
          <p:cNvSpPr>
            <a:spLocks noChangeArrowheads="1" noChangeShapeType="1" noTextEdit="1"/>
          </p:cNvSpPr>
          <p:nvPr/>
        </p:nvSpPr>
        <p:spPr bwMode="auto">
          <a:xfrm>
            <a:off x="1547813" y="503238"/>
            <a:ext cx="5976937" cy="838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Проверяем соседа</a:t>
            </a:r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359025"/>
            <a:ext cx="4038600" cy="4525963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b="1">
                <a:solidFill>
                  <a:srgbClr val="008000"/>
                </a:solidFill>
              </a:rPr>
              <a:t>В А Р И А Н Т   2</a:t>
            </a:r>
          </a:p>
          <a:p>
            <a:pPr>
              <a:buFontTx/>
              <a:buNone/>
            </a:pPr>
            <a:endParaRPr lang="ru-RU" altLang="ru-RU" b="1">
              <a:solidFill>
                <a:srgbClr val="008000"/>
              </a:solidFill>
            </a:endParaRPr>
          </a:p>
          <a:p>
            <a:pPr>
              <a:buFontTx/>
              <a:buNone/>
            </a:pPr>
            <a:r>
              <a:rPr lang="ru-RU" altLang="ru-RU" b="1"/>
              <a:t>а)  - 42 + (-17) =</a:t>
            </a:r>
          </a:p>
          <a:p>
            <a:pPr>
              <a:buFontTx/>
              <a:buNone/>
            </a:pPr>
            <a:r>
              <a:rPr lang="ru-RU" altLang="ru-RU" b="1"/>
              <a:t>б)  - 56 + 9 =</a:t>
            </a:r>
          </a:p>
          <a:p>
            <a:pPr>
              <a:buFontTx/>
              <a:buNone/>
            </a:pPr>
            <a:r>
              <a:rPr lang="ru-RU" altLang="ru-RU" b="1"/>
              <a:t>в)  78 + (- 12) =</a:t>
            </a:r>
          </a:p>
          <a:p>
            <a:pPr>
              <a:buFontTx/>
              <a:buNone/>
            </a:pPr>
            <a:r>
              <a:rPr lang="ru-RU" altLang="ru-RU" b="1"/>
              <a:t>г)  - 46 + 0 =</a:t>
            </a:r>
          </a:p>
          <a:p>
            <a:pPr>
              <a:buFontTx/>
              <a:buNone/>
            </a:pPr>
            <a:r>
              <a:rPr lang="ru-RU" altLang="ru-RU" b="1"/>
              <a:t>д)  65 + (-65) = </a:t>
            </a:r>
            <a:endParaRPr lang="ru-RU" altLang="ru-RU" b="1">
              <a:solidFill>
                <a:srgbClr val="FF0000"/>
              </a:solidFill>
            </a:endParaRPr>
          </a:p>
        </p:txBody>
      </p:sp>
      <p:sp>
        <p:nvSpPr>
          <p:cNvPr id="84999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5429250" y="2359025"/>
            <a:ext cx="4038600" cy="4525963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b="1">
                <a:solidFill>
                  <a:srgbClr val="3333CC"/>
                </a:solidFill>
              </a:rPr>
              <a:t>В А Р И А Н Т  1</a:t>
            </a:r>
          </a:p>
          <a:p>
            <a:pPr>
              <a:buFontTx/>
              <a:buNone/>
            </a:pPr>
            <a:endParaRPr lang="ru-RU" altLang="ru-RU" b="1">
              <a:solidFill>
                <a:srgbClr val="3333CC"/>
              </a:solidFill>
            </a:endParaRPr>
          </a:p>
          <a:p>
            <a:pPr>
              <a:buFontTx/>
              <a:buNone/>
            </a:pPr>
            <a:r>
              <a:rPr lang="ru-RU" altLang="ru-RU" b="1"/>
              <a:t>а)  - 34 + (- 7) =</a:t>
            </a:r>
          </a:p>
          <a:p>
            <a:pPr>
              <a:buFontTx/>
              <a:buNone/>
            </a:pPr>
            <a:r>
              <a:rPr lang="ru-RU" altLang="ru-RU" b="1"/>
              <a:t>б)  9 + (- 42) =</a:t>
            </a:r>
          </a:p>
          <a:p>
            <a:pPr>
              <a:buFontTx/>
              <a:buNone/>
            </a:pPr>
            <a:r>
              <a:rPr lang="ru-RU" altLang="ru-RU" b="1"/>
              <a:t>в)  - 11 + 96 = </a:t>
            </a:r>
          </a:p>
          <a:p>
            <a:pPr>
              <a:buFontTx/>
              <a:buNone/>
            </a:pPr>
            <a:r>
              <a:rPr lang="ru-RU" altLang="ru-RU" b="1"/>
              <a:t>г)  0 + (- 84) =</a:t>
            </a:r>
          </a:p>
          <a:p>
            <a:pPr>
              <a:buFontTx/>
              <a:buNone/>
            </a:pPr>
            <a:r>
              <a:rPr lang="ru-RU" altLang="ru-RU" b="1"/>
              <a:t>д)  - 53 + 53 =</a:t>
            </a:r>
          </a:p>
        </p:txBody>
      </p:sp>
      <p:sp>
        <p:nvSpPr>
          <p:cNvPr id="85000" name="Text Box 8"/>
          <p:cNvSpPr txBox="1">
            <a:spLocks noChangeArrowheads="1"/>
          </p:cNvSpPr>
          <p:nvPr/>
        </p:nvSpPr>
        <p:spPr bwMode="auto">
          <a:xfrm>
            <a:off x="1765300" y="1700213"/>
            <a:ext cx="6767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b="1" i="1">
                <a:solidFill>
                  <a:srgbClr val="990000"/>
                </a:solidFill>
              </a:rPr>
              <a:t>1. В Ы П О Л Н И Т Е   С Л О Ж Е Н И Е</a:t>
            </a:r>
            <a:r>
              <a:rPr lang="ru-RU" altLang="ru-RU" sz="2400" b="1"/>
              <a:t>    </a:t>
            </a:r>
          </a:p>
        </p:txBody>
      </p:sp>
      <p:sp>
        <p:nvSpPr>
          <p:cNvPr id="85001" name="Text Box 9"/>
          <p:cNvSpPr txBox="1">
            <a:spLocks noChangeArrowheads="1"/>
          </p:cNvSpPr>
          <p:nvPr/>
        </p:nvSpPr>
        <p:spPr bwMode="auto">
          <a:xfrm>
            <a:off x="8027988" y="3357563"/>
            <a:ext cx="7985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b="1">
                <a:solidFill>
                  <a:srgbClr val="FF0000"/>
                </a:solidFill>
              </a:rPr>
              <a:t>- 41</a:t>
            </a:r>
          </a:p>
        </p:txBody>
      </p:sp>
      <p:sp>
        <p:nvSpPr>
          <p:cNvPr id="85002" name="Text Box 10"/>
          <p:cNvSpPr txBox="1">
            <a:spLocks noChangeArrowheads="1"/>
          </p:cNvSpPr>
          <p:nvPr/>
        </p:nvSpPr>
        <p:spPr bwMode="auto">
          <a:xfrm>
            <a:off x="2628900" y="3917950"/>
            <a:ext cx="10795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 b="1">
                <a:solidFill>
                  <a:srgbClr val="FF0000"/>
                </a:solidFill>
              </a:rPr>
              <a:t>- 47</a:t>
            </a:r>
          </a:p>
        </p:txBody>
      </p:sp>
      <p:sp>
        <p:nvSpPr>
          <p:cNvPr id="85003" name="Text Box 11"/>
          <p:cNvSpPr txBox="1">
            <a:spLocks noChangeArrowheads="1"/>
          </p:cNvSpPr>
          <p:nvPr/>
        </p:nvSpPr>
        <p:spPr bwMode="auto">
          <a:xfrm>
            <a:off x="7812088" y="3917950"/>
            <a:ext cx="10429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 b="1">
                <a:solidFill>
                  <a:srgbClr val="FF0000"/>
                </a:solidFill>
              </a:rPr>
              <a:t>- 33</a:t>
            </a:r>
          </a:p>
        </p:txBody>
      </p:sp>
      <p:sp>
        <p:nvSpPr>
          <p:cNvPr id="85004" name="Text Box 12"/>
          <p:cNvSpPr txBox="1">
            <a:spLocks noChangeArrowheads="1"/>
          </p:cNvSpPr>
          <p:nvPr/>
        </p:nvSpPr>
        <p:spPr bwMode="auto">
          <a:xfrm>
            <a:off x="7812088" y="4365625"/>
            <a:ext cx="10080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 b="1">
                <a:solidFill>
                  <a:srgbClr val="FF0000"/>
                </a:solidFill>
              </a:rPr>
              <a:t>85</a:t>
            </a:r>
          </a:p>
        </p:txBody>
      </p:sp>
      <p:sp>
        <p:nvSpPr>
          <p:cNvPr id="85005" name="Text Box 13"/>
          <p:cNvSpPr txBox="1">
            <a:spLocks noChangeArrowheads="1"/>
          </p:cNvSpPr>
          <p:nvPr/>
        </p:nvSpPr>
        <p:spPr bwMode="auto">
          <a:xfrm>
            <a:off x="7740650" y="4926013"/>
            <a:ext cx="12588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 b="1">
                <a:solidFill>
                  <a:srgbClr val="FF0000"/>
                </a:solidFill>
              </a:rPr>
              <a:t>- 84</a:t>
            </a:r>
          </a:p>
        </p:txBody>
      </p:sp>
      <p:sp>
        <p:nvSpPr>
          <p:cNvPr id="85006" name="Text Box 14"/>
          <p:cNvSpPr txBox="1">
            <a:spLocks noChangeArrowheads="1"/>
          </p:cNvSpPr>
          <p:nvPr/>
        </p:nvSpPr>
        <p:spPr bwMode="auto">
          <a:xfrm>
            <a:off x="7812088" y="5445125"/>
            <a:ext cx="7921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85007" name="Text Box 15"/>
          <p:cNvSpPr txBox="1">
            <a:spLocks noChangeArrowheads="1"/>
          </p:cNvSpPr>
          <p:nvPr/>
        </p:nvSpPr>
        <p:spPr bwMode="auto">
          <a:xfrm>
            <a:off x="3132138" y="3414713"/>
            <a:ext cx="863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 b="1">
                <a:solidFill>
                  <a:srgbClr val="FF0000"/>
                </a:solidFill>
              </a:rPr>
              <a:t>- 59</a:t>
            </a:r>
          </a:p>
        </p:txBody>
      </p:sp>
      <p:sp>
        <p:nvSpPr>
          <p:cNvPr id="85008" name="Text Box 16"/>
          <p:cNvSpPr txBox="1">
            <a:spLocks noChangeArrowheads="1"/>
          </p:cNvSpPr>
          <p:nvPr/>
        </p:nvSpPr>
        <p:spPr bwMode="auto">
          <a:xfrm>
            <a:off x="3132138" y="4437063"/>
            <a:ext cx="863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 b="1">
                <a:solidFill>
                  <a:srgbClr val="FF0000"/>
                </a:solidFill>
              </a:rPr>
              <a:t>66</a:t>
            </a:r>
          </a:p>
        </p:txBody>
      </p:sp>
      <p:sp>
        <p:nvSpPr>
          <p:cNvPr id="85009" name="Text Box 17"/>
          <p:cNvSpPr txBox="1">
            <a:spLocks noChangeArrowheads="1"/>
          </p:cNvSpPr>
          <p:nvPr/>
        </p:nvSpPr>
        <p:spPr bwMode="auto">
          <a:xfrm>
            <a:off x="2555875" y="4941888"/>
            <a:ext cx="11509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800" b="1">
                <a:solidFill>
                  <a:srgbClr val="FF0000"/>
                </a:solidFill>
              </a:rPr>
              <a:t>- 46</a:t>
            </a:r>
          </a:p>
        </p:txBody>
      </p:sp>
      <p:sp>
        <p:nvSpPr>
          <p:cNvPr id="85010" name="Text Box 18"/>
          <p:cNvSpPr txBox="1">
            <a:spLocks noChangeArrowheads="1"/>
          </p:cNvSpPr>
          <p:nvPr/>
        </p:nvSpPr>
        <p:spPr bwMode="auto">
          <a:xfrm>
            <a:off x="2987675" y="5445125"/>
            <a:ext cx="504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 b="1">
                <a:solidFill>
                  <a:srgbClr val="FF000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49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49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49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49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849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849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49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49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849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849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849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849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84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84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849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849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849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849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849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849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849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849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849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849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5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5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5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5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5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5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5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85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50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50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50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85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50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50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50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85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85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85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50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85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85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85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850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85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850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850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850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85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850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850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850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85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5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5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850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85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850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850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850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85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 animBg="1"/>
      <p:bldP spid="84998" grpId="0" build="p"/>
      <p:bldP spid="84999" grpId="0" build="p"/>
      <p:bldP spid="85000" grpId="0"/>
      <p:bldP spid="85002" grpId="0"/>
      <p:bldP spid="85003" grpId="0"/>
      <p:bldP spid="85004" grpId="0"/>
      <p:bldP spid="85005" grpId="0"/>
      <p:bldP spid="85006" grpId="0"/>
      <p:bldP spid="85008" grpId="0"/>
      <p:bldP spid="85009" grpId="0"/>
      <p:bldP spid="850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4" name="WordArt 4"/>
          <p:cNvSpPr>
            <a:spLocks noChangeArrowheads="1" noChangeShapeType="1" noTextEdit="1"/>
          </p:cNvSpPr>
          <p:nvPr/>
        </p:nvSpPr>
        <p:spPr bwMode="auto">
          <a:xfrm>
            <a:off x="1620838" y="571481"/>
            <a:ext cx="5594368" cy="50006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Классная работа</a:t>
            </a:r>
            <a:endParaRPr lang="ru-RU" sz="3600" kern="10" dirty="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97285" name="Text Box 5"/>
          <p:cNvSpPr txBox="1">
            <a:spLocks noChangeArrowheads="1"/>
          </p:cNvSpPr>
          <p:nvPr/>
        </p:nvSpPr>
        <p:spPr bwMode="auto">
          <a:xfrm>
            <a:off x="1187450" y="2565400"/>
            <a:ext cx="68405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684213" y="1500175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3200" b="1" dirty="0" smtClean="0">
                <a:solidFill>
                  <a:schemeClr val="tx2"/>
                </a:solidFill>
              </a:rPr>
              <a:t>№ 547, 554  </a:t>
            </a:r>
            <a:endParaRPr lang="ru-RU" altLang="ru-RU" sz="32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7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7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4" grpId="0" animBg="1"/>
      <p:bldP spid="9728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4" name="WordArt 4"/>
          <p:cNvSpPr>
            <a:spLocks noChangeArrowheads="1" noChangeShapeType="1" noTextEdit="1"/>
          </p:cNvSpPr>
          <p:nvPr/>
        </p:nvSpPr>
        <p:spPr bwMode="auto">
          <a:xfrm>
            <a:off x="1620838" y="571481"/>
            <a:ext cx="5594368" cy="50006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Домашняя работа</a:t>
            </a:r>
            <a:endParaRPr lang="ru-RU" sz="3600" kern="10" dirty="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97285" name="Text Box 5"/>
          <p:cNvSpPr txBox="1">
            <a:spLocks noChangeArrowheads="1"/>
          </p:cNvSpPr>
          <p:nvPr/>
        </p:nvSpPr>
        <p:spPr bwMode="auto">
          <a:xfrm>
            <a:off x="1187450" y="2565400"/>
            <a:ext cx="68405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684213" y="1500175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3200" b="1" dirty="0" smtClean="0">
                <a:solidFill>
                  <a:schemeClr val="tx2"/>
                </a:solidFill>
              </a:rPr>
              <a:t>№ 565, 573  </a:t>
            </a:r>
            <a:endParaRPr lang="ru-RU" altLang="ru-RU" sz="32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7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7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4" grpId="0" animBg="1"/>
      <p:bldP spid="97286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588</TotalTime>
  <Words>380</Words>
  <Application>Microsoft Office PowerPoint</Application>
  <PresentationFormat>Экран (4:3)</PresentationFormat>
  <Paragraphs>64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6</cp:lastModifiedBy>
  <cp:revision>55</cp:revision>
  <dcterms:created xsi:type="dcterms:W3CDTF">2010-10-24T09:10:32Z</dcterms:created>
  <dcterms:modified xsi:type="dcterms:W3CDTF">2020-05-17T09:47:28Z</dcterms:modified>
</cp:coreProperties>
</file>