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54E124-9A21-4389-B9B6-29D9CDA1B33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D9F2676-457A-489D-8123-EC5AD690E1D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1214422"/>
            <a:ext cx="6243654" cy="3804140"/>
          </a:xfrm>
        </p:spPr>
        <p:txBody>
          <a:bodyPr>
            <a:normAutofit/>
          </a:bodyPr>
          <a:lstStyle/>
          <a:p>
            <a:r>
              <a:rPr lang="ru-RU" dirty="0" smtClean="0"/>
              <a:t>Обособление обстоятельств, выраженных существительным с предлогом</a:t>
            </a:r>
            <a:r>
              <a:rPr lang="ru-RU" dirty="0" smtClean="0"/>
              <a:t>. (2 урока) 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8 класс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Поясните примеры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1)</a:t>
            </a:r>
            <a:r>
              <a:rPr lang="ru-RU" i="1" dirty="0" smtClean="0"/>
              <a:t>Петя </a:t>
            </a:r>
            <a:r>
              <a:rPr lang="ru-RU" b="1" i="1" dirty="0" smtClean="0"/>
              <a:t>вечером</a:t>
            </a:r>
            <a:r>
              <a:rPr lang="ru-RU" i="1" dirty="0" smtClean="0"/>
              <a:t> ушёл к товарищу.</a:t>
            </a:r>
            <a:r>
              <a:rPr lang="ru-RU" dirty="0" smtClean="0"/>
              <a:t> 2) </a:t>
            </a:r>
            <a:r>
              <a:rPr lang="ru-RU" i="1" dirty="0" smtClean="0"/>
              <a:t>Петя, </a:t>
            </a:r>
            <a:r>
              <a:rPr lang="ru-RU" b="1" i="1" dirty="0" smtClean="0"/>
              <a:t>после полученного им решительного отка­за,</a:t>
            </a:r>
            <a:r>
              <a:rPr lang="ru-RU" i="1" dirty="0" smtClean="0"/>
              <a:t> ушёл в свою комнату и там, запершись от всех, горько пла­кал. (Л. Т.)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r>
              <a:rPr lang="ru-RU" i="1" dirty="0" smtClean="0"/>
              <a:t>2)Крейсеры, </a:t>
            </a:r>
            <a:r>
              <a:rPr lang="ru-RU" b="1" i="1" dirty="0" smtClean="0"/>
              <a:t>ввиду недостатка места в бухте,</a:t>
            </a:r>
            <a:r>
              <a:rPr lang="ru-RU" i="1" dirty="0" smtClean="0"/>
              <a:t> держались в открытом море. </a:t>
            </a:r>
          </a:p>
          <a:p>
            <a:r>
              <a:rPr lang="ru-RU" dirty="0" smtClean="0"/>
              <a:t>3) </a:t>
            </a:r>
            <a:r>
              <a:rPr lang="ru-RU" i="1" dirty="0" smtClean="0"/>
              <a:t>Старый и седобородый </a:t>
            </a:r>
            <a:r>
              <a:rPr lang="ru-RU" i="1" dirty="0" err="1" smtClean="0"/>
              <a:t>Януш</a:t>
            </a:r>
            <a:r>
              <a:rPr lang="ru-RU" i="1" dirty="0" smtClean="0"/>
              <a:t>, </a:t>
            </a:r>
            <a:r>
              <a:rPr lang="ru-RU" b="1" i="1" dirty="0" smtClean="0"/>
              <a:t>за неимением квартиры,</a:t>
            </a:r>
            <a:r>
              <a:rPr lang="ru-RU" i="1" dirty="0" smtClean="0"/>
              <a:t> приютился в одном из подвалов замка. (</a:t>
            </a:r>
            <a:r>
              <a:rPr lang="ru-RU" i="1" dirty="0" err="1" smtClean="0"/>
              <a:t>Кор</a:t>
            </a:r>
            <a:r>
              <a:rPr lang="ru-RU" i="1" dirty="0" smtClean="0"/>
              <a:t>.)</a:t>
            </a:r>
            <a:endParaRPr lang="ru-RU" dirty="0" smtClean="0"/>
          </a:p>
          <a:p>
            <a:r>
              <a:rPr lang="ru-RU" i="1" dirty="0" smtClean="0"/>
              <a:t> 4)</a:t>
            </a:r>
            <a:r>
              <a:rPr lang="ru-RU" b="1" i="1" dirty="0" smtClean="0"/>
              <a:t>При наличии благоприятной погоды,</a:t>
            </a:r>
            <a:r>
              <a:rPr lang="ru-RU" i="1" dirty="0" smtClean="0"/>
              <a:t> завтра выезжаем в Казань. </a:t>
            </a:r>
            <a:endParaRPr lang="ru-RU" dirty="0" smtClean="0"/>
          </a:p>
          <a:p>
            <a:r>
              <a:rPr lang="ru-RU" dirty="0" smtClean="0"/>
              <a:t>5)</a:t>
            </a:r>
            <a:r>
              <a:rPr lang="ru-RU" b="1" i="1" dirty="0" smtClean="0"/>
              <a:t>Вопреки предсказанию моего спутника,</a:t>
            </a:r>
            <a:r>
              <a:rPr lang="ru-RU" i="1" dirty="0" smtClean="0"/>
              <a:t> погода прояснилась. (Л.)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Домашнее задание:</a:t>
            </a:r>
            <a:r>
              <a:rPr lang="ru-RU" dirty="0" smtClean="0"/>
              <a:t> найти в произведениях художественной литературы 10 предложений с обособленными обстоятельствами и 10 предложений с необособленными обстоятельствами.</a:t>
            </a:r>
          </a:p>
          <a:p>
            <a:r>
              <a:rPr lang="ru-RU" dirty="0" smtClean="0"/>
              <a:t>Упр. </a:t>
            </a:r>
            <a:r>
              <a:rPr lang="ru-RU" smtClean="0"/>
              <a:t>322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отработка умений отличать производные предлоги от синонимичных частей речи;</a:t>
            </a:r>
          </a:p>
          <a:p>
            <a:pPr lvl="0"/>
            <a:r>
              <a:rPr lang="ru-RU" dirty="0" smtClean="0"/>
              <a:t>правильно ставить знаки препинания при обособлении обстоятельств, выраженных деепричастиями, деепричастными оборотами и существительными с предлогами;</a:t>
            </a:r>
          </a:p>
          <a:p>
            <a:pPr lvl="0"/>
            <a:r>
              <a:rPr lang="ru-RU" dirty="0" smtClean="0"/>
              <a:t>правильно использовать в речи деепричастные обороты.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7639080" cy="141763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Выберите грамматически правильное продолжение предложения. Объясните свой ответ.</a:t>
            </a: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Работа над языковыми нормами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Путешествуя на велосипеде, </a:t>
            </a:r>
          </a:p>
          <a:p>
            <a:pPr lvl="0"/>
            <a:r>
              <a:rPr lang="ru-RU" i="1" dirty="0" smtClean="0"/>
              <a:t>развиваются мышцы ног и спины.</a:t>
            </a:r>
            <a:endParaRPr lang="ru-RU" dirty="0" smtClean="0"/>
          </a:p>
          <a:p>
            <a:pPr lvl="0"/>
            <a:r>
              <a:rPr lang="ru-RU" i="1" dirty="0" smtClean="0"/>
              <a:t>требуется немалая выносливость.</a:t>
            </a:r>
            <a:endParaRPr lang="ru-RU" dirty="0" smtClean="0"/>
          </a:p>
          <a:p>
            <a:pPr lvl="0"/>
            <a:r>
              <a:rPr lang="ru-RU" i="1" dirty="0" smtClean="0"/>
              <a:t>вы получаете большое удовольствие.</a:t>
            </a:r>
            <a:endParaRPr lang="ru-RU" dirty="0" smtClean="0"/>
          </a:p>
          <a:p>
            <a:pPr lvl="0"/>
            <a:r>
              <a:rPr lang="ru-RU" i="1" dirty="0" smtClean="0"/>
              <a:t>у меня сломалась фара.</a:t>
            </a:r>
          </a:p>
          <a:p>
            <a:pPr lvl="0">
              <a:buNone/>
            </a:pPr>
            <a:endParaRPr lang="ru-RU" dirty="0" smtClean="0"/>
          </a:p>
          <a:p>
            <a:r>
              <a:rPr lang="ru-RU" b="1" dirty="0" smtClean="0"/>
              <a:t>Выбрав пьесу, </a:t>
            </a:r>
          </a:p>
          <a:p>
            <a:pPr lvl="0"/>
            <a:r>
              <a:rPr lang="ru-RU" i="1" dirty="0" smtClean="0"/>
              <a:t>началась распределение ролей.</a:t>
            </a:r>
            <a:endParaRPr lang="ru-RU" dirty="0" smtClean="0"/>
          </a:p>
          <a:p>
            <a:pPr lvl="0"/>
            <a:r>
              <a:rPr lang="ru-RU" i="1" dirty="0" smtClean="0"/>
              <a:t>оказалось, что там слишком много ролей.</a:t>
            </a:r>
            <a:endParaRPr lang="ru-RU" dirty="0" smtClean="0"/>
          </a:p>
          <a:p>
            <a:pPr lvl="0"/>
            <a:r>
              <a:rPr lang="ru-RU" i="1" dirty="0" smtClean="0"/>
              <a:t>была назначена первая репетиция.</a:t>
            </a:r>
            <a:endParaRPr lang="ru-RU" dirty="0" smtClean="0"/>
          </a:p>
          <a:p>
            <a:pPr lvl="0"/>
            <a:r>
              <a:rPr lang="ru-RU" i="1" dirty="0" smtClean="0"/>
              <a:t>мы немедленно начали репетировать.</a:t>
            </a:r>
          </a:p>
          <a:p>
            <a:pPr lvl="0"/>
            <a:endParaRPr lang="ru-RU" dirty="0" smtClean="0"/>
          </a:p>
          <a:p>
            <a:r>
              <a:rPr lang="ru-RU" b="1" dirty="0" smtClean="0"/>
              <a:t>Услышав длинный гудок, </a:t>
            </a:r>
          </a:p>
          <a:p>
            <a:pPr lvl="0"/>
            <a:r>
              <a:rPr lang="ru-RU" i="1" dirty="0" smtClean="0"/>
              <a:t>только после этого можно набрать номер. </a:t>
            </a:r>
            <a:endParaRPr lang="ru-RU" dirty="0" smtClean="0"/>
          </a:p>
          <a:p>
            <a:pPr lvl="0"/>
            <a:r>
              <a:rPr lang="ru-RU" i="1" dirty="0" smtClean="0"/>
              <a:t>наберите номер абонента.</a:t>
            </a:r>
            <a:endParaRPr lang="ru-RU" dirty="0" smtClean="0"/>
          </a:p>
          <a:p>
            <a:pPr lvl="0"/>
            <a:r>
              <a:rPr lang="ru-RU" i="1" dirty="0" smtClean="0"/>
              <a:t>набирается номер абонента.</a:t>
            </a:r>
            <a:endParaRPr lang="ru-RU" dirty="0" smtClean="0"/>
          </a:p>
          <a:p>
            <a:pPr lvl="0"/>
            <a:r>
              <a:rPr lang="ru-RU" i="1" dirty="0" smtClean="0"/>
              <a:t>значит, линия свободна.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Самостоятельная работа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Расставьте знаки препинания. Подчеркните обособленные члены предложения.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Обреченный судьбой на постоянную праздность я не делал решительно ничего. По целым часам я смотрел в свои окна не небо на птиц на аллеи читал все что привозили мне с почты спал. Иногда я уходил из дому и до позднего вечера бродил где-нибудь.</a:t>
            </a:r>
            <a:br>
              <a:rPr lang="ru-RU" i="1" dirty="0" smtClean="0"/>
            </a:br>
            <a:r>
              <a:rPr lang="ru-RU" i="1" dirty="0" smtClean="0"/>
              <a:t>Однажды возвращаясь домой я нечаянно забрел в какую-то незнакомую усадьбу. Солнце уже пряталось и на цветущей ржи растянулись вечерние тени. Два ряда старых тесно посаженных очень высоких елей стояли  как две сплошные стены образуя мрачную красивую аллею. Я легко перелез через изгородь и пошел по этой аллее скользя по еловым иглам которые тут на вершок покрывали землю.</a:t>
            </a:r>
            <a:endParaRPr lang="ru-RU" dirty="0" smtClean="0"/>
          </a:p>
          <a:p>
            <a:r>
              <a:rPr lang="ru-RU" b="1" i="1" dirty="0" smtClean="0"/>
              <a:t>(А. П. Чехов)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868610"/>
          </a:xfrm>
        </p:spPr>
        <p:txBody>
          <a:bodyPr>
            <a:normAutofit/>
          </a:bodyPr>
          <a:lstStyle/>
          <a:p>
            <a:r>
              <a:rPr lang="ru-RU" sz="2700" dirty="0" smtClean="0">
                <a:latin typeface="Arial Black" pitchFamily="34" charset="0"/>
              </a:rPr>
              <a:t>В </a:t>
            </a:r>
            <a:r>
              <a:rPr lang="ru-RU" sz="2700" dirty="0" err="1" smtClean="0">
                <a:latin typeface="Arial Black" pitchFamily="34" charset="0"/>
              </a:rPr>
              <a:t>течени</a:t>
            </a:r>
            <a:r>
              <a:rPr lang="ru-RU" sz="2700" dirty="0" smtClean="0">
                <a:latin typeface="Arial Black" pitchFamily="34" charset="0"/>
              </a:rPr>
              <a:t>…</a:t>
            </a:r>
            <a:br>
              <a:rPr lang="ru-RU" sz="2700" dirty="0" smtClean="0">
                <a:latin typeface="Arial Black" pitchFamily="34" charset="0"/>
              </a:rPr>
            </a:br>
            <a:r>
              <a:rPr lang="ru-RU" sz="2700" dirty="0" smtClean="0">
                <a:latin typeface="Arial Black" pitchFamily="34" charset="0"/>
              </a:rPr>
              <a:t>В </a:t>
            </a:r>
            <a:r>
              <a:rPr lang="ru-RU" sz="2700" dirty="0" err="1" smtClean="0">
                <a:latin typeface="Arial Black" pitchFamily="34" charset="0"/>
              </a:rPr>
              <a:t>продолжени</a:t>
            </a:r>
            <a:r>
              <a:rPr lang="ru-RU" sz="2700" dirty="0" smtClean="0">
                <a:latin typeface="Arial Black" pitchFamily="34" charset="0"/>
              </a:rPr>
              <a:t>…</a:t>
            </a:r>
            <a:br>
              <a:rPr lang="ru-RU" sz="2700" dirty="0" smtClean="0">
                <a:latin typeface="Arial Black" pitchFamily="34" charset="0"/>
              </a:rPr>
            </a:br>
            <a:r>
              <a:rPr lang="ru-RU" sz="2700" dirty="0" smtClean="0">
                <a:latin typeface="Arial Black" pitchFamily="34" charset="0"/>
              </a:rPr>
              <a:t>В </a:t>
            </a:r>
            <a:r>
              <a:rPr lang="ru-RU" sz="2700" dirty="0" err="1" smtClean="0">
                <a:latin typeface="Arial Black" pitchFamily="34" charset="0"/>
              </a:rPr>
              <a:t>заключени</a:t>
            </a:r>
            <a:r>
              <a:rPr lang="ru-RU" sz="2700" dirty="0" smtClean="0">
                <a:latin typeface="Arial Black" pitchFamily="34" charset="0"/>
              </a:rPr>
              <a:t>…</a:t>
            </a:r>
            <a:br>
              <a:rPr lang="ru-RU" sz="2700" dirty="0" smtClean="0">
                <a:latin typeface="Arial Black" pitchFamily="34" charset="0"/>
              </a:rPr>
            </a:br>
            <a:r>
              <a:rPr lang="ru-RU" sz="2700" dirty="0" smtClean="0">
                <a:latin typeface="Arial Black" pitchFamily="34" charset="0"/>
              </a:rPr>
              <a:t>В отличи…</a:t>
            </a: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00438"/>
            <a:ext cx="3657600" cy="2671762"/>
          </a:xfrm>
        </p:spPr>
        <p:txBody>
          <a:bodyPr>
            <a:normAutofit/>
          </a:bodyPr>
          <a:lstStyle/>
          <a:p>
            <a:r>
              <a:rPr lang="ru-RU" dirty="0" smtClean="0"/>
              <a:t>(</a:t>
            </a:r>
            <a:r>
              <a:rPr lang="ru-RU" b="1" dirty="0" smtClean="0"/>
              <a:t>В)</a:t>
            </a:r>
            <a:r>
              <a:rPr lang="ru-RU" b="1" dirty="0" err="1" smtClean="0"/>
              <a:t>следстви</a:t>
            </a:r>
            <a:r>
              <a:rPr lang="ru-RU" b="1" dirty="0" smtClean="0"/>
              <a:t>…</a:t>
            </a:r>
          </a:p>
          <a:p>
            <a:r>
              <a:rPr lang="ru-RU" b="1" dirty="0" smtClean="0"/>
              <a:t>(В)виду</a:t>
            </a:r>
          </a:p>
          <a:p>
            <a:r>
              <a:rPr lang="ru-RU" b="1" dirty="0" smtClean="0"/>
              <a:t>(В)роде</a:t>
            </a:r>
          </a:p>
          <a:p>
            <a:r>
              <a:rPr lang="ru-RU" b="1" dirty="0" smtClean="0"/>
              <a:t>(На)счет </a:t>
            </a:r>
          </a:p>
          <a:p>
            <a:r>
              <a:rPr lang="ru-RU" b="1" dirty="0" smtClean="0"/>
              <a:t>(На)встречу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70248" y="4214818"/>
            <a:ext cx="3657600" cy="1957382"/>
          </a:xfrm>
        </p:spPr>
        <p:txBody>
          <a:bodyPr>
            <a:normAutofit/>
          </a:bodyPr>
          <a:lstStyle/>
          <a:p>
            <a:r>
              <a:rPr lang="ru-RU" b="1" dirty="0" smtClean="0"/>
              <a:t>(Не)смотря на</a:t>
            </a:r>
          </a:p>
          <a:p>
            <a:r>
              <a:rPr lang="ru-RU" b="1" dirty="0" smtClean="0"/>
              <a:t>(Не)взирая на</a:t>
            </a:r>
          </a:p>
          <a:p>
            <a:r>
              <a:rPr lang="ru-RU" b="1" dirty="0" smtClean="0"/>
              <a:t>Благодаря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2566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раздельно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течение всего года (когда?)</a:t>
            </a:r>
            <a:br>
              <a:rPr lang="ru-RU" dirty="0" smtClean="0"/>
            </a:br>
            <a:r>
              <a:rPr lang="ru-RU" dirty="0" smtClean="0"/>
              <a:t>В продолжение месяца (когда?</a:t>
            </a:r>
            <a:br>
              <a:rPr lang="ru-RU" dirty="0" smtClean="0"/>
            </a:br>
            <a:r>
              <a:rPr lang="ru-RU" dirty="0" smtClean="0"/>
              <a:t>В заключение статьи = под конец, в итоге</a:t>
            </a:r>
            <a:br>
              <a:rPr lang="ru-RU" dirty="0" smtClean="0"/>
            </a:br>
            <a:r>
              <a:rPr lang="ru-RU" dirty="0" smtClean="0"/>
              <a:t>В отличие от других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214282" y="2643182"/>
            <a:ext cx="4357718" cy="352901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слитно</a:t>
            </a:r>
            <a:endParaRPr lang="ru-RU" dirty="0" smtClean="0"/>
          </a:p>
          <a:p>
            <a:r>
              <a:rPr lang="ru-RU" dirty="0" smtClean="0"/>
              <a:t>Вследствие ошибки = из-за</a:t>
            </a:r>
          </a:p>
          <a:p>
            <a:r>
              <a:rPr lang="ru-RU" dirty="0" smtClean="0"/>
              <a:t>Ввиду дождя = из-за</a:t>
            </a:r>
          </a:p>
          <a:p>
            <a:r>
              <a:rPr lang="ru-RU" dirty="0" smtClean="0"/>
              <a:t>Вроде плота (наподобие)</a:t>
            </a:r>
          </a:p>
          <a:p>
            <a:r>
              <a:rPr lang="ru-RU" dirty="0" smtClean="0"/>
              <a:t>Насчет экскурсии (= об)</a:t>
            </a:r>
          </a:p>
          <a:p>
            <a:r>
              <a:rPr lang="ru-RU" dirty="0" smtClean="0"/>
              <a:t>Навстречу другу (= к)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xfrm>
            <a:off x="5000628" y="2571744"/>
            <a:ext cx="3500462" cy="360045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слитно</a:t>
            </a:r>
            <a:endParaRPr lang="ru-RU" dirty="0" smtClean="0"/>
          </a:p>
          <a:p>
            <a:r>
              <a:rPr lang="ru-RU" dirty="0" smtClean="0"/>
              <a:t>Несмотря на привилегии (= хотя) вопреки чему?</a:t>
            </a:r>
          </a:p>
          <a:p>
            <a:r>
              <a:rPr lang="ru-RU" dirty="0" smtClean="0"/>
              <a:t>Невзирая на ливень (= хотя) вопреки чему?</a:t>
            </a:r>
          </a:p>
          <a:p>
            <a:r>
              <a:rPr lang="ru-RU" dirty="0" smtClean="0"/>
              <a:t>Благодаря труду (= из-за) чему?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отличить производные предлоги от самостоятельных частей речи?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328982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Производные предлоги можно заменить другим предлогом, между предлогом и существительным можно вставить прилагательное или поставить вопрос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29058" y="1600200"/>
            <a:ext cx="4429156" cy="4572000"/>
          </a:xfrm>
        </p:spPr>
        <p:txBody>
          <a:bodyPr>
            <a:normAutofit/>
          </a:bodyPr>
          <a:lstStyle/>
          <a:p>
            <a:r>
              <a:rPr lang="ru-RU" i="1" dirty="0" smtClean="0"/>
              <a:t> </a:t>
            </a:r>
            <a:r>
              <a:rPr lang="ru-RU" i="1" dirty="0" smtClean="0">
                <a:solidFill>
                  <a:srgbClr val="0070C0"/>
                </a:solidFill>
              </a:rPr>
              <a:t>Выйти (куда?) навстречу гостям</a:t>
            </a:r>
          </a:p>
          <a:p>
            <a:pPr>
              <a:buNone/>
            </a:pPr>
            <a:endParaRPr lang="ru-RU" i="1" dirty="0" smtClean="0">
              <a:solidFill>
                <a:srgbClr val="0070C0"/>
              </a:solidFill>
            </a:endParaRPr>
          </a:p>
          <a:p>
            <a:r>
              <a:rPr lang="ru-RU" i="1" dirty="0" smtClean="0">
                <a:solidFill>
                  <a:srgbClr val="0070C0"/>
                </a:solidFill>
              </a:rPr>
              <a:t>Выйти (навстречу кому?) навстречу гостям</a:t>
            </a:r>
          </a:p>
          <a:p>
            <a:endParaRPr lang="ru-RU" i="1" dirty="0" smtClean="0">
              <a:solidFill>
                <a:srgbClr val="0070C0"/>
              </a:solidFill>
            </a:endParaRPr>
          </a:p>
          <a:p>
            <a:r>
              <a:rPr lang="ru-RU" i="1" dirty="0" smtClean="0">
                <a:solidFill>
                  <a:srgbClr val="0070C0"/>
                </a:solidFill>
              </a:rPr>
              <a:t>Выйти на (дружескую) встречу с друзьями</a:t>
            </a:r>
            <a:br>
              <a:rPr lang="ru-RU" i="1" dirty="0" smtClean="0">
                <a:solidFill>
                  <a:srgbClr val="0070C0"/>
                </a:solidFill>
              </a:rPr>
            </a:br>
            <a:endParaRPr lang="ru-RU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0070C0"/>
                </a:solidFill>
              </a:rPr>
              <a:t/>
            </a:r>
            <a:br>
              <a:rPr lang="ru-RU" i="1" dirty="0" smtClean="0">
                <a:solidFill>
                  <a:srgbClr val="0070C0"/>
                </a:solidFill>
              </a:rPr>
            </a:br>
            <a:endParaRPr lang="ru-RU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«Обособление обстоятельств, выраженных существительными с предлогами»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5500726" cy="500066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Обособляются</a:t>
            </a:r>
            <a:endParaRPr lang="ru-RU" dirty="0" smtClean="0"/>
          </a:p>
          <a:p>
            <a:r>
              <a:rPr lang="ru-RU" dirty="0" smtClean="0"/>
              <a:t>1.Существительные с </a:t>
            </a:r>
            <a:r>
              <a:rPr lang="ru-RU" u="sng" dirty="0" smtClean="0"/>
              <a:t>предлогом </a:t>
            </a:r>
            <a:r>
              <a:rPr lang="ru-RU" i="1" u="sng" dirty="0" smtClean="0"/>
              <a:t>несмотря на, невзирая на.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r>
              <a:rPr lang="ru-RU" u="sng" dirty="0" smtClean="0"/>
              <a:t>2.</a:t>
            </a:r>
            <a:r>
              <a:rPr lang="ru-RU" b="1" u="sng" dirty="0" smtClean="0"/>
              <a:t>Чаще </a:t>
            </a:r>
            <a:r>
              <a:rPr lang="ru-RU" b="1" dirty="0" smtClean="0"/>
              <a:t>всего обстоятельства </a:t>
            </a:r>
            <a:r>
              <a:rPr lang="ru-RU" b="1" u="sng" dirty="0" smtClean="0"/>
              <a:t>причины</a:t>
            </a:r>
            <a:r>
              <a:rPr lang="ru-RU" u="sng" dirty="0" smtClean="0"/>
              <a:t> с предлогами</a:t>
            </a:r>
            <a:r>
              <a:rPr lang="ru-RU" dirty="0" smtClean="0"/>
              <a:t> </a:t>
            </a:r>
            <a:r>
              <a:rPr lang="ru-RU" i="1" u="sng" dirty="0" smtClean="0"/>
              <a:t>благодаря, согласно, ввиду, вследствие,</a:t>
            </a:r>
            <a:r>
              <a:rPr lang="ru-RU" dirty="0" smtClean="0"/>
              <a:t> </a:t>
            </a:r>
          </a:p>
          <a:p>
            <a:r>
              <a:rPr lang="ru-RU" dirty="0" smtClean="0"/>
              <a:t>или с предложными сочетаниями </a:t>
            </a:r>
            <a:r>
              <a:rPr lang="ru-RU" i="1" u="sng" dirty="0" smtClean="0"/>
              <a:t>по причине, по случаю, за неимением, в силу и др.</a:t>
            </a:r>
          </a:p>
          <a:p>
            <a:endParaRPr lang="ru-RU" dirty="0" smtClean="0"/>
          </a:p>
          <a:p>
            <a:r>
              <a:rPr lang="ru-RU" dirty="0" smtClean="0"/>
              <a:t>3..Обстоятельства </a:t>
            </a:r>
            <a:r>
              <a:rPr lang="ru-RU" u="sng" dirty="0" smtClean="0"/>
              <a:t>условия с предложными сочетаниями</a:t>
            </a:r>
            <a:r>
              <a:rPr lang="ru-RU" dirty="0" smtClean="0"/>
              <a:t> </a:t>
            </a:r>
            <a:r>
              <a:rPr lang="ru-RU" i="1" u="sng" dirty="0" smtClean="0"/>
              <a:t>при наличии, при отсутствии, при условии и др.</a:t>
            </a:r>
          </a:p>
          <a:p>
            <a:endParaRPr lang="ru-RU" dirty="0" smtClean="0"/>
          </a:p>
          <a:p>
            <a:r>
              <a:rPr lang="ru-RU" dirty="0" smtClean="0"/>
              <a:t>4..Обстоятельства </a:t>
            </a:r>
            <a:r>
              <a:rPr lang="ru-RU" u="sng" dirty="0" smtClean="0"/>
              <a:t>уступки с предлогом вопреки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286512" y="1600200"/>
            <a:ext cx="2571768" cy="45720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Не обособляются</a:t>
            </a:r>
            <a:endParaRPr lang="ru-RU" dirty="0" smtClean="0"/>
          </a:p>
          <a:p>
            <a:r>
              <a:rPr lang="ru-RU" u="sng" dirty="0" smtClean="0"/>
              <a:t>Обособление других обстоятельств, выраженных существительными с предлогами не является обязательным.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Анализ примеров. Подчеркните обособленные обстоятельства.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 Обломов, по причине воспитания с мамушками и нянюшками, превратился в безвольного, неспособного к труду человека.</a:t>
            </a:r>
            <a:br>
              <a:rPr lang="ru-RU" dirty="0" smtClean="0"/>
            </a:br>
            <a:r>
              <a:rPr lang="ru-RU" i="1" dirty="0" smtClean="0"/>
              <a:t>Комментарий: обстоятельство выражено именем существительным с предложным сочетанием по причине, которые чаще обособляются.</a:t>
            </a:r>
            <a:endParaRPr lang="ru-RU" dirty="0" smtClean="0"/>
          </a:p>
          <a:p>
            <a:r>
              <a:rPr lang="ru-RU" dirty="0"/>
              <a:t>2</a:t>
            </a:r>
            <a:r>
              <a:rPr lang="ru-RU" dirty="0" smtClean="0"/>
              <a:t>. Понтий Пилат, несмотря на все свои старания, не может сохранить душевное равновесие в словесной дуэли с </a:t>
            </a:r>
            <a:r>
              <a:rPr lang="ru-RU" dirty="0" err="1" smtClean="0"/>
              <a:t>Иешуа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i="1" dirty="0" smtClean="0"/>
              <a:t>Комментарий: обстоятельства, выраженные существительным с предлогом несмотря на, обособляются.</a:t>
            </a:r>
            <a:endParaRPr lang="ru-RU" dirty="0" smtClean="0"/>
          </a:p>
          <a:p>
            <a:r>
              <a:rPr lang="ru-RU" i="1" dirty="0"/>
              <a:t>3</a:t>
            </a:r>
            <a:r>
              <a:rPr lang="ru-RU" i="1" dirty="0" smtClean="0"/>
              <a:t>.По ночам, несмотря на звездное небо, сырая тьма ложилась на заштилевшее море, иногда возникали туманы.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528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 Black</vt:lpstr>
      <vt:lpstr>Century Schoolbook</vt:lpstr>
      <vt:lpstr>Wingdings</vt:lpstr>
      <vt:lpstr>Wingdings 2</vt:lpstr>
      <vt:lpstr>Эркер</vt:lpstr>
      <vt:lpstr>Обособление обстоятельств, выраженных существительным с предлогом. (2 урока)        </vt:lpstr>
      <vt:lpstr>Цели урока</vt:lpstr>
      <vt:lpstr>     Выберите грамматически правильное продолжение предложения. Объясните свой ответ.  Работа над языковыми нормами</vt:lpstr>
      <vt:lpstr>Самостоятельная работа   Расставьте знаки препинания. Подчеркните обособленные члены предложения.</vt:lpstr>
      <vt:lpstr>В течени… В продолжени… В заключени… В отличи… </vt:lpstr>
      <vt:lpstr>раздельно В течение всего года (когда?) В продолжение месяца (когда? В заключение статьи = под конец, в итоге В отличие от других</vt:lpstr>
      <vt:lpstr>Как отличить производные предлоги от самостоятельных частей речи?</vt:lpstr>
      <vt:lpstr>«Обособление обстоятельств, выраженных существительными с предлогами»</vt:lpstr>
      <vt:lpstr>Анализ примеров. Подчеркните обособленные обстоятельства. </vt:lpstr>
      <vt:lpstr>Поясните примеры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Обособление обстоятельств, выраженных существительным с предлогом.        Основные синтаксические нормы современного русского литературного языка.</dc:title>
  <dc:creator>I`m</dc:creator>
  <cp:lastModifiedBy>Пользователь</cp:lastModifiedBy>
  <cp:revision>8</cp:revision>
  <dcterms:created xsi:type="dcterms:W3CDTF">2017-02-13T10:12:41Z</dcterms:created>
  <dcterms:modified xsi:type="dcterms:W3CDTF">2020-04-24T17:24:10Z</dcterms:modified>
</cp:coreProperties>
</file>