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56" r:id="rId2"/>
    <p:sldId id="276" r:id="rId3"/>
    <p:sldId id="257" r:id="rId4"/>
    <p:sldId id="268" r:id="rId5"/>
    <p:sldId id="269" r:id="rId6"/>
    <p:sldId id="270" r:id="rId7"/>
    <p:sldId id="260" r:id="rId8"/>
    <p:sldId id="271" r:id="rId9"/>
    <p:sldId id="263" r:id="rId10"/>
    <p:sldId id="272" r:id="rId11"/>
    <p:sldId id="273" r:id="rId12"/>
    <p:sldId id="274" r:id="rId13"/>
    <p:sldId id="277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72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2934A-8C23-4B0B-97F2-A2FB589B7472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3B844-674C-489D-AC20-702CA73CD0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71086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5/3/2020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koipkro.kostroma.ru/BuyR/ChBor/ych/13/ucheniki_w450_h468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burundi.mid.ru/img1/image026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burundi.mid.ru/img1/image026.pn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28601"/>
            <a:ext cx="8458200" cy="3643312"/>
          </a:xfrm>
        </p:spPr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                 </a:t>
            </a:r>
            <a:r>
              <a:rPr lang="ru-RU" smtClean="0">
                <a:solidFill>
                  <a:srgbClr val="FF0000"/>
                </a:solidFill>
              </a:rPr>
              <a:t>1 </a:t>
            </a:r>
            <a:r>
              <a:rPr lang="ru-RU" dirty="0" smtClean="0">
                <a:solidFill>
                  <a:srgbClr val="FF0000"/>
                </a:solidFill>
              </a:rPr>
              <a:t>урока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Тема: « Прошедшее время глагола»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487168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Задание: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6789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Образуйте прошедшее время от глаголов:</a:t>
            </a:r>
          </a:p>
          <a:p>
            <a:pPr>
              <a:buNone/>
            </a:pPr>
            <a:r>
              <a:rPr lang="ru-RU" b="1" i="1" dirty="0" smtClean="0"/>
              <a:t>А) играть, свистнуть, кормить;</a:t>
            </a:r>
          </a:p>
          <a:p>
            <a:pPr>
              <a:buNone/>
            </a:pPr>
            <a:r>
              <a:rPr lang="ru-RU" b="1" i="1" dirty="0" smtClean="0"/>
              <a:t>Б) нести, мести, стричь, беречь;</a:t>
            </a:r>
          </a:p>
          <a:p>
            <a:pPr>
              <a:buNone/>
            </a:pPr>
            <a:r>
              <a:rPr lang="ru-RU" b="1" i="1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8229600" cy="1447800"/>
          </a:xfrm>
        </p:spPr>
        <p:txBody>
          <a:bodyPr/>
          <a:lstStyle/>
          <a:p>
            <a:r>
              <a:rPr lang="ru-RU" dirty="0" smtClean="0"/>
              <a:t>«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Говори правильно</a:t>
            </a:r>
            <a:r>
              <a:rPr lang="ru-RU" dirty="0" smtClean="0"/>
              <a:t>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678936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B050"/>
                </a:solidFill>
              </a:rPr>
              <a:t>понял, поняла,</a:t>
            </a:r>
          </a:p>
          <a:p>
            <a:r>
              <a:rPr lang="ru-RU" sz="3200" i="1" dirty="0" smtClean="0">
                <a:solidFill>
                  <a:srgbClr val="00B050"/>
                </a:solidFill>
              </a:rPr>
              <a:t> создавал, создал, создала, </a:t>
            </a:r>
          </a:p>
          <a:p>
            <a:r>
              <a:rPr lang="ru-RU" sz="3200" i="1" dirty="0" smtClean="0">
                <a:solidFill>
                  <a:srgbClr val="00B050"/>
                </a:solidFill>
              </a:rPr>
              <a:t>начал, начала, началась, начался</a:t>
            </a:r>
            <a:r>
              <a:rPr lang="ru-RU" sz="3200" dirty="0" smtClean="0">
                <a:solidFill>
                  <a:srgbClr val="00B050"/>
                </a:solidFill>
              </a:rPr>
              <a:t>.</a:t>
            </a:r>
            <a:endParaRPr lang="ru-RU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Задание.</a:t>
            </a:r>
            <a:r>
              <a:rPr lang="ru-RU" dirty="0" smtClean="0">
                <a:solidFill>
                  <a:schemeClr val="accent2"/>
                </a:solidFill>
              </a:rPr>
              <a:t/>
            </a:r>
            <a:br>
              <a:rPr lang="ru-RU" dirty="0" smtClean="0">
                <a:solidFill>
                  <a:schemeClr val="accent2"/>
                </a:solidFill>
              </a:rPr>
            </a:b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7315200" cy="474573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Спишите. От глаголов, стоящих в скобках, образуйте форму прошедшего времени. Вставьте пропущенные буквы.</a:t>
            </a:r>
          </a:p>
          <a:p>
            <a:endParaRPr lang="ru-RU" b="1" dirty="0" smtClean="0"/>
          </a:p>
          <a:p>
            <a:pPr>
              <a:buNone/>
            </a:pPr>
            <a:r>
              <a:rPr lang="ru-RU" b="1" i="1" dirty="0" smtClean="0"/>
              <a:t>  (Посеять ) крошку, а (вырасти) с </a:t>
            </a:r>
            <a:r>
              <a:rPr lang="ru-RU" b="1" i="1" dirty="0" err="1" smtClean="0"/>
              <a:t>ло</a:t>
            </a:r>
            <a:r>
              <a:rPr lang="ru-RU" b="1" i="1" dirty="0" smtClean="0"/>
              <a:t>…</a:t>
            </a:r>
            <a:r>
              <a:rPr lang="ru-RU" b="1" i="1" dirty="0" err="1" smtClean="0"/>
              <a:t>ку</a:t>
            </a:r>
            <a:r>
              <a:rPr lang="ru-RU" b="1" i="1" dirty="0" smtClean="0"/>
              <a:t>. (Повеять) прохладой. Волк (почуять) опасность. Сне…  быстро (таять). (Раскаяться), да поз…но. </a:t>
            </a:r>
            <a:r>
              <a:rPr lang="ru-RU" b="1" i="1" dirty="0" err="1" smtClean="0"/>
              <a:t>Дру</a:t>
            </a:r>
            <a:r>
              <a:rPr lang="ru-RU" b="1" i="1" dirty="0" smtClean="0"/>
              <a:t>…  на друга (надеяться),  и оба ничего не (сделать). Пришлось всю жизнь (маяться).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4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762000"/>
            <a:ext cx="14763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Рефлексия 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3465576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accent2"/>
                </a:solidFill>
              </a:rPr>
              <a:t>Что нового вы узнали на уроке?</a:t>
            </a:r>
          </a:p>
          <a:p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dirty="0">
                <a:solidFill>
                  <a:schemeClr val="accent2"/>
                </a:solidFill>
              </a:rPr>
              <a:t>Какие трудности у вас появлялись в процессе работы?</a:t>
            </a:r>
          </a:p>
          <a:p>
            <a:r>
              <a:rPr lang="ru-RU" dirty="0" smtClean="0">
                <a:solidFill>
                  <a:schemeClr val="accent2"/>
                </a:solidFill>
              </a:rPr>
              <a:t>  </a:t>
            </a:r>
            <a:r>
              <a:rPr lang="ru-RU" dirty="0">
                <a:solidFill>
                  <a:schemeClr val="accent2"/>
                </a:solidFill>
              </a:rPr>
              <a:t>Как вы их преодолевали?</a:t>
            </a:r>
          </a:p>
          <a:p>
            <a:r>
              <a:rPr lang="ru-RU" dirty="0" smtClean="0">
                <a:solidFill>
                  <a:schemeClr val="accent2"/>
                </a:solidFill>
              </a:rPr>
              <a:t>Понравилось </a:t>
            </a:r>
            <a:r>
              <a:rPr lang="ru-RU" dirty="0">
                <a:solidFill>
                  <a:schemeClr val="accent2"/>
                </a:solidFill>
              </a:rPr>
              <a:t>ли вам на уроке? Какое настроение у вас сейчас?</a:t>
            </a:r>
          </a:p>
          <a:p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dirty="0">
                <a:solidFill>
                  <a:schemeClr val="accent2"/>
                </a:solidFill>
              </a:rPr>
              <a:t>Дайте оценку нашей работе: выберите одну из предложенных на вашем столе карточек и покажите мне. Урок понравился – карточку с улыбающимся лицом, нет – карточку с грустным лицом.</a:t>
            </a:r>
          </a:p>
        </p:txBody>
      </p:sp>
      <p:pic>
        <p:nvPicPr>
          <p:cNvPr id="4" name="Рисунок 3" descr="Смеющийся смайл - обозначение текстового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066800"/>
            <a:ext cx="16002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Расшифровка грустного смайлика состоящего из символов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410200"/>
            <a:ext cx="1828800" cy="144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4987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Домашнее задание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1. Выучить теоретические сведения и правило из параграфа 115.</a:t>
            </a:r>
          </a:p>
          <a:p>
            <a:pPr>
              <a:buNone/>
            </a:pPr>
            <a:r>
              <a:rPr lang="ru-RU" dirty="0" smtClean="0"/>
              <a:t>2. Выполнить </a:t>
            </a:r>
            <a:r>
              <a:rPr lang="ru-RU" smtClean="0"/>
              <a:t>упражнение 655,657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i-main-pic" descr="Картинка 156 из 12199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500" y="3714750"/>
            <a:ext cx="5572125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Цели</a:t>
            </a:r>
            <a:r>
              <a:rPr lang="ru-RU" dirty="0" smtClean="0">
                <a:solidFill>
                  <a:schemeClr val="accent2"/>
                </a:solidFill>
              </a:rPr>
              <a:t>: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показать способы образования и изменения глаголов прошедшего времени; </a:t>
            </a:r>
          </a:p>
          <a:p>
            <a:r>
              <a:rPr lang="ru-RU" dirty="0" smtClean="0"/>
              <a:t>учить распознавать глаголы прошедшего времени, выбирать орфограмму перед суффиксом – л- ; </a:t>
            </a:r>
          </a:p>
          <a:p>
            <a:r>
              <a:rPr lang="ru-RU" dirty="0" smtClean="0"/>
              <a:t>употреблять в речи, соблюдая орфоэпические нормы, глаголы прошедшего времени; </a:t>
            </a:r>
          </a:p>
          <a:p>
            <a:r>
              <a:rPr lang="ru-RU" dirty="0" smtClean="0"/>
              <a:t>развивать мотивацию к познавательной деятельности.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rot="10800000" flipV="1">
            <a:off x="502920" y="609600"/>
            <a:ext cx="8183880" cy="1524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Все  сказки обычно начинаются так: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« Жил – был…».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76400"/>
            <a:ext cx="6248400" cy="46482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Какая это форма глагола? </a:t>
            </a:r>
          </a:p>
          <a:p>
            <a:r>
              <a:rPr lang="ru-RU" dirty="0" smtClean="0">
                <a:solidFill>
                  <a:schemeClr val="accent2"/>
                </a:solidFill>
              </a:rPr>
              <a:t>Что показывают глаголы в прошедшем времени? </a:t>
            </a:r>
          </a:p>
          <a:p>
            <a:r>
              <a:rPr lang="ru-RU" dirty="0" smtClean="0">
                <a:solidFill>
                  <a:schemeClr val="accent2"/>
                </a:solidFill>
              </a:rPr>
              <a:t>На какие вопросы отвечают глаголы в форме пошедшего времени? 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9" name="i-main-pic" descr="Картинка 1 из 12237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572000"/>
            <a:ext cx="2190760" cy="193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3" descr="http://gorod.tomsk.ru/uploads/24419/1250402284/zarevna_lyagush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1371600"/>
            <a:ext cx="2895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Ответ: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38400" y="2249424"/>
            <a:ext cx="6324600" cy="4325112"/>
          </a:xfrm>
        </p:spPr>
        <p:txBody>
          <a:bodyPr/>
          <a:lstStyle/>
          <a:p>
            <a:r>
              <a:rPr lang="ru-RU" i="1" dirty="0" smtClean="0"/>
              <a:t>Глаголы в прошедшем времени показывают, что </a:t>
            </a:r>
            <a:r>
              <a:rPr lang="ru-RU" b="1" i="1" dirty="0" smtClean="0">
                <a:solidFill>
                  <a:srgbClr val="FF0000"/>
                </a:solidFill>
              </a:rPr>
              <a:t>действие происходило до момента речи.</a:t>
            </a:r>
          </a:p>
          <a:p>
            <a:endParaRPr lang="ru-RU" b="1" i="1" dirty="0" smtClean="0"/>
          </a:p>
          <a:p>
            <a:r>
              <a:rPr lang="ru-RU" i="1" dirty="0" smtClean="0"/>
              <a:t>Глаголы в форме пошедшего времени отвечают на вопросы: </a:t>
            </a:r>
            <a:r>
              <a:rPr lang="ru-RU" b="1" i="1" dirty="0" smtClean="0">
                <a:solidFill>
                  <a:srgbClr val="FF0000"/>
                </a:solidFill>
              </a:rPr>
              <a:t>что делал? что сделал? что сделала? что сделали</a:t>
            </a:r>
            <a:r>
              <a:rPr lang="ru-RU" i="1" dirty="0" smtClean="0"/>
              <a:t>? и т. </a:t>
            </a:r>
            <a:r>
              <a:rPr lang="ru-RU" i="1" dirty="0" err="1" smtClean="0"/>
              <a:t>д</a:t>
            </a:r>
            <a:endParaRPr lang="ru-RU" dirty="0"/>
          </a:p>
        </p:txBody>
      </p:sp>
      <p:pic>
        <p:nvPicPr>
          <p:cNvPr id="4" name="Picture 5" descr="sova-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667000"/>
            <a:ext cx="2130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8229600" cy="1066800"/>
          </a:xfrm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Задание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/>
              <a:t>От глаголов </a:t>
            </a:r>
            <a:r>
              <a:rPr lang="ru-RU" b="1" i="1" dirty="0" smtClean="0">
                <a:solidFill>
                  <a:srgbClr val="FF0000"/>
                </a:solidFill>
              </a:rPr>
              <a:t>крашу, чищу, каюсь, белю, расту, плету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образуйте начальную форму, сохранив вид. Графически выделите основы глаголов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Оса в комнате</a:t>
            </a:r>
            <a:br>
              <a:rPr lang="ru-RU" dirty="0" smtClean="0">
                <a:solidFill>
                  <a:schemeClr val="accent2"/>
                </a:solidFill>
              </a:rPr>
            </a:b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Залетела к нам оса</a:t>
            </a:r>
          </a:p>
          <a:p>
            <a:pPr>
              <a:buNone/>
            </a:pPr>
            <a:r>
              <a:rPr lang="ru-RU" b="1" dirty="0" smtClean="0"/>
              <a:t>И гудела два часа</a:t>
            </a:r>
          </a:p>
          <a:p>
            <a:pPr>
              <a:buNone/>
            </a:pPr>
            <a:r>
              <a:rPr lang="ru-RU" b="1" dirty="0" smtClean="0"/>
              <a:t>Извелась совсем без дела,</a:t>
            </a:r>
          </a:p>
          <a:p>
            <a:pPr>
              <a:buNone/>
            </a:pPr>
            <a:r>
              <a:rPr lang="ru-RU" b="1" dirty="0" smtClean="0"/>
              <a:t>Даже вроде похудела.</a:t>
            </a:r>
          </a:p>
          <a:p>
            <a:pPr>
              <a:buNone/>
            </a:pPr>
            <a:r>
              <a:rPr lang="ru-RU" b="1" dirty="0" smtClean="0"/>
              <a:t>Я достал в шкафу варенье,</a:t>
            </a:r>
          </a:p>
          <a:p>
            <a:pPr>
              <a:buNone/>
            </a:pPr>
            <a:r>
              <a:rPr lang="ru-RU" b="1" dirty="0" smtClean="0"/>
              <a:t>Я к животным – всей душой!</a:t>
            </a:r>
          </a:p>
          <a:p>
            <a:pPr>
              <a:buNone/>
            </a:pPr>
            <a:r>
              <a:rPr lang="ru-RU" b="1" dirty="0" smtClean="0"/>
              <a:t>- На, поешь для подкрепленья,</a:t>
            </a:r>
          </a:p>
          <a:p>
            <a:pPr>
              <a:buNone/>
            </a:pPr>
            <a:r>
              <a:rPr lang="ru-RU" b="1" dirty="0" smtClean="0"/>
              <a:t>Будешь толстой и большой!</a:t>
            </a:r>
          </a:p>
          <a:p>
            <a:pPr>
              <a:buNone/>
            </a:pPr>
            <a:r>
              <a:rPr lang="ru-RU" b="1" i="1" dirty="0" smtClean="0"/>
              <a:t>                                             Ж. </a:t>
            </a:r>
            <a:r>
              <a:rPr lang="ru-RU" b="1" i="1" dirty="0" err="1" smtClean="0"/>
              <a:t>Давитьянц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картинки пчелка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524000"/>
            <a:ext cx="2590800" cy="236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Физкультминутка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6425" y="2431987"/>
            <a:ext cx="8229600" cy="4325112"/>
          </a:xfrm>
        </p:spPr>
        <p:txBody>
          <a:bodyPr>
            <a:normAutofit/>
          </a:bodyPr>
          <a:lstStyle/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Ветер тихо клен качает,</a:t>
            </a: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Вправо – влево наклоняет;</a:t>
            </a: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 – наклон и два -  наклон,</a:t>
            </a: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Зашумел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листвою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клен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900igr.net/datai/fizika/Skorost-vremja-rasstojanie/0011-010-Fizkultminutk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05000"/>
            <a:ext cx="2514600" cy="2743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029200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accent2"/>
                </a:solidFill>
              </a:rPr>
              <a:t>Что я знаю о форме прошедшего времени глагола?</a:t>
            </a:r>
            <a:br>
              <a:rPr lang="ru-RU" i="1" dirty="0" smtClean="0">
                <a:solidFill>
                  <a:schemeClr val="accent2"/>
                </a:solidFill>
              </a:rPr>
            </a:br>
            <a:r>
              <a:rPr lang="ru-RU" dirty="0" smtClean="0">
                <a:solidFill>
                  <a:schemeClr val="accent2"/>
                </a:solidFill>
              </a:rPr>
              <a:t/>
            </a:r>
            <a:br>
              <a:rPr lang="ru-RU" dirty="0" smtClean="0">
                <a:solidFill>
                  <a:schemeClr val="accent2"/>
                </a:solidFill>
              </a:rPr>
            </a:br>
            <a:r>
              <a:rPr lang="ru-RU" i="1" dirty="0" smtClean="0">
                <a:solidFill>
                  <a:schemeClr val="accent2"/>
                </a:solidFill>
              </a:rPr>
              <a:t>Что хочу узнать?</a:t>
            </a:r>
            <a:r>
              <a:rPr lang="ru-RU" dirty="0" smtClean="0">
                <a:solidFill>
                  <a:schemeClr val="accent2"/>
                </a:solidFill>
              </a:rPr>
              <a:t/>
            </a:r>
            <a:br>
              <a:rPr lang="ru-RU" dirty="0" smtClean="0">
                <a:solidFill>
                  <a:schemeClr val="accent2"/>
                </a:solidFill>
              </a:rPr>
            </a:b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867400"/>
            <a:ext cx="8229600" cy="7071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i-main-pic" descr="Картинка 1 из 12237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572000"/>
            <a:ext cx="2190760" cy="193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Как работать с учебником?</a:t>
            </a: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1713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/>
              <a:t>Прочитай теоретический материал из параграфа.</a:t>
            </a:r>
            <a:endParaRPr lang="ru-RU" dirty="0" smtClean="0"/>
          </a:p>
          <a:p>
            <a:pPr lvl="0"/>
            <a:r>
              <a:rPr lang="ru-RU" b="1" dirty="0" smtClean="0"/>
              <a:t>Выдели главное.</a:t>
            </a:r>
            <a:endParaRPr lang="ru-RU" dirty="0" smtClean="0"/>
          </a:p>
          <a:p>
            <a:pPr lvl="0"/>
            <a:r>
              <a:rPr lang="ru-RU" b="1" dirty="0" smtClean="0"/>
              <a:t>Подумай, что из прочитанного уже было тебе известно.</a:t>
            </a:r>
            <a:endParaRPr lang="ru-RU" dirty="0" smtClean="0"/>
          </a:p>
          <a:p>
            <a:pPr lvl="0"/>
            <a:r>
              <a:rPr lang="ru-RU" b="1" dirty="0" smtClean="0"/>
              <a:t>Определи, какие новые сведения ты получил из прочитанного материала.</a:t>
            </a:r>
            <a:endParaRPr lang="ru-RU" dirty="0" smtClean="0"/>
          </a:p>
          <a:p>
            <a:pPr lvl="0"/>
            <a:r>
              <a:rPr lang="ru-RU" b="1" dirty="0" smtClean="0"/>
              <a:t>Определи, что было непонятно при знакомстве с новым материалом.</a:t>
            </a:r>
            <a:endParaRPr lang="ru-RU" dirty="0" smtClean="0"/>
          </a:p>
          <a:p>
            <a:pPr lvl="0"/>
            <a:r>
              <a:rPr lang="ru-RU" b="1" dirty="0" smtClean="0"/>
              <a:t> Спроси учителя о том, что тебе непонятно.</a:t>
            </a:r>
            <a:endParaRPr lang="ru-RU" dirty="0" smtClean="0"/>
          </a:p>
          <a:p>
            <a:pPr lvl="0"/>
            <a:r>
              <a:rPr lang="ru-RU" b="1" dirty="0" smtClean="0"/>
              <a:t>Еще раз внимательно перечитай теоретический материал.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163</TotalTime>
  <Words>495</Words>
  <Application>Microsoft Office PowerPoint</Application>
  <PresentationFormat>Экран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                 1 урока  Тема: « Прошедшее время глагола»</vt:lpstr>
      <vt:lpstr>Цели:</vt:lpstr>
      <vt:lpstr>Все  сказки обычно начинаются так: « Жил – был…». </vt:lpstr>
      <vt:lpstr>Ответ:</vt:lpstr>
      <vt:lpstr>Задание</vt:lpstr>
      <vt:lpstr>Оса в комнате </vt:lpstr>
      <vt:lpstr>Физкультминутка</vt:lpstr>
      <vt:lpstr>Что я знаю о форме прошедшего времени глагола?  Что хочу узнать?  </vt:lpstr>
      <vt:lpstr>Как работать с учебником? </vt:lpstr>
      <vt:lpstr>Задание:</vt:lpstr>
      <vt:lpstr>«Говори правильно» </vt:lpstr>
      <vt:lpstr>Задание. </vt:lpstr>
      <vt:lpstr>Рефлексия 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Sony</cp:lastModifiedBy>
  <cp:revision>40</cp:revision>
  <dcterms:modified xsi:type="dcterms:W3CDTF">2020-05-03T17:58:54Z</dcterms:modified>
</cp:coreProperties>
</file>