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0" r:id="rId2"/>
    <p:sldId id="319" r:id="rId3"/>
    <p:sldId id="318" r:id="rId4"/>
    <p:sldId id="317" r:id="rId5"/>
    <p:sldId id="316" r:id="rId6"/>
    <p:sldId id="315" r:id="rId7"/>
    <p:sldId id="314" r:id="rId8"/>
    <p:sldId id="313" r:id="rId9"/>
    <p:sldId id="312" r:id="rId10"/>
    <p:sldId id="311" r:id="rId11"/>
    <p:sldId id="310" r:id="rId12"/>
    <p:sldId id="309" r:id="rId13"/>
    <p:sldId id="308" r:id="rId14"/>
    <p:sldId id="307" r:id="rId15"/>
    <p:sldId id="30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10BCC1-BB26-4923-B831-EE22B5F89A49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87DB0-1225-4BF7-9F77-72ECE47034D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3D663-5C09-4F5B-989F-EF1A8B8A05C5}" type="datetimeFigureOut">
              <a:rPr lang="ru-RU" smtClean="0"/>
              <a:pPr/>
              <a:t>12.01.2014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01082D-AA78-4060-9CCD-3B48A2E3BD0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files.school-collection.edu.ru/dlrstore/669ba07e-e921-11dc-95ff-0800200c9a66/5_3.swf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08520" y="1500174"/>
            <a:ext cx="9144000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algn="ctr"/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Урок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по физике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>8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классе</a:t>
            </a:r>
          </a:p>
          <a:p>
            <a:pPr algn="ctr"/>
            <a:endParaRPr lang="ru-RU" sz="2000" dirty="0" smtClean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  <a:t/>
            </a:r>
            <a:b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</a:rPr>
            </a:br>
            <a:r>
              <a:rPr lang="ru-RU" sz="2400" dirty="0" smtClean="0">
                <a:solidFill>
                  <a:srgbClr val="000000"/>
                </a:solidFill>
                <a:latin typeface="Times New Roman"/>
              </a:rPr>
              <a:t>«Отражение света. Законы отражения»</a:t>
            </a:r>
            <a:endParaRPr lang="ru-RU" sz="1400" dirty="0">
              <a:solidFill>
                <a:prstClr val="black"/>
              </a:solidFill>
              <a:latin typeface="Times New Roman"/>
              <a:ea typeface="Times New Roman"/>
            </a:endParaRPr>
          </a:p>
          <a:p>
            <a:pPr algn="ctr">
              <a:lnSpc>
                <a:spcPct val="115000"/>
              </a:lnSpc>
            </a:pPr>
            <a:r>
              <a:rPr lang="ru-RU" sz="2000" i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199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672" t="23990" r="39485" b="28314"/>
          <a:stretch/>
        </p:blipFill>
        <p:spPr bwMode="auto">
          <a:xfrm>
            <a:off x="202198" y="141088"/>
            <a:ext cx="8208912" cy="501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50162" y="105273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 между падающим лучом и перпендикуляром к отражающей поверхности в точке падения луча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73236" y="2675962"/>
            <a:ext cx="7377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 между отраженным лучом и перпендикуляром к отражающей поверхности в точке падения луча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1412" y="4197649"/>
            <a:ext cx="73775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Свойство падающего и отраженного лучей меняться местами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4926" y="5452435"/>
            <a:ext cx="7743458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4. 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Чему равен </a:t>
            </a:r>
            <a:r>
              <a:rPr lang="ru-RU" sz="2000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угол падения</a:t>
            </a:r>
            <a:r>
              <a:rPr lang="ru-RU" sz="20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834" y="5875018"/>
            <a:ext cx="7378222" cy="461665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 падения равен углу отражения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162" y="5949280"/>
            <a:ext cx="737822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306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2896"/>
            <a:ext cx="831660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547664" y="143712"/>
            <a:ext cx="4776109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Решение задач </a:t>
            </a:r>
            <a:endParaRPr lang="ru-RU" sz="28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19" y="691342"/>
            <a:ext cx="8352927" cy="1339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1. Достройте недостающие элементы на рисунке 113. Покажите в каждом случае падающий луч, отраженный луч и отражающую поверхность.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947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7385" y="1292567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</a:rPr>
              <a:t>2. Угол падения луча на отражающую плоскую поверхность равен 30º. Чему равен угол отражения? Сделайте рисунок к данной </a:t>
            </a:r>
            <a:r>
              <a:rPr lang="ru-RU" sz="2400" dirty="0" smtClean="0">
                <a:solidFill>
                  <a:srgbClr val="000000"/>
                </a:solidFill>
                <a:latin typeface="Times New Roman"/>
                <a:ea typeface="Calibri"/>
              </a:rPr>
              <a:t>задаче.  </a:t>
            </a:r>
            <a:endParaRPr lang="ru-RU" sz="2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3252" y="2653442"/>
            <a:ext cx="8784976" cy="914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3. Угол падения луча на плоское зеркало равен 45º. Каков угол между падающим и отраженным лучами?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462" y="3717032"/>
            <a:ext cx="878497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4. Падающий луч света составляет с отражающей плоской поверхностью угол 60º. Найдите угол отражения.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462" y="4941168"/>
            <a:ext cx="8784976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5. Чему равен угол отражения, если угол падения луча на зеркало равен 0º?</a:t>
            </a:r>
            <a:endParaRPr lang="ru-RU" sz="24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332656"/>
            <a:ext cx="3961342" cy="556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algn="ctr">
              <a:lnSpc>
                <a:spcPct val="115000"/>
              </a:lnSpc>
              <a:spcAft>
                <a:spcPts val="1000"/>
              </a:spcAft>
            </a:pPr>
            <a:r>
              <a:rPr lang="ru-RU" sz="2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Решение задач </a:t>
            </a:r>
            <a:endParaRPr lang="ru-RU" sz="28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2117491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Ответ: 30°.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96136" y="3110907"/>
            <a:ext cx="2736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Ответ: 90°.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0232" y="4187930"/>
            <a:ext cx="24837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Ответ: 30°.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7664" y="5412066"/>
            <a:ext cx="33843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Ответ: 0°.</a:t>
            </a:r>
            <a:endParaRPr lang="ru-RU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2870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620688"/>
            <a:ext cx="4572000" cy="2482667"/>
          </a:xfrm>
          <a:prstGeom prst="rect">
            <a:avLst/>
          </a:prstGeom>
        </p:spPr>
        <p:txBody>
          <a:bodyPr>
            <a:spAutoFit/>
          </a:bodyPr>
          <a:lstStyle/>
          <a:p>
            <a:pPr lvl="3">
              <a:lnSpc>
                <a:spcPct val="115000"/>
              </a:lnSpc>
              <a:spcAft>
                <a:spcPts val="0"/>
              </a:spcAft>
            </a:pPr>
            <a:r>
              <a:rPr lang="ru-RU" sz="2800" u="sng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8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endParaRPr lang="ru-RU" sz="1400" dirty="0" smtClean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 </a:t>
            </a: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36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ru-RU" sz="3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§ </a:t>
            </a:r>
            <a:r>
              <a:rPr lang="ru-RU" sz="3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63. упр. 30 № 1,2,3.</a:t>
            </a:r>
            <a:endParaRPr lang="ru-RU" sz="36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55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66449"/>
            <a:ext cx="8496944" cy="3447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u="sng" dirty="0">
                <a:latin typeface="Times New Roman" pitchFamily="18" charset="0"/>
                <a:ea typeface="Calibri"/>
                <a:cs typeface="Times New Roman" pitchFamily="18" charset="0"/>
              </a:rPr>
              <a:t>Литература: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ea typeface="Times New Roman"/>
                <a:cs typeface="Times New Roman" pitchFamily="18" charset="0"/>
              </a:rPr>
              <a:t>Перышкин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А.В. Физика 8 </a:t>
            </a:r>
            <a:r>
              <a:rPr lang="ru-RU" dirty="0" err="1">
                <a:latin typeface="Times New Roman" pitchFamily="18" charset="0"/>
                <a:ea typeface="Times New Roman"/>
                <a:cs typeface="Times New Roman" pitchFamily="18" charset="0"/>
              </a:rPr>
              <a:t>кл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.- Москва: Дрофа, 2009.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ea typeface="Times New Roman"/>
                <a:cs typeface="Times New Roman" pitchFamily="18" charset="0"/>
              </a:rPr>
              <a:t>Лукашик</a:t>
            </a: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 В.И., Иванова Е.В. Сборник задач по физике 7-9.- Москва: Просвещение, 2008.  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ea typeface="Calibri"/>
                <a:cs typeface="Times New Roman" pitchFamily="18" charset="0"/>
              </a:rPr>
              <a:t>Перышкин</a:t>
            </a:r>
            <a:r>
              <a:rPr lang="ru-RU" dirty="0">
                <a:latin typeface="Times New Roman" pitchFamily="18" charset="0"/>
                <a:ea typeface="Calibri"/>
                <a:cs typeface="Times New Roman" pitchFamily="18" charset="0"/>
              </a:rPr>
              <a:t> А.В. Сборник задач по физике 7-9.- Москва: Экзамен, 2010.</a:t>
            </a: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ea typeface="Times New Roman"/>
                <a:cs typeface="Times New Roman" pitchFamily="18" charset="0"/>
              </a:rPr>
              <a:t>Источники иллюстраций, Интернет-ресурсы: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457200">
              <a:lnSpc>
                <a:spcPct val="150000"/>
              </a:lnSpc>
              <a:spcAft>
                <a:spcPts val="0"/>
              </a:spcAft>
            </a:pPr>
            <a:r>
              <a:rPr lang="ru-RU" u="sng" dirty="0">
                <a:solidFill>
                  <a:srgbClr val="0000FF"/>
                </a:solidFill>
                <a:latin typeface="Times New Roman" pitchFamily="18" charset="0"/>
                <a:ea typeface="Calibri"/>
                <a:cs typeface="Times New Roman" pitchFamily="18" charset="0"/>
                <a:hlinkClick r:id="rId2"/>
              </a:rPr>
              <a:t>http://files.school-collection.edu.ru/dlrstore/669ba07e-e921-11dc-95ff-0800200c9a66/5_3.swf</a:t>
            </a:r>
            <a:endParaRPr lang="ru-RU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74405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4572000" cy="6088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715770" algn="ctr">
              <a:lnSpc>
                <a:spcPts val="3095"/>
              </a:lnSpc>
              <a:spcBef>
                <a:spcPts val="335"/>
              </a:spcBef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Распространение света</a:t>
            </a:r>
          </a:p>
          <a:p>
            <a:pPr marR="1715770" algn="ctr">
              <a:lnSpc>
                <a:spcPts val="3095"/>
              </a:lnSpc>
              <a:spcBef>
                <a:spcPts val="335"/>
              </a:spcBef>
              <a:spcAft>
                <a:spcPts val="0"/>
              </a:spcAf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ВАРИАНТ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№ 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1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575"/>
              </a:spcBef>
              <a:spcAft>
                <a:spcPts val="0"/>
              </a:spcAft>
              <a:buFont typeface="Times New Roman"/>
              <a:buAutoNum type="arabicPeriod"/>
              <a:tabLst>
                <a:tab pos="28067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какой материальной среде свет распространяется с наиболь­шей скоростью?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>
              <a:spcBef>
                <a:spcPts val="1225"/>
              </a:spcBef>
              <a:spcAft>
                <a:spcPts val="0"/>
              </a:spcAft>
              <a:buFont typeface="Times New Roman"/>
              <a:buAutoNum type="arabicPeriod"/>
              <a:tabLst>
                <a:tab pos="28638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При каком условии наблюдается тень?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935"/>
              </a:spcBef>
              <a:spcAft>
                <a:spcPts val="0"/>
              </a:spcAft>
              <a:buFont typeface="Times New Roman"/>
              <a:buAutoNum type="arabicPeriod"/>
              <a:tabLst>
                <a:tab pos="28321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Как расположены небесные тела во время солнечного затме­ния? Нарисуйте схему.</a:t>
            </a:r>
            <a:endParaRPr lang="ru-RU" sz="1400" dirty="0">
              <a:ea typeface="Calibri"/>
              <a:cs typeface="Times New Roman"/>
            </a:endParaRPr>
          </a:p>
          <a:p>
            <a:pPr marL="342900" marR="533400" lvl="0" indent="-342900" algn="just">
              <a:spcBef>
                <a:spcPts val="935"/>
              </a:spcBef>
              <a:spcAft>
                <a:spcPts val="0"/>
              </a:spcAft>
              <a:buFont typeface="Times New Roman"/>
              <a:buAutoNum type="arabicPeriod"/>
              <a:tabLst>
                <a:tab pos="286385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В каком месте земного шара наблюдаются самые короткие тени от людей?</a:t>
            </a:r>
            <a:endParaRPr lang="ru-RU" sz="1400" dirty="0"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935"/>
              </a:spcBef>
              <a:spcAft>
                <a:spcPts val="0"/>
              </a:spcAft>
              <a:buFont typeface="Times New Roman"/>
              <a:buAutoNum type="arabicPeriod"/>
              <a:tabLst>
                <a:tab pos="28067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Что увидит космонавт, находящийся на освещенной стороне Луны, в то время, когда на Земле наблюдается полное лунное затмение?</a:t>
            </a:r>
            <a:endParaRPr lang="ru-RU" sz="1400" dirty="0">
              <a:ea typeface="Calibri"/>
              <a:cs typeface="Times New Roman"/>
            </a:endParaRPr>
          </a:p>
          <a:p>
            <a:pPr marR="527050" algn="ctr">
              <a:lnSpc>
                <a:spcPts val="1200"/>
              </a:lnSpc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  </a:t>
            </a:r>
            <a:endParaRPr lang="ru-RU" sz="1400" dirty="0">
              <a:ea typeface="Calibri"/>
              <a:cs typeface="Times New Roman"/>
            </a:endParaRPr>
          </a:p>
          <a:p>
            <a:r>
              <a:rPr lang="ru-RU" dirty="0">
                <a:latin typeface="Times New Roman"/>
                <a:ea typeface="Times New Roman"/>
              </a:rPr>
              <a:t/>
            </a:r>
            <a:br>
              <a:rPr lang="ru-RU" dirty="0">
                <a:latin typeface="Times New Roman"/>
                <a:ea typeface="Times New Roman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716016" y="260648"/>
            <a:ext cx="4427984" cy="5348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27050" lvl="0" algn="ctr">
              <a:lnSpc>
                <a:spcPct val="115000"/>
              </a:lnSpc>
              <a:spcBef>
                <a:spcPts val="550"/>
              </a:spcBef>
            </a:pPr>
            <a:r>
              <a:rPr lang="ru-RU" sz="20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Распространение света</a:t>
            </a: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R="527050" lvl="0" algn="ctr">
              <a:lnSpc>
                <a:spcPct val="115000"/>
              </a:lnSpc>
              <a:spcBef>
                <a:spcPts val="550"/>
              </a:spcBef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ВАРИАНТ № 2 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910"/>
              </a:spcBef>
              <a:buFont typeface="Times New Roman"/>
              <a:buAutoNum type="arabicPeriod"/>
              <a:tabLst>
                <a:tab pos="280670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Почему парты в классных комнатах расположены так, чтобы свет падал всегда слева?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>
              <a:spcBef>
                <a:spcPts val="1225"/>
              </a:spcBef>
              <a:buFont typeface="Times New Roman"/>
              <a:buAutoNum type="arabicPeriod"/>
              <a:tabLst>
                <a:tab pos="286385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При каком условии наблюдается полутень?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960"/>
              </a:spcBef>
              <a:buFont typeface="Times New Roman"/>
              <a:buAutoNum type="arabicPeriod"/>
              <a:tabLst>
                <a:tab pos="286385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Как расположены небесные тела во время лунного затмения? Нарисуйте схему.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890"/>
              </a:spcBef>
              <a:buFont typeface="Times New Roman"/>
              <a:buAutoNum type="arabicPeriod"/>
              <a:tabLst>
                <a:tab pos="286385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Какое затмение чаще можно наблюдать в районе вашего про­живания: солнечное или лунное?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  <a:p>
            <a:pPr marL="342900" lvl="0" indent="-342900" algn="just">
              <a:spcBef>
                <a:spcPts val="865"/>
              </a:spcBef>
              <a:buFont typeface="Times New Roman"/>
              <a:buAutoNum type="arabicPeriod"/>
              <a:tabLst>
                <a:tab pos="283210" algn="l"/>
              </a:tabLst>
            </a:pPr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</a:rPr>
              <a:t>Во время хирургических операций образование тени недопус­тимо. Как в операционной избавляются от тени?</a:t>
            </a:r>
            <a:endParaRPr lang="ru-RU" sz="1400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77692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042" t="15306" r="49410" b="52188"/>
          <a:stretch/>
        </p:blipFill>
        <p:spPr bwMode="auto">
          <a:xfrm>
            <a:off x="650681" y="980727"/>
            <a:ext cx="7238645" cy="4132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911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240" t="15762" r="2727" b="18507"/>
          <a:stretch/>
        </p:blipFill>
        <p:spPr bwMode="auto">
          <a:xfrm>
            <a:off x="2612" y="1052736"/>
            <a:ext cx="9137551" cy="5109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29156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20" t="15345" r="2935" b="18089"/>
          <a:stretch/>
        </p:blipFill>
        <p:spPr bwMode="auto">
          <a:xfrm>
            <a:off x="-1999" y="620688"/>
            <a:ext cx="9065926" cy="5150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7268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63" t="15181" r="3109" b="18543"/>
          <a:stretch/>
        </p:blipFill>
        <p:spPr bwMode="auto">
          <a:xfrm>
            <a:off x="0" y="404664"/>
            <a:ext cx="9036496" cy="507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5319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08" t="15075" r="2876" b="18478"/>
          <a:stretch/>
        </p:blipFill>
        <p:spPr bwMode="auto">
          <a:xfrm>
            <a:off x="1" y="620688"/>
            <a:ext cx="9176634" cy="5177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4913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48" t="15410" r="3402" b="18125"/>
          <a:stretch/>
        </p:blipFill>
        <p:spPr bwMode="auto">
          <a:xfrm>
            <a:off x="-4961" y="620688"/>
            <a:ext cx="9062994" cy="5134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76734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35" t="15136" r="2999" b="17982"/>
          <a:stretch/>
        </p:blipFill>
        <p:spPr bwMode="auto">
          <a:xfrm>
            <a:off x="0" y="836712"/>
            <a:ext cx="9153139" cy="5195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89392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517</TotalTime>
  <Words>298</Words>
  <Application>Microsoft Office PowerPoint</Application>
  <PresentationFormat>Экран (4:3)</PresentationFormat>
  <Paragraphs>48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Valued Acer Customer</dc:creator>
  <cp:lastModifiedBy>User</cp:lastModifiedBy>
  <cp:revision>48</cp:revision>
  <dcterms:created xsi:type="dcterms:W3CDTF">2012-11-18T19:34:29Z</dcterms:created>
  <dcterms:modified xsi:type="dcterms:W3CDTF">2014-01-12T14:28:43Z</dcterms:modified>
</cp:coreProperties>
</file>