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20" r:id="rId2"/>
    <p:sldId id="319" r:id="rId3"/>
    <p:sldId id="318" r:id="rId4"/>
    <p:sldId id="317" r:id="rId5"/>
    <p:sldId id="316" r:id="rId6"/>
    <p:sldId id="315" r:id="rId7"/>
    <p:sldId id="314" r:id="rId8"/>
    <p:sldId id="313" r:id="rId9"/>
    <p:sldId id="312" r:id="rId10"/>
    <p:sldId id="311" r:id="rId11"/>
    <p:sldId id="310" r:id="rId12"/>
    <p:sldId id="309" r:id="rId13"/>
    <p:sldId id="308" r:id="rId14"/>
    <p:sldId id="307" r:id="rId15"/>
    <p:sldId id="30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0BCC1-BB26-4923-B831-EE22B5F89A49}" type="datetimeFigureOut">
              <a:rPr lang="ru-RU" smtClean="0"/>
              <a:pPr/>
              <a:t>12.01.2014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87DB0-1225-4BF7-9F77-72ECE47034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3D663-5C09-4F5B-989F-EF1A8B8A05C5}" type="datetimeFigureOut">
              <a:rPr lang="ru-RU" smtClean="0"/>
              <a:pPr/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1082D-AA78-4060-9CCD-3B48A2E3B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3D663-5C09-4F5B-989F-EF1A8B8A05C5}" type="datetimeFigureOut">
              <a:rPr lang="ru-RU" smtClean="0"/>
              <a:pPr/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1082D-AA78-4060-9CCD-3B48A2E3B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3D663-5C09-4F5B-989F-EF1A8B8A05C5}" type="datetimeFigureOut">
              <a:rPr lang="ru-RU" smtClean="0"/>
              <a:pPr/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1082D-AA78-4060-9CCD-3B48A2E3B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3D663-5C09-4F5B-989F-EF1A8B8A05C5}" type="datetimeFigureOut">
              <a:rPr lang="ru-RU" smtClean="0"/>
              <a:pPr/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1082D-AA78-4060-9CCD-3B48A2E3B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3D663-5C09-4F5B-989F-EF1A8B8A05C5}" type="datetimeFigureOut">
              <a:rPr lang="ru-RU" smtClean="0"/>
              <a:pPr/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1082D-AA78-4060-9CCD-3B48A2E3B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3D663-5C09-4F5B-989F-EF1A8B8A05C5}" type="datetimeFigureOut">
              <a:rPr lang="ru-RU" smtClean="0"/>
              <a:pPr/>
              <a:t>12.01.2014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1082D-AA78-4060-9CCD-3B48A2E3B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3D663-5C09-4F5B-989F-EF1A8B8A05C5}" type="datetimeFigureOut">
              <a:rPr lang="ru-RU" smtClean="0"/>
              <a:pPr/>
              <a:t>12.01.2014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1082D-AA78-4060-9CCD-3B48A2E3B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3D663-5C09-4F5B-989F-EF1A8B8A05C5}" type="datetimeFigureOut">
              <a:rPr lang="ru-RU" smtClean="0"/>
              <a:pPr/>
              <a:t>12.01.2014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1082D-AA78-4060-9CCD-3B48A2E3B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3D663-5C09-4F5B-989F-EF1A8B8A05C5}" type="datetimeFigureOut">
              <a:rPr lang="ru-RU" smtClean="0"/>
              <a:pPr/>
              <a:t>12.01.2014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1082D-AA78-4060-9CCD-3B48A2E3B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3D663-5C09-4F5B-989F-EF1A8B8A05C5}" type="datetimeFigureOut">
              <a:rPr lang="ru-RU" smtClean="0"/>
              <a:pPr/>
              <a:t>12.01.2014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1082D-AA78-4060-9CCD-3B48A2E3B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3D663-5C09-4F5B-989F-EF1A8B8A05C5}" type="datetimeFigureOut">
              <a:rPr lang="ru-RU" smtClean="0"/>
              <a:pPr/>
              <a:t>12.01.2014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1082D-AA78-4060-9CCD-3B48A2E3B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3D663-5C09-4F5B-989F-EF1A8B8A05C5}" type="datetimeFigureOut">
              <a:rPr lang="ru-RU" smtClean="0"/>
              <a:pPr/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1082D-AA78-4060-9CCD-3B48A2E3BD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files.school-collection.edu.ru/dlrstore/669ba07e-e921-11dc-95ff-0800200c9a66/5_3.swf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1500174"/>
            <a:ext cx="9144000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Урок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</a:rPr>
              <a:t>по физике 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в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</a:rPr>
              <a:t>8 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классе</a:t>
            </a:r>
          </a:p>
          <a:p>
            <a:pPr algn="ctr"/>
            <a:endParaRPr lang="ru-RU" sz="20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«Отражение света. Законы отражения»</a:t>
            </a:r>
            <a:endParaRPr lang="ru-RU" sz="1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199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72" t="23990" r="39485" b="28314"/>
          <a:stretch/>
        </p:blipFill>
        <p:spPr bwMode="auto">
          <a:xfrm>
            <a:off x="202198" y="141088"/>
            <a:ext cx="8208912" cy="501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0162" y="1052736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Угол между падающим лучом и перпендикуляром к отражающей поверхности в точке падения луча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3236" y="2675962"/>
            <a:ext cx="7377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Угол между отраженным лучом и перпендикуляром к отражающей поверхности в точке падения луча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1412" y="4197649"/>
            <a:ext cx="7377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Свойство падающего и отраженного лучей меняться местами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4926" y="5452435"/>
            <a:ext cx="774345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4.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Чему равен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угол падения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2000" dirty="0">
              <a:ea typeface="Calibri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1834" y="5875018"/>
            <a:ext cx="7378222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Угол падения равен углу отражения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162" y="5949280"/>
            <a:ext cx="7378222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06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92896"/>
            <a:ext cx="8316601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143712"/>
            <a:ext cx="4776109" cy="556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Решение задач </a:t>
            </a:r>
            <a:endParaRPr lang="ru-RU" sz="2800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19" y="691342"/>
            <a:ext cx="8352927" cy="1339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1. Достройте недостающие элементы на рисунке 113. Покажите в каждом случае падающий луч, отраженный луч и отражающую поверхность.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47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385" y="1292567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2. Угол падения луча на отражающую плоскую поверхность равен 30º. Чему равен угол отражения? Сделайте рисунок к данной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задаче. 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3252" y="2653442"/>
            <a:ext cx="8784976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3. Угол падения луча на плоское зеркало равен 45º. Каков угол между падающим и отраженным лучами?</a:t>
            </a:r>
            <a:endParaRPr lang="ru-RU" sz="2400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462" y="3717032"/>
            <a:ext cx="878497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4. Падающий луч света составляет с отражающей плоской поверхностью угол 60º. Найдите угол отражения.</a:t>
            </a:r>
            <a:endParaRPr lang="ru-RU" sz="2400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462" y="4941168"/>
            <a:ext cx="878497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5. Чему равен угол отражения, если угол падения луча на зеркало равен 0º?</a:t>
            </a:r>
            <a:endParaRPr lang="ru-RU" sz="2400" dirty="0"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32656"/>
            <a:ext cx="3961342" cy="556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Решение задач </a:t>
            </a:r>
            <a:endParaRPr lang="ru-RU" sz="28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2117491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 30°.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6136" y="3110907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Ответ: 90°.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60232" y="4187930"/>
            <a:ext cx="2483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Ответ: 30°.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47664" y="5412066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Ответ: 0°.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287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620688"/>
            <a:ext cx="4572000" cy="2482667"/>
          </a:xfrm>
          <a:prstGeom prst="rect">
            <a:avLst/>
          </a:prstGeom>
        </p:spPr>
        <p:txBody>
          <a:bodyPr>
            <a:spAutoFit/>
          </a:bodyPr>
          <a:lstStyle/>
          <a:p>
            <a:pPr lvl="3">
              <a:lnSpc>
                <a:spcPct val="115000"/>
              </a:lnSpc>
              <a:spcAft>
                <a:spcPts val="0"/>
              </a:spcAft>
            </a:pPr>
            <a:r>
              <a:rPr lang="ru-RU" sz="2800" u="sng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800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400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sz="3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200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63. упр. 30 № 1,2,3.</a:t>
            </a:r>
            <a:endParaRPr lang="ru-RU" sz="3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553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666449"/>
            <a:ext cx="8496944" cy="3447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>
                <a:latin typeface="Times New Roman" pitchFamily="18" charset="0"/>
                <a:ea typeface="Calibri"/>
                <a:cs typeface="Times New Roman" pitchFamily="18" charset="0"/>
              </a:rPr>
              <a:t>Литература: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Перышкин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А.В. Физика 8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кл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.- Москва: Дрофа, 2009.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Лукашик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В.И., Иванова Е.В. Сборник задач по физике 7-9.- Москва: Просвещение, 2008.  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latin typeface="Times New Roman" pitchFamily="18" charset="0"/>
                <a:ea typeface="Calibri"/>
                <a:cs typeface="Times New Roman" pitchFamily="18" charset="0"/>
              </a:rPr>
              <a:t>Перышкин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 А.В. Сборник задач по физике 7-9.- Москва: Экзамен, 2010.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Источники иллюстраций, Интернет-ресурсы: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http://files.school-collection.edu.ru/dlrstore/669ba07e-e921-11dc-95ff-0800200c9a66/5_3.swf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440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572000" cy="6088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715770" algn="ctr">
              <a:lnSpc>
                <a:spcPts val="3095"/>
              </a:lnSpc>
              <a:spcBef>
                <a:spcPts val="335"/>
              </a:spcBef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Распространение света</a:t>
            </a:r>
          </a:p>
          <a:p>
            <a:pPr marR="1715770" algn="ctr">
              <a:lnSpc>
                <a:spcPts val="3095"/>
              </a:lnSpc>
              <a:spcBef>
                <a:spcPts val="335"/>
              </a:spcBef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ВАРИАНТ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№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1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75"/>
              </a:spcBef>
              <a:spcAft>
                <a:spcPts val="0"/>
              </a:spcAft>
              <a:buFont typeface="Times New Roman"/>
              <a:buAutoNum type="arabicPeriod"/>
              <a:tabLst>
                <a:tab pos="28067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В какой материальной среде свет распространяется с наиболь­шей скоростью?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spcBef>
                <a:spcPts val="1225"/>
              </a:spcBef>
              <a:spcAft>
                <a:spcPts val="0"/>
              </a:spcAft>
              <a:buFont typeface="Times New Roman"/>
              <a:buAutoNum type="arabicPeriod"/>
              <a:tabLst>
                <a:tab pos="286385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При каком условии наблюдается тень?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935"/>
              </a:spcBef>
              <a:spcAft>
                <a:spcPts val="0"/>
              </a:spcAft>
              <a:buFont typeface="Times New Roman"/>
              <a:buAutoNum type="arabicPeriod"/>
              <a:tabLst>
                <a:tab pos="28321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Как расположены небесные тела во время солнечного затме­ния? Нарисуйте схему.</a:t>
            </a:r>
            <a:endParaRPr lang="ru-RU" sz="1400" dirty="0">
              <a:ea typeface="Calibri"/>
              <a:cs typeface="Times New Roman"/>
            </a:endParaRPr>
          </a:p>
          <a:p>
            <a:pPr marL="342900" marR="533400" lvl="0" indent="-342900" algn="just">
              <a:spcBef>
                <a:spcPts val="935"/>
              </a:spcBef>
              <a:spcAft>
                <a:spcPts val="0"/>
              </a:spcAft>
              <a:buFont typeface="Times New Roman"/>
              <a:buAutoNum type="arabicPeriod"/>
              <a:tabLst>
                <a:tab pos="286385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В каком месте земного шара наблюдаются самые короткие тени от людей?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935"/>
              </a:spcBef>
              <a:spcAft>
                <a:spcPts val="0"/>
              </a:spcAft>
              <a:buFont typeface="Times New Roman"/>
              <a:buAutoNum type="arabicPeriod"/>
              <a:tabLst>
                <a:tab pos="28067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Что увидит космонавт, находящийся на освещенной стороне Луны, в то время, когда на Земле наблюдается полное лунное затмение?</a:t>
            </a:r>
            <a:endParaRPr lang="ru-RU" sz="1400" dirty="0">
              <a:ea typeface="Calibri"/>
              <a:cs typeface="Times New Roman"/>
            </a:endParaRPr>
          </a:p>
          <a:p>
            <a:pPr marR="527050" algn="ctr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  </a:t>
            </a:r>
            <a:endParaRPr lang="ru-RU" sz="14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260648"/>
            <a:ext cx="4427984" cy="5348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27050" lvl="0" algn="ctr">
              <a:lnSpc>
                <a:spcPct val="115000"/>
              </a:lnSpc>
              <a:spcBef>
                <a:spcPts val="55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Распространение света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R="527050" lvl="0" algn="ctr">
              <a:lnSpc>
                <a:spcPct val="115000"/>
              </a:lnSpc>
              <a:spcBef>
                <a:spcPts val="550"/>
              </a:spcBef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ВАРИАНТ № 2 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910"/>
              </a:spcBef>
              <a:buFont typeface="Times New Roman"/>
              <a:buAutoNum type="arabicPeriod"/>
              <a:tabLst>
                <a:tab pos="280670" algn="l"/>
              </a:tabLs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Почему парты в классных комнатах расположены так, чтобы свет падал всегда слева?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>
              <a:spcBef>
                <a:spcPts val="1225"/>
              </a:spcBef>
              <a:buFont typeface="Times New Roman"/>
              <a:buAutoNum type="arabicPeriod"/>
              <a:tabLst>
                <a:tab pos="286385" algn="l"/>
              </a:tabLs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При каком условии наблюдается полутень?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960"/>
              </a:spcBef>
              <a:buFont typeface="Times New Roman"/>
              <a:buAutoNum type="arabicPeriod"/>
              <a:tabLst>
                <a:tab pos="286385" algn="l"/>
              </a:tabLs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Как расположены небесные тела во время лунного затмения? Нарисуйте схему.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890"/>
              </a:spcBef>
              <a:buFont typeface="Times New Roman"/>
              <a:buAutoNum type="arabicPeriod"/>
              <a:tabLst>
                <a:tab pos="286385" algn="l"/>
              </a:tabLs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Какое затмение чаще можно наблюдать в районе вашего про­живания: солнечное или лунное?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865"/>
              </a:spcBef>
              <a:buFont typeface="Times New Roman"/>
              <a:buAutoNum type="arabicPeriod"/>
              <a:tabLst>
                <a:tab pos="283210" algn="l"/>
              </a:tabLs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Во время хирургических операций образование тени недопус­тимо. Как в операционной избавляются от тени?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7692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42" t="15306" r="49410" b="52188"/>
          <a:stretch/>
        </p:blipFill>
        <p:spPr bwMode="auto">
          <a:xfrm>
            <a:off x="650681" y="980727"/>
            <a:ext cx="7238645" cy="4132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111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40" t="15762" r="2727" b="18507"/>
          <a:stretch/>
        </p:blipFill>
        <p:spPr bwMode="auto">
          <a:xfrm>
            <a:off x="2612" y="1052736"/>
            <a:ext cx="9137551" cy="5109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9156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20" t="15345" r="2935" b="18089"/>
          <a:stretch/>
        </p:blipFill>
        <p:spPr bwMode="auto">
          <a:xfrm>
            <a:off x="-1999" y="620688"/>
            <a:ext cx="9065926" cy="5150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7268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63" t="15181" r="3109" b="18543"/>
          <a:stretch/>
        </p:blipFill>
        <p:spPr bwMode="auto">
          <a:xfrm>
            <a:off x="0" y="404664"/>
            <a:ext cx="9036496" cy="507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5319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08" t="15075" r="2876" b="18478"/>
          <a:stretch/>
        </p:blipFill>
        <p:spPr bwMode="auto">
          <a:xfrm>
            <a:off x="1" y="620688"/>
            <a:ext cx="9176634" cy="5177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4913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48" t="15410" r="3402" b="18125"/>
          <a:stretch/>
        </p:blipFill>
        <p:spPr bwMode="auto">
          <a:xfrm>
            <a:off x="-4961" y="620688"/>
            <a:ext cx="9062994" cy="513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6734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35" t="15136" r="2999" b="17982"/>
          <a:stretch/>
        </p:blipFill>
        <p:spPr bwMode="auto">
          <a:xfrm>
            <a:off x="0" y="836712"/>
            <a:ext cx="9153139" cy="5195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8939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298</Words>
  <Application>Microsoft Office PowerPoint</Application>
  <PresentationFormat>Экран (4:3)</PresentationFormat>
  <Paragraphs>48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Valued Acer Customer</dc:creator>
  <cp:lastModifiedBy>User</cp:lastModifiedBy>
  <cp:revision>48</cp:revision>
  <dcterms:created xsi:type="dcterms:W3CDTF">2012-11-18T19:34:29Z</dcterms:created>
  <dcterms:modified xsi:type="dcterms:W3CDTF">2014-01-12T14:28:43Z</dcterms:modified>
</cp:coreProperties>
</file>