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6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599BA-56DA-4BC4-81D9-3569212435AE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143A9-2DCE-493B-8A7E-56A443AE04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3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143A9-2DCE-493B-8A7E-56A443AE0463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вертикальный текс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EB44955A-EDE5-4FF3-A454-CF676A8FFF3D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520AB23B-9BF0-489E-A8C2-70A7597953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bftour.ru/news.htm?p=7" TargetMode="External"/><Relationship Id="rId3" Type="http://schemas.openxmlformats.org/officeDocument/2006/relationships/hyperlink" Target="http://test.alpindustria-tour.ru/region_11_regart_444_1_0.html" TargetMode="External"/><Relationship Id="rId7" Type="http://schemas.openxmlformats.org/officeDocument/2006/relationships/hyperlink" Target="http://luiza-m.narod.ru/smi/ethnic/tuva.htm" TargetMode="External"/><Relationship Id="rId2" Type="http://schemas.openxmlformats.org/officeDocument/2006/relationships/hyperlink" Target="http://www.investinginrussia.ru/rus/russia/macrozones/1536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tnolog.ru/image.php?id=TUVI" TargetMode="External"/><Relationship Id="rId5" Type="http://schemas.openxmlformats.org/officeDocument/2006/relationships/hyperlink" Target="http://enc.mail.ru/article/1900020758" TargetMode="External"/><Relationship Id="rId4" Type="http://schemas.openxmlformats.org/officeDocument/2006/relationships/hyperlink" Target="http://www.narodsevera.ru/krasn/narod" TargetMode="External"/><Relationship Id="rId9" Type="http://schemas.openxmlformats.org/officeDocument/2006/relationships/image" Target="../media/image45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9344" y="5517232"/>
            <a:ext cx="5104656" cy="1104528"/>
          </a:xfrm>
          <a:ln w="19050">
            <a:noFill/>
          </a:ln>
        </p:spPr>
        <p:txBody>
          <a:bodyPr>
            <a:normAutofit/>
          </a:bodyPr>
          <a:lstStyle/>
          <a:p>
            <a:pPr algn="l"/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420888"/>
            <a:ext cx="68160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Население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Восточной Сибири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800px-Krasnoyarsk_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5689600" cy="346710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293096"/>
            <a:ext cx="8784976" cy="256490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FFFF00"/>
                </a:solidFill>
              </a:rPr>
              <a:t>     </a:t>
            </a:r>
            <a:r>
              <a:rPr lang="ru-RU" sz="2200" b="1" dirty="0" smtClean="0">
                <a:solidFill>
                  <a:srgbClr val="FFFF00"/>
                </a:solidFill>
              </a:rPr>
              <a:t>Красноярск — крупнейший экономический и культурный центр Восточной Сибири. Население — </a:t>
            </a:r>
            <a:r>
              <a:rPr lang="ru-RU" sz="2200" b="1" dirty="0" smtClean="0">
                <a:solidFill>
                  <a:srgbClr val="FF0000"/>
                </a:solidFill>
              </a:rPr>
              <a:t>979,3 тыс. </a:t>
            </a:r>
            <a:r>
              <a:rPr lang="ru-RU" sz="2200" b="1" dirty="0" smtClean="0">
                <a:solidFill>
                  <a:srgbClr val="FFFF00"/>
                </a:solidFill>
              </a:rPr>
              <a:t>человек. С середины XVII века в названии город начинает употребляться название «Красный Яр». Статус города Красноярск получил в 1690 году. На гербе и флаге Красноярска изображён лев, он является символом Красноярска. Красноярск — развитый центр промышленности. Ведущие отрасли промышленности: цветная металлургия, машиностроение, деревообработка, транспорт, химическая, пищевая.</a:t>
            </a:r>
            <a:endParaRPr lang="ru-RU" sz="2200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66FF66"/>
                </a:solidFill>
              </a:rPr>
              <a:t>Красноярск</a:t>
            </a:r>
            <a:endParaRPr lang="ru-RU" dirty="0">
              <a:solidFill>
                <a:srgbClr val="66FF66"/>
              </a:solidFill>
            </a:endParaRPr>
          </a:p>
        </p:txBody>
      </p:sp>
      <p:pic>
        <p:nvPicPr>
          <p:cNvPr id="1026" name="Picture 2" descr="C:\Users\User\Desktop\450px-Coat_of_Arms_of_Krasnoyarsk_(Krasnoyarsk_krai)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11077" cy="2281436"/>
          </a:xfrm>
          <a:prstGeom prst="rect">
            <a:avLst/>
          </a:prstGeom>
          <a:noFill/>
        </p:spPr>
      </p:pic>
      <p:pic>
        <p:nvPicPr>
          <p:cNvPr id="1027" name="Picture 3" descr="C:\Users\User\Desktop\Krasnoyarsk_symbol_le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4158" y="332656"/>
            <a:ext cx="2931790" cy="39090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36901"/>
            <a:ext cx="8784976" cy="2121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Иркутск (старое написание —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Иркуцкъ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 — город в России, административный, культурный, политический, экономический и транспортный центр. Основан в 1661 году, статус города с 1686-го. Расположен в 66 км от озера Байкал при впадении реки Иркут в реку Ангару. По состоянию на 2010 год официальное население Иркутска оценивается в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580 700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человек. 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66FF66"/>
                </a:solidFill>
              </a:rPr>
              <a:t>Иркутск</a:t>
            </a:r>
            <a:endParaRPr lang="ru-RU" dirty="0">
              <a:solidFill>
                <a:srgbClr val="66FF66"/>
              </a:solidFill>
            </a:endParaRPr>
          </a:p>
        </p:txBody>
      </p:sp>
      <p:pic>
        <p:nvPicPr>
          <p:cNvPr id="2051" name="Picture 3" descr="C:\Users\User\Desktop\Irkutsk-Passagir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764704"/>
            <a:ext cx="5346171" cy="4009628"/>
          </a:xfrm>
          <a:prstGeom prst="rect">
            <a:avLst/>
          </a:prstGeom>
          <a:noFill/>
        </p:spPr>
      </p:pic>
      <p:pic>
        <p:nvPicPr>
          <p:cNvPr id="2052" name="Picture 4" descr="C:\Users\User\Desktop\800px-Иркутск,_Собор_Богоявле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3384376" cy="2856812"/>
          </a:xfrm>
          <a:prstGeom prst="rect">
            <a:avLst/>
          </a:prstGeom>
          <a:noFill/>
        </p:spPr>
      </p:pic>
      <p:pic>
        <p:nvPicPr>
          <p:cNvPr id="2050" name="Picture 2" descr="C:\Users\User\Desktop\Coat_of_Arms_of_Irkuts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188641"/>
            <a:ext cx="1584176" cy="1964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450px-MotherBuriat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2745357" cy="3918446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36901"/>
            <a:ext cx="8784976" cy="21210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Улан-Удэ (бур. </a:t>
            </a:r>
            <a:r>
              <a:rPr lang="ru-RU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Улаан </a:t>
            </a:r>
            <a:r>
              <a:rPr lang="ru-RU" sz="2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Үдэ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 — город (с 1775 года) в Восточной Сибири, столица Бурятии. Население — 404,0 тыс. человек. Город был основан в 1666 году как казачье зимовье на правом берегу реки Селенги при впадении в неё реки Уды. 27 июля 1934 года город был переименован в Улан-Удэ (в переводе с бурятского языка — «Красная Уда», от гидронима «Удэ», который в свою очередь вероятно переводится как «Полдень»).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66FF66"/>
                </a:solidFill>
              </a:rPr>
              <a:t>Улан-Удэ</a:t>
            </a:r>
            <a:endParaRPr lang="ru-RU" dirty="0">
              <a:solidFill>
                <a:srgbClr val="66FF66"/>
              </a:solidFill>
            </a:endParaRPr>
          </a:p>
        </p:txBody>
      </p:sp>
      <p:pic>
        <p:nvPicPr>
          <p:cNvPr id="3074" name="Picture 2" descr="C:\Users\User\Desktop\Gerb_u_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188640"/>
            <a:ext cx="1512168" cy="2191484"/>
          </a:xfrm>
          <a:prstGeom prst="rect">
            <a:avLst/>
          </a:prstGeom>
          <a:noFill/>
        </p:spPr>
      </p:pic>
      <p:pic>
        <p:nvPicPr>
          <p:cNvPr id="3075" name="Picture 3" descr="C:\Users\User\Desktop\800px-Bestuzhev-theat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4800" y="764704"/>
            <a:ext cx="5940655" cy="3925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User\Desktop\423px-Забайкальские_буря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91049">
            <a:off x="613290" y="2387502"/>
            <a:ext cx="2843808" cy="4109760"/>
          </a:xfrm>
          <a:prstGeom prst="rect">
            <a:avLst/>
          </a:prstGeom>
          <a:noFill/>
        </p:spPr>
      </p:pic>
      <p:pic>
        <p:nvPicPr>
          <p:cNvPr id="7" name="Picture 4" descr="C:\Users\User\Desktop\Nenets_Chi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22776">
            <a:off x="6292213" y="3097001"/>
            <a:ext cx="2267744" cy="3455610"/>
          </a:xfrm>
          <a:prstGeom prst="rect">
            <a:avLst/>
          </a:prstGeom>
          <a:noFill/>
        </p:spPr>
      </p:pic>
      <p:pic>
        <p:nvPicPr>
          <p:cNvPr id="6" name="Picture 6" descr="C:\Users\User\Desktop\buryati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188640"/>
            <a:ext cx="3760507" cy="34747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864096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Коренные народы </a:t>
            </a:r>
          </a:p>
          <a:p>
            <a:pPr algn="ctr"/>
            <a:r>
              <a:rPr lang="ru-RU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Восточной Сибири</a:t>
            </a:r>
            <a:endParaRPr lang="ru-RU" sz="88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221088"/>
            <a:ext cx="8712968" cy="26369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Буряты подразделяются на ряд субэтносов — булагаты, эхириты, хоринцы, хонгодоры, сартулы, цонголы, табангуты, хамниганы и др. Численность оценивается в 620 тыс. чел. Буряты говорят на бурятском языке монгольской группы алтайской языковой семьи. Религия буддизм, а также характерен шаманизм. Иволгинский дацан - крупный буддийский монастырский комплекс, центр буддизма России.  Традиционное жилище бурятов — юрта.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15816" y="152400"/>
            <a:ext cx="2376264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Буряты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User\Desktop\800px-Ivol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7194" y="980728"/>
            <a:ext cx="4980134" cy="3312368"/>
          </a:xfrm>
          <a:prstGeom prst="rect">
            <a:avLst/>
          </a:prstGeom>
          <a:noFill/>
        </p:spPr>
      </p:pic>
      <p:pic>
        <p:nvPicPr>
          <p:cNvPr id="1027" name="Picture 3" descr="C:\Users\User\Desktop\800px-Yu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88640"/>
            <a:ext cx="2933484" cy="1969976"/>
          </a:xfrm>
          <a:prstGeom prst="rect">
            <a:avLst/>
          </a:prstGeom>
          <a:noFill/>
        </p:spPr>
      </p:pic>
      <p:pic>
        <p:nvPicPr>
          <p:cNvPr id="1028" name="Picture 4" descr="C:\Users\User\Desktop\buryati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2857500" cy="2914650"/>
          </a:xfrm>
          <a:prstGeom prst="rect">
            <a:avLst/>
          </a:prstGeom>
          <a:noFill/>
        </p:spPr>
      </p:pic>
      <p:sp>
        <p:nvSpPr>
          <p:cNvPr id="7" name="Багетная рамка 6"/>
          <p:cNvSpPr/>
          <p:nvPr/>
        </p:nvSpPr>
        <p:spPr>
          <a:xfrm>
            <a:off x="4860032" y="3861048"/>
            <a:ext cx="2088232" cy="432048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Иволгинский дацан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581128"/>
            <a:ext cx="8712968" cy="2276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Хакасы (минусинские татары, абаканские (енисейские) татары, ачинские татары) — тюркский народ России, проживающий в Южной Сибири. Традиционная религия — шаманизм, в XIX веке многие были крещены в православие. Общая численность в РФ — 75,6 тыс. человек. Хакасский язык относится к уйгурской (староуйгурской) группе восточно-хуннской (восточнотюркской) ветви тюркских языков.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Хакасы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User\Desktop\400px-Хакаски_с_деть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39"/>
            <a:ext cx="2952328" cy="4423555"/>
          </a:xfrm>
          <a:prstGeom prst="rect">
            <a:avLst/>
          </a:prstGeom>
          <a:noFill/>
        </p:spPr>
      </p:pic>
      <p:pic>
        <p:nvPicPr>
          <p:cNvPr id="2051" name="Picture 3" descr="C:\Users\User\Desktop\800px-Хакас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836712"/>
            <a:ext cx="5041528" cy="3781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97152"/>
            <a:ext cx="8712968" cy="1833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Тувинцы - народ, основное население Тувы. По антропологическому типу тувинцы — монголоиды. Говорят на тувинском языке, входящем в </a:t>
            </a:r>
            <a:r>
              <a:rPr lang="ru-RU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саянскую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группу тюркских языков. Также знают русский язык Имеется письменность на основе кириллицы. Верующие — буддисты; сохраняются также традиционные культы (шаманизм).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Тувинцы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User\Desktop\4609957_71f058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5062" y="908720"/>
            <a:ext cx="5826146" cy="3888432"/>
          </a:xfrm>
          <a:prstGeom prst="rect">
            <a:avLst/>
          </a:prstGeom>
          <a:noFill/>
        </p:spPr>
      </p:pic>
      <p:pic>
        <p:nvPicPr>
          <p:cNvPr id="3075" name="Picture 3" descr="C:\Users\User\Desktop\tuvints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08720"/>
            <a:ext cx="2808312" cy="3137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797152"/>
            <a:ext cx="8712968" cy="18330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Эвенки (тунгусы) - сибирский малочисленный коренной народ, родственный маньчжурам и говорящий на языке тунгусо-маньчжурской группы. Живут в России, Китае и Монголии. По итогам переписи 2002 года, в Российской Федерации проживали 35 527 эвенков. Занимаются охотой и оленеводством. Традиционное жилище – чум.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Эвенки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9" name="Picture 3" descr="C:\Users\User\Desktop\450px-Evenksh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7481" y="836712"/>
            <a:ext cx="2807008" cy="3744416"/>
          </a:xfrm>
          <a:prstGeom prst="rect">
            <a:avLst/>
          </a:prstGeom>
          <a:noFill/>
        </p:spPr>
      </p:pic>
      <p:pic>
        <p:nvPicPr>
          <p:cNvPr id="4100" name="Picture 4" descr="C:\Users\User\Desktop\1295177091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836712"/>
            <a:ext cx="5904657" cy="3913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191-p1120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573016"/>
            <a:ext cx="3996928" cy="2997696"/>
          </a:xfrm>
          <a:prstGeom prst="rect">
            <a:avLst/>
          </a:prstGeom>
          <a:noFill/>
        </p:spPr>
      </p:pic>
      <p:pic>
        <p:nvPicPr>
          <p:cNvPr id="4099" name="Picture 3" descr="C:\Users\User\Desktop\nganasa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908720"/>
            <a:ext cx="3200400" cy="321945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Народы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3131840" y="3933056"/>
            <a:ext cx="2304256" cy="720080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Нганасаны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179512" y="5949280"/>
            <a:ext cx="2304256" cy="720080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Ненцы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Багетная рамка 6"/>
          <p:cNvSpPr/>
          <p:nvPr/>
        </p:nvSpPr>
        <p:spPr>
          <a:xfrm>
            <a:off x="5940152" y="6137920"/>
            <a:ext cx="2304256" cy="720080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Долганы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4" descr="C:\Users\User\Desktop\Nenets_Chil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20888"/>
            <a:ext cx="2267744" cy="3455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2636912"/>
            <a:ext cx="7128792" cy="309634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endParaRPr lang="ru-RU" sz="2100" dirty="0" smtClean="0">
              <a:latin typeface="Arial" pitchFamily="34" charset="0"/>
              <a:cs typeface="Arial" pitchFamily="34" charset="0"/>
              <a:hlinkClick r:id="rId2"/>
            </a:endParaRP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2"/>
              </a:rPr>
              <a:t>http://www.investinginrussia.ru/rus/russia/macrozones/15362/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3"/>
              </a:rPr>
              <a:t>http://test.alpindustria-tour.ru/region_11_regart_444_1_0.html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4"/>
              </a:rPr>
              <a:t>http://www.narodsevera.ru/krasn/narod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5"/>
              </a:rPr>
              <a:t>http://enc.mail.ru/article/1900020758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6"/>
              </a:rPr>
              <a:t>http://www.etnolog.ru/image.php?id=TUVI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7"/>
              </a:rPr>
              <a:t>http://luiza-m.narod.ru/smi/ethnic/tuva.htm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100" dirty="0" smtClean="0">
                <a:latin typeface="Arial" pitchFamily="34" charset="0"/>
                <a:cs typeface="Arial" pitchFamily="34" charset="0"/>
                <a:hlinkClick r:id="rId8"/>
              </a:rPr>
              <a:t>http://www.ebftour.ru/news.htm?p=7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Использованные ресурсы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2893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сайты: </a:t>
            </a: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http://ru.wikipedia.org/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954" y="5733256"/>
            <a:ext cx="800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2" name="Picture 2" descr="D:\ДИСК УЧИТЕЛЮ Начальных классов_2008_2009\Анимированные рисунки по темам\Земля\j4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3356992"/>
            <a:ext cx="2514203" cy="25317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47664" y="2564904"/>
            <a:ext cx="2674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Фотографии с сайтов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Состав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User\Desktop\esmr_su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306" y="1556792"/>
            <a:ext cx="8766182" cy="5066902"/>
          </a:xfrm>
          <a:prstGeom prst="rect">
            <a:avLst/>
          </a:prstGeom>
          <a:noFill/>
        </p:spPr>
      </p:pic>
      <p:pic>
        <p:nvPicPr>
          <p:cNvPr id="1028" name="Picture 4" descr="C:\Users\User\Desktop\229px-Coat_of_arms_of_Krasnoyarsk_Krai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1584176" cy="1930066"/>
          </a:xfrm>
          <a:prstGeom prst="rect">
            <a:avLst/>
          </a:prstGeom>
          <a:noFill/>
        </p:spPr>
      </p:pic>
      <p:sp>
        <p:nvSpPr>
          <p:cNvPr id="14" name="Багетная рамка 13"/>
          <p:cNvSpPr/>
          <p:nvPr/>
        </p:nvSpPr>
        <p:spPr>
          <a:xfrm>
            <a:off x="0" y="1988840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Красноярский край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 descr="C:\Users\User\Desktop\600px-Coat_of_arms_of_Khakassia_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492896"/>
            <a:ext cx="1633364" cy="1633364"/>
          </a:xfrm>
          <a:prstGeom prst="rect">
            <a:avLst/>
          </a:prstGeom>
          <a:noFill/>
        </p:spPr>
      </p:pic>
      <p:sp>
        <p:nvSpPr>
          <p:cNvPr id="16" name="Багетная рамка 15"/>
          <p:cNvSpPr/>
          <p:nvPr/>
        </p:nvSpPr>
        <p:spPr>
          <a:xfrm>
            <a:off x="0" y="4149080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Хакасия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 descr="C:\Users\User\Desktop\604px-Coat_of_arms_of_Tuva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653136"/>
            <a:ext cx="1787413" cy="1772617"/>
          </a:xfrm>
          <a:prstGeom prst="rect">
            <a:avLst/>
          </a:prstGeom>
          <a:noFill/>
        </p:spPr>
      </p:pic>
      <p:sp>
        <p:nvSpPr>
          <p:cNvPr id="18" name="Багетная рамка 17"/>
          <p:cNvSpPr/>
          <p:nvPr/>
        </p:nvSpPr>
        <p:spPr>
          <a:xfrm>
            <a:off x="0" y="6353944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Тыва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1" name="Picture 7" descr="C:\Users\User\Desktop\Coat_of_arms_of_Irkutsk_Oblas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188640"/>
            <a:ext cx="1458495" cy="1800200"/>
          </a:xfrm>
          <a:prstGeom prst="rect">
            <a:avLst/>
          </a:prstGeom>
          <a:noFill/>
        </p:spPr>
      </p:pic>
      <p:sp>
        <p:nvSpPr>
          <p:cNvPr id="20" name="Багетная рамка 19"/>
          <p:cNvSpPr/>
          <p:nvPr/>
        </p:nvSpPr>
        <p:spPr>
          <a:xfrm>
            <a:off x="7020272" y="1988840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Иркутская область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 descr="C:\Users\User\Desktop\502px-Chita_Oblast_coat_of_arm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2564904"/>
            <a:ext cx="1368789" cy="1632892"/>
          </a:xfrm>
          <a:prstGeom prst="rect">
            <a:avLst/>
          </a:prstGeom>
          <a:noFill/>
        </p:spPr>
      </p:pic>
      <p:sp>
        <p:nvSpPr>
          <p:cNvPr id="22" name="Багетная рамка 21"/>
          <p:cNvSpPr/>
          <p:nvPr/>
        </p:nvSpPr>
        <p:spPr>
          <a:xfrm>
            <a:off x="7020272" y="4005064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Забайкальский край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Багетная рамка 22"/>
          <p:cNvSpPr/>
          <p:nvPr/>
        </p:nvSpPr>
        <p:spPr>
          <a:xfrm>
            <a:off x="7020272" y="6353944"/>
            <a:ext cx="2123728" cy="504056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Бурятия</a:t>
            </a:r>
            <a:endParaRPr lang="ru-RU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3" name="Picture 9" descr="C:\Users\User\Desktop\489px-Coat_of_Arms_of_Buryatiya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2" y="4581127"/>
            <a:ext cx="1403200" cy="1721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3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8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ed_ma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90958" cy="495446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5168949"/>
            <a:ext cx="8784976" cy="168905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 — 4 млн. 123 тыс. км. Население — 8 млн. 972 тыс. чел.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Восточная Сибирь расположена между Западно-Сибирским и Дальневосточным экономическими районами, в глубине российской территории, на значительном удалении от развитых Центральных районов.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Население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051" name="Picture 3" descr="C:\Users\User\Desktop\800px-Srednesibirskoe_ploskogorie_vid_s_reki_Tunguska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2912" y="980728"/>
            <a:ext cx="2959067" cy="2219300"/>
          </a:xfrm>
          <a:prstGeom prst="rect">
            <a:avLst/>
          </a:prstGeom>
          <a:noFill/>
        </p:spPr>
      </p:pic>
      <p:pic>
        <p:nvPicPr>
          <p:cNvPr id="2053" name="Picture 5" descr="C:\Users\User\Desktop\Beldi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96952"/>
            <a:ext cx="2901685" cy="2176264"/>
          </a:xfrm>
          <a:prstGeom prst="rect">
            <a:avLst/>
          </a:prstGeom>
          <a:noFill/>
        </p:spPr>
      </p:pic>
      <p:pic>
        <p:nvPicPr>
          <p:cNvPr id="2054" name="Picture 6" descr="C:\Users\User\Desktop\buryati_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1918632" cy="177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9024" y="5417840"/>
            <a:ext cx="8784976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По сравнению с другими экономическими районами Восточная Сибирь заселена очень мало. При численности населения около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млн. человек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средняя плотность — всего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чел. на 1 км</a:t>
            </a:r>
            <a:r>
              <a:rPr lang="ru-RU" sz="20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 Таймыре — до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0,003 чел. на 1 км</a:t>
            </a:r>
            <a:r>
              <a:rPr lang="ru-RU" sz="20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Размещение населения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074" name="Picture 2" descr="C:\Users\User\Desktop\Население Восточной Сиби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64704"/>
            <a:ext cx="7056784" cy="4667998"/>
          </a:xfrm>
          <a:prstGeom prst="rect">
            <a:avLst/>
          </a:prstGeom>
          <a:noFill/>
        </p:spPr>
      </p:pic>
      <p:pic>
        <p:nvPicPr>
          <p:cNvPr id="3075" name="Picture 3" descr="C:\Users\User\Desktop\423px-Забайкальские_бурят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764704"/>
            <a:ext cx="2843808" cy="4109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5877272"/>
            <a:ext cx="6552728" cy="980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масса населения сосредоточена на юге, вдоль Транссиба и БАМа, в Прибайкалье. 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Размещение населения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099" name="Picture 3" descr="C:\Users\User\Desktop\Население Восточной Сиби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7992888" cy="5328592"/>
          </a:xfrm>
          <a:prstGeom prst="rect">
            <a:avLst/>
          </a:prstGeom>
          <a:noFill/>
        </p:spPr>
      </p:pic>
      <p:pic>
        <p:nvPicPr>
          <p:cNvPr id="4101" name="Picture 5" descr="C:\Users\User\Desktop\800px-Tynda_ra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0245" y="5085184"/>
            <a:ext cx="2363755" cy="1772816"/>
          </a:xfrm>
          <a:prstGeom prst="rect">
            <a:avLst/>
          </a:prstGeom>
          <a:noFill/>
        </p:spPr>
      </p:pic>
      <p:pic>
        <p:nvPicPr>
          <p:cNvPr id="4102" name="Picture 6" descr="C:\Users\User\Desktop\800px-Olchon_Shaman_Roc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20688"/>
            <a:ext cx="4572000" cy="3041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6021288"/>
            <a:ext cx="8517632" cy="8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 районе преобладает городское население 72%, доля сельского населения составляет 28%.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Размещение населения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Picture 3" descr="C:\Users\User\Desktop\Население Восточной Сиби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7992888" cy="5256584"/>
          </a:xfrm>
          <a:prstGeom prst="rect">
            <a:avLst/>
          </a:prstGeom>
          <a:noFill/>
        </p:spPr>
      </p:pic>
      <p:pic>
        <p:nvPicPr>
          <p:cNvPr id="5122" name="Picture 2" descr="C:\Users\User\Desktop\800px-Yu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056" y="3501008"/>
            <a:ext cx="3777651" cy="2536875"/>
          </a:xfrm>
          <a:prstGeom prst="rect">
            <a:avLst/>
          </a:prstGeom>
          <a:noFill/>
        </p:spPr>
      </p:pic>
      <p:pic>
        <p:nvPicPr>
          <p:cNvPr id="5123" name="Picture 3" descr="C:\Users\User\Desktop\800px-Krasnoyarsk_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20688"/>
            <a:ext cx="2836007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03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Крупнейшие города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 descr="C:\Users\User\Desktop\Население Восточной Сибир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761820" cy="5769205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195736" y="4941168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491880" y="5805264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851920" y="5805264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572000" y="5805264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835696" y="5373216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987824" y="5085184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195736" y="2348880"/>
            <a:ext cx="288032" cy="2880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147" name="Picture 3" descr="C:\Users\User\Desktop\800px-Krs_riverpo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908720"/>
            <a:ext cx="4355976" cy="3266980"/>
          </a:xfrm>
          <a:prstGeom prst="rect">
            <a:avLst/>
          </a:prstGeom>
          <a:noFill/>
        </p:spPr>
      </p:pic>
      <p:pic>
        <p:nvPicPr>
          <p:cNvPr id="6148" name="Picture 4" descr="C:\Users\User\Desktop\800px-Night_Irkut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247886"/>
            <a:ext cx="3923928" cy="2610113"/>
          </a:xfrm>
          <a:prstGeom prst="rect">
            <a:avLst/>
          </a:prstGeom>
          <a:noFill/>
        </p:spPr>
      </p:pic>
      <p:pic>
        <p:nvPicPr>
          <p:cNvPr id="6149" name="Picture 5" descr="C:\Users\User\Desktop\Coat_of_Arms_of_Irkuts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221088"/>
            <a:ext cx="977454" cy="1212043"/>
          </a:xfrm>
          <a:prstGeom prst="rect">
            <a:avLst/>
          </a:prstGeom>
          <a:noFill/>
        </p:spPr>
      </p:pic>
      <p:pic>
        <p:nvPicPr>
          <p:cNvPr id="6150" name="Picture 6" descr="C:\Users\User\Desktop\450px-Coat_of_Arms_of_Krasnoyarsk_(Krasnoyarsk_krai)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9824" y="836712"/>
            <a:ext cx="1584176" cy="21122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ациональный соста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764704"/>
            <a:ext cx="7456101" cy="4896544"/>
          </a:xfrm>
          <a:prstGeom prst="rect">
            <a:avLst/>
          </a:prstGeom>
          <a:noFill/>
        </p:spPr>
      </p:pic>
      <p:pic>
        <p:nvPicPr>
          <p:cNvPr id="7172" name="Picture 4" descr="C:\Users\User\Desktop\Nenets_Chil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2267744" cy="3455610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5589240"/>
            <a:ext cx="9144000" cy="1268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 составляют 80% жителей. Кроме них в районе проживают буряты, тувинцы, хакасы (на юге), ненцы и эвенки (на севере).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6768752" cy="8283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Национальный состав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171" name="Picture 3" descr="C:\Users\User\Desktop\800px-Famous_Tuvan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3140968"/>
            <a:ext cx="4031729" cy="2465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5085184"/>
            <a:ext cx="8784976" cy="1772816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Народы проживающие в Восточной Сибири исповедуют различные религии. Больше всего здесь православных (русские), буряты и тувинцы исповедуют буддизм, широкое распространение получил шаманизм.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283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Религиозный состав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Picture 2" descr="C:\Users\User\Desktop\Национальный соста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928" y="692696"/>
            <a:ext cx="6688560" cy="4392488"/>
          </a:xfrm>
          <a:prstGeom prst="rect">
            <a:avLst/>
          </a:prstGeom>
          <a:noFill/>
        </p:spPr>
      </p:pic>
      <p:pic>
        <p:nvPicPr>
          <p:cNvPr id="8194" name="Picture 2" descr="C:\Users\User\Desktop\449px-Russia-Moscow-Cathedral_of_Christ_the_Saviour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3024336" cy="4044485"/>
          </a:xfrm>
          <a:prstGeom prst="rect">
            <a:avLst/>
          </a:prstGeom>
          <a:noFill/>
        </p:spPr>
      </p:pic>
      <p:pic>
        <p:nvPicPr>
          <p:cNvPr id="8195" name="Picture 3" descr="C:\Users\User\Desktop\390px-SB_-_Altay_shaman_with_go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5299" y="0"/>
            <a:ext cx="1718701" cy="2636912"/>
          </a:xfrm>
          <a:prstGeom prst="rect">
            <a:avLst/>
          </a:prstGeom>
          <a:noFill/>
        </p:spPr>
      </p:pic>
      <p:pic>
        <p:nvPicPr>
          <p:cNvPr id="8196" name="Picture 4" descr="C:\Users\User\Desktop\800px-Ivolg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8250" y="2348880"/>
            <a:ext cx="4095750" cy="2724150"/>
          </a:xfrm>
          <a:prstGeom prst="rect">
            <a:avLst/>
          </a:prstGeom>
          <a:noFill/>
        </p:spPr>
      </p:pic>
      <p:sp>
        <p:nvSpPr>
          <p:cNvPr id="8" name="Багетная рамка 7"/>
          <p:cNvSpPr/>
          <p:nvPr/>
        </p:nvSpPr>
        <p:spPr>
          <a:xfrm>
            <a:off x="683568" y="4509120"/>
            <a:ext cx="1944216" cy="432048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Православие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6084168" y="4653136"/>
            <a:ext cx="1944216" cy="432048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Буддизм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Багетная рамка 9"/>
          <p:cNvSpPr/>
          <p:nvPr/>
        </p:nvSpPr>
        <p:spPr>
          <a:xfrm>
            <a:off x="7452320" y="2276872"/>
            <a:ext cx="1691680" cy="432048"/>
          </a:xfrm>
          <a:prstGeom prst="bevel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Шаманизм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untain">
  <a:themeElements>
    <a:clrScheme name="Mountain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Mountain">
      <a:majorFont>
        <a:latin typeface="Gill Sans MT"/>
        <a:ea typeface=""/>
        <a:cs typeface=""/>
        <a:font script="Cyrl" typeface="Arial"/>
        <a:font script="Grek" typeface="Arial"/>
        <a:font script="Jpan" typeface="HG丸ｺﾞｼｯｸM-PRO"/>
        <a:font script="Hang" typeface="HY 헤드라인 M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ill Sans MT"/>
        <a:ea typeface=""/>
        <a:cs typeface=""/>
        <a:font script="Cyrl" typeface="Arial"/>
        <a:font script="Grek" typeface="Arial"/>
        <a:font script="Jpan" typeface="HG丸ｺﾞｼｯｸM-PRO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untain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</Template>
  <TotalTime>311</TotalTime>
  <Words>439</Words>
  <Application>Microsoft Office PowerPoint</Application>
  <PresentationFormat>Экран (4:3)</PresentationFormat>
  <Paragraphs>61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Mountain</vt:lpstr>
      <vt:lpstr>Презентация PowerPoint</vt:lpstr>
      <vt:lpstr>Состав</vt:lpstr>
      <vt:lpstr>Население</vt:lpstr>
      <vt:lpstr>Размещение населения</vt:lpstr>
      <vt:lpstr>Размещение населения</vt:lpstr>
      <vt:lpstr>Размещение населения</vt:lpstr>
      <vt:lpstr>Крупнейшие города</vt:lpstr>
      <vt:lpstr>Национальный состав</vt:lpstr>
      <vt:lpstr>Религиозный состав</vt:lpstr>
      <vt:lpstr>Красноярск</vt:lpstr>
      <vt:lpstr>Иркутск</vt:lpstr>
      <vt:lpstr>Улан-Удэ</vt:lpstr>
      <vt:lpstr>Презентация PowerPoint</vt:lpstr>
      <vt:lpstr>Буряты</vt:lpstr>
      <vt:lpstr>Хакасы</vt:lpstr>
      <vt:lpstr>Тувинцы</vt:lpstr>
      <vt:lpstr>Эвенки</vt:lpstr>
      <vt:lpstr>Народы</vt:lpstr>
      <vt:lpstr>Использованные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0000</cp:lastModifiedBy>
  <cp:revision>44</cp:revision>
  <dcterms:created xsi:type="dcterms:W3CDTF">2011-04-24T16:03:42Z</dcterms:created>
  <dcterms:modified xsi:type="dcterms:W3CDTF">2020-03-27T04:25:45Z</dcterms:modified>
</cp:coreProperties>
</file>