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Calligraphy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Calligraphy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Calligraphy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Calligraphy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Calligraphy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Calligraphy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Calligraphy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Calligraphy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Calligraphy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0066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latin typeface="Arial" charset="0"/>
            </a:endParaRP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9D92D6C5-E1BE-483A-AF93-3666D1B60E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FBC4B-4ABC-467A-8BED-F82E904CB37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6B5381-98AB-4F39-901F-1B9A25260DD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71598-A92E-457C-ABB2-ADD2453497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20A530-5919-4B78-8095-9F322851E91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600D0E-5EB1-4934-8AA0-1D854AA0C23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BB5E54-61A7-4BC7-AB2E-5388A72AF8E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786153-018E-42A1-94B6-FE14C4A6E7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283B98-D715-468D-9558-1434E9978D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386937-B25F-4E60-BE34-4D36C0376AC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62FB8B-E98D-4584-BA7D-D1E6EECE23F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fld id="{27C8D5C5-3B8C-43BE-8575-275B613612BB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22535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22536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2537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5400" dirty="0" smtClean="0"/>
              <a:t>Определительные местоимения</a:t>
            </a:r>
            <a:endParaRPr lang="ru-RU" sz="5400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000" dirty="0"/>
              <a:t>Урок русского языка в 6 классе подготовлен учителем русского языка и литературы </a:t>
            </a:r>
          </a:p>
          <a:p>
            <a:pPr>
              <a:lnSpc>
                <a:spcPct val="80000"/>
              </a:lnSpc>
            </a:pPr>
            <a:r>
              <a:rPr lang="ru-RU" sz="2000" dirty="0" smtClean="0"/>
              <a:t>МБОУ «</a:t>
            </a:r>
            <a:r>
              <a:rPr lang="ru-RU" sz="2000" dirty="0" err="1" smtClean="0"/>
              <a:t>Криушинская</a:t>
            </a:r>
            <a:r>
              <a:rPr lang="ru-RU" sz="2000" dirty="0" smtClean="0"/>
              <a:t> СОШ»</a:t>
            </a:r>
            <a:endParaRPr lang="ru-RU" sz="2000" dirty="0"/>
          </a:p>
          <a:p>
            <a:pPr>
              <a:lnSpc>
                <a:spcPct val="80000"/>
              </a:lnSpc>
            </a:pPr>
            <a:r>
              <a:rPr lang="ru-RU" sz="2000" dirty="0" err="1" smtClean="0"/>
              <a:t>Пахуновой</a:t>
            </a:r>
            <a:r>
              <a:rPr lang="ru-RU" sz="2000" dirty="0" smtClean="0"/>
              <a:t> О.А.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735360"/>
          </a:xfrm>
        </p:spPr>
        <p:txBody>
          <a:bodyPr/>
          <a:lstStyle/>
          <a:p>
            <a:pPr algn="ctr"/>
            <a:r>
              <a:rPr lang="ru-RU" sz="2400" dirty="0" smtClean="0"/>
              <a:t>Вывод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2204864"/>
            <a:ext cx="7696200" cy="3738736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/>
              <a:t>Определительные местоимения изменяются, как и прилагательные: по родам, числам и падежам. В предложении могут быть подлежащим, определением, дополнением.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15532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591344"/>
          </a:xfrm>
        </p:spPr>
        <p:txBody>
          <a:bodyPr/>
          <a:lstStyle/>
          <a:p>
            <a:pPr algn="ctr"/>
            <a:r>
              <a:rPr lang="ru-RU" sz="2400" dirty="0" smtClean="0"/>
              <a:t>Закрепление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Самым дорогим кажется то, во что вложен твой труд.</a:t>
            </a:r>
          </a:p>
          <a:p>
            <a:pPr marL="0" indent="0">
              <a:buNone/>
            </a:pPr>
            <a:r>
              <a:rPr lang="ru-RU" dirty="0" smtClean="0"/>
              <a:t>Дал бы дружку пирожка, да у самого ни куска.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i="1" dirty="0" smtClean="0"/>
              <a:t>Чем различаются эти местоимения?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630204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591344"/>
          </a:xfrm>
        </p:spPr>
        <p:txBody>
          <a:bodyPr/>
          <a:lstStyle/>
          <a:p>
            <a:pPr algn="ctr"/>
            <a:r>
              <a:rPr lang="ru-RU" sz="2400" dirty="0" smtClean="0"/>
              <a:t>Закрепление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Самым дорогим кажется то, во что вложен твой труд.</a:t>
            </a:r>
          </a:p>
          <a:p>
            <a:pPr marL="0" indent="0">
              <a:buNone/>
            </a:pPr>
            <a:r>
              <a:rPr lang="ru-RU" dirty="0" smtClean="0"/>
              <a:t>Дал бы дружку пирожка, да у самого ни куска.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i="1" dirty="0" smtClean="0"/>
              <a:t>Чем различаются эти местоимения?</a:t>
            </a:r>
          </a:p>
          <a:p>
            <a:pPr marL="0" indent="0">
              <a:buNone/>
            </a:pPr>
            <a:r>
              <a:rPr lang="ru-RU" i="1" dirty="0" smtClean="0"/>
              <a:t>(Ударением)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184087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519336"/>
          </a:xfrm>
        </p:spPr>
        <p:txBody>
          <a:bodyPr/>
          <a:lstStyle/>
          <a:p>
            <a:pPr algn="ctr"/>
            <a:r>
              <a:rPr lang="ru-RU" sz="2400" dirty="0" smtClean="0"/>
              <a:t>Задание 1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 smtClean="0"/>
              <a:t>Составьте</a:t>
            </a:r>
            <a:r>
              <a:rPr lang="ru-RU" dirty="0" smtClean="0"/>
              <a:t> </a:t>
            </a:r>
            <a:r>
              <a:rPr lang="ru-RU" sz="2400" dirty="0" smtClean="0"/>
              <a:t>несколько словосочетаний, употребляя данные местоимения в одинаковых падежных формах.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21021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591344"/>
          </a:xfrm>
        </p:spPr>
        <p:txBody>
          <a:bodyPr/>
          <a:lstStyle/>
          <a:p>
            <a:pPr algn="ctr"/>
            <a:r>
              <a:rPr lang="ru-RU" sz="2400" dirty="0" smtClean="0"/>
              <a:t>Задание 2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 smtClean="0"/>
              <a:t>Вместо пропусков вставьте местоимения </a:t>
            </a:r>
            <a:r>
              <a:rPr lang="ru-RU" sz="2400" b="1" dirty="0" smtClean="0"/>
              <a:t>сам, самый</a:t>
            </a:r>
            <a:r>
              <a:rPr lang="ru-RU" sz="2400" dirty="0" smtClean="0"/>
              <a:t> в нужной грамматической форме.</a:t>
            </a:r>
          </a:p>
          <a:p>
            <a:pPr marL="0" indent="0">
              <a:buNone/>
            </a:pPr>
            <a:r>
              <a:rPr lang="ru-RU" sz="2400" i="1" dirty="0" smtClean="0"/>
              <a:t>Работа на даче была для бабушки … любимым делом. Он получил подарок от … директора. Я …вскопаю грядки. Они дружили с … детства. У … забора росла березка. Саша может сделать это …, без посторонней помощи. Подводный мир, пожалуй, … загадочный.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323063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591344"/>
          </a:xfrm>
        </p:spPr>
        <p:txBody>
          <a:bodyPr/>
          <a:lstStyle/>
          <a:p>
            <a:pPr algn="ctr"/>
            <a:r>
              <a:rPr lang="ru-RU" sz="2400" dirty="0" smtClean="0"/>
              <a:t>Задание 2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 smtClean="0"/>
              <a:t>Вместо пропусков вставьте местоимения </a:t>
            </a:r>
            <a:r>
              <a:rPr lang="ru-RU" sz="2400" b="1" dirty="0" smtClean="0"/>
              <a:t>сам, самый</a:t>
            </a:r>
            <a:r>
              <a:rPr lang="ru-RU" sz="2400" dirty="0" smtClean="0"/>
              <a:t> в нужной грамматической форме.</a:t>
            </a:r>
          </a:p>
          <a:p>
            <a:pPr marL="0" indent="0">
              <a:buNone/>
            </a:pPr>
            <a:r>
              <a:rPr lang="ru-RU" sz="2400" i="1" dirty="0" smtClean="0"/>
              <a:t>Работа на даче была для бабушки </a:t>
            </a:r>
            <a:r>
              <a:rPr lang="ru-RU" sz="2400" b="1" i="1" dirty="0" smtClean="0"/>
              <a:t>самым</a:t>
            </a:r>
            <a:r>
              <a:rPr lang="ru-RU" sz="2400" i="1" dirty="0" smtClean="0"/>
              <a:t> любимым делом. Он получил подарок от </a:t>
            </a:r>
            <a:r>
              <a:rPr lang="ru-RU" sz="2400" b="1" i="1" dirty="0" smtClean="0"/>
              <a:t>самого</a:t>
            </a:r>
            <a:r>
              <a:rPr lang="ru-RU" sz="2400" i="1" dirty="0" smtClean="0"/>
              <a:t> директора. Я </a:t>
            </a:r>
            <a:r>
              <a:rPr lang="ru-RU" sz="2400" b="1" i="1" dirty="0" smtClean="0"/>
              <a:t>сам </a:t>
            </a:r>
            <a:r>
              <a:rPr lang="ru-RU" sz="2400" i="1" dirty="0" smtClean="0"/>
              <a:t>вскопаю грядки. Они дружили с </a:t>
            </a:r>
            <a:r>
              <a:rPr lang="ru-RU" sz="2400" b="1" i="1" dirty="0" smtClean="0"/>
              <a:t>самого</a:t>
            </a:r>
            <a:r>
              <a:rPr lang="ru-RU" sz="2400" i="1" dirty="0" smtClean="0"/>
              <a:t> детства. У </a:t>
            </a:r>
            <a:r>
              <a:rPr lang="ru-RU" sz="2400" b="1" i="1" dirty="0" smtClean="0"/>
              <a:t>самого</a:t>
            </a:r>
            <a:r>
              <a:rPr lang="ru-RU" sz="2400" i="1" dirty="0" smtClean="0"/>
              <a:t> забора росла березка. Саша может сделать это </a:t>
            </a:r>
            <a:r>
              <a:rPr lang="ru-RU" sz="2400" b="1" i="1" dirty="0" smtClean="0"/>
              <a:t>сам</a:t>
            </a:r>
            <a:r>
              <a:rPr lang="ru-RU" sz="2400" i="1" dirty="0" smtClean="0"/>
              <a:t>, без посторонней помощи. Подводный мир, пожалуй, </a:t>
            </a:r>
            <a:r>
              <a:rPr lang="ru-RU" sz="2400" b="1" i="1" dirty="0" smtClean="0"/>
              <a:t>самый</a:t>
            </a:r>
            <a:r>
              <a:rPr lang="ru-RU" sz="2400" i="1" dirty="0" smtClean="0"/>
              <a:t> загадочный.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21906176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dirty="0" smtClean="0"/>
              <a:t>Задание 3 (работа в парах)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 smtClean="0"/>
              <a:t>Упр.490</a:t>
            </a:r>
          </a:p>
          <a:p>
            <a:pPr marL="0" indent="0">
              <a:buNone/>
            </a:pPr>
            <a:r>
              <a:rPr lang="ru-RU" sz="2400" dirty="0" smtClean="0"/>
              <a:t>1 группа – 1-4</a:t>
            </a:r>
          </a:p>
          <a:p>
            <a:pPr marL="0" indent="0">
              <a:buNone/>
            </a:pPr>
            <a:r>
              <a:rPr lang="ru-RU" sz="2400" dirty="0" smtClean="0"/>
              <a:t>2 группа – 5-8</a:t>
            </a:r>
          </a:p>
          <a:p>
            <a:pPr marL="0" indent="0">
              <a:buNone/>
            </a:pPr>
            <a:r>
              <a:rPr lang="ru-RU" sz="2400" dirty="0" smtClean="0"/>
              <a:t>3 группа – 9-12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201575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663352"/>
          </a:xfrm>
        </p:spPr>
        <p:txBody>
          <a:bodyPr/>
          <a:lstStyle/>
          <a:p>
            <a:pPr algn="ctr"/>
            <a:r>
              <a:rPr lang="ru-RU" sz="2400" dirty="0" smtClean="0"/>
              <a:t>Подведение итогов. Рефлексия.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Я сегодня научился…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Я сегодня узнал…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 smtClean="0"/>
              <a:t>Теперь я могу…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9125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663352"/>
          </a:xfrm>
        </p:spPr>
        <p:txBody>
          <a:bodyPr/>
          <a:lstStyle/>
          <a:p>
            <a:pPr algn="ctr"/>
            <a:r>
              <a:rPr lang="ru-RU" sz="2400" dirty="0" smtClean="0"/>
              <a:t>Домашнее задание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 w="38100"/>
        </p:spPr>
        <p:txBody>
          <a:bodyPr/>
          <a:lstStyle/>
          <a:p>
            <a:pPr marL="0" indent="0">
              <a:buNone/>
            </a:pPr>
            <a:r>
              <a:rPr lang="ru-RU" sz="2400" dirty="0" smtClean="0"/>
              <a:t>Параграф 85, упражнение 491,составить 5 предложений с определительными местоимениями.</a:t>
            </a:r>
          </a:p>
        </p:txBody>
      </p:sp>
    </p:spTree>
    <p:extLst>
      <p:ext uri="{BB962C8B-B14F-4D97-AF65-F5344CB8AC3E}">
        <p14:creationId xmlns:p14="http://schemas.microsoft.com/office/powerpoint/2010/main" val="2022333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332656"/>
            <a:ext cx="7696200" cy="576064"/>
          </a:xfrm>
        </p:spPr>
        <p:txBody>
          <a:bodyPr/>
          <a:lstStyle/>
          <a:p>
            <a:pPr algn="ctr"/>
            <a:r>
              <a:rPr lang="ru-RU" sz="2400" dirty="0" smtClean="0"/>
              <a:t>Мотивация к учебной деятельности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052736"/>
            <a:ext cx="7696200" cy="4890864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 smtClean="0"/>
              <a:t>Я заменить могу другие части речи,</a:t>
            </a:r>
          </a:p>
          <a:p>
            <a:pPr marL="0" indent="0" algn="ctr">
              <a:buNone/>
            </a:pPr>
            <a:r>
              <a:rPr lang="ru-RU" sz="2400" dirty="0" smtClean="0"/>
              <a:t>Взвалив обязанности их себе на плечи.</a:t>
            </a:r>
          </a:p>
          <a:p>
            <a:pPr marL="0" indent="0" algn="ctr">
              <a:buNone/>
            </a:pPr>
            <a:r>
              <a:rPr lang="ru-RU" sz="2400" dirty="0" smtClean="0"/>
              <a:t>Когда приходится слова другие заменять,</a:t>
            </a:r>
          </a:p>
          <a:p>
            <a:pPr marL="0" indent="0" algn="ctr">
              <a:buNone/>
            </a:pPr>
            <a:r>
              <a:rPr lang="ru-RU" sz="2400" dirty="0" smtClean="0"/>
              <a:t>На их значение всегда мне надо указать.</a:t>
            </a:r>
          </a:p>
          <a:p>
            <a:pPr marL="0" indent="0" algn="ctr">
              <a:buNone/>
            </a:pPr>
            <a:r>
              <a:rPr lang="ru-RU" sz="2400" dirty="0"/>
              <a:t> </a:t>
            </a:r>
            <a:endParaRPr lang="ru-RU" sz="2400" dirty="0" smtClean="0"/>
          </a:p>
          <a:p>
            <a:endParaRPr lang="ru-RU" sz="2400" dirty="0"/>
          </a:p>
          <a:p>
            <a:r>
              <a:rPr lang="ru-RU" sz="2000" i="1" dirty="0" smtClean="0"/>
              <a:t>О какой части речи говорит поэт?</a:t>
            </a:r>
          </a:p>
          <a:p>
            <a:r>
              <a:rPr lang="ru-RU" sz="2000" i="1" dirty="0" smtClean="0"/>
              <a:t>Почему вы так решили?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20390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519336"/>
          </a:xfrm>
        </p:spPr>
        <p:txBody>
          <a:bodyPr/>
          <a:lstStyle/>
          <a:p>
            <a:pPr algn="ctr"/>
            <a:r>
              <a:rPr lang="ru-RU" sz="2400" dirty="0" smtClean="0"/>
              <a:t>Актуализация знаний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124744"/>
            <a:ext cx="7696200" cy="4818856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i="1" dirty="0" smtClean="0"/>
              <a:t>«Верю – не верю»(самопроверка)</a:t>
            </a:r>
          </a:p>
          <a:p>
            <a:pPr marL="0" indent="0">
              <a:buNone/>
            </a:pPr>
            <a:r>
              <a:rPr lang="ru-RU" sz="2400" i="1" dirty="0" smtClean="0"/>
              <a:t>Я верю, что…</a:t>
            </a:r>
          </a:p>
          <a:p>
            <a:pPr marL="0" indent="0">
              <a:buNone/>
            </a:pPr>
            <a:r>
              <a:rPr lang="ru-RU" sz="2000" i="1" dirty="0" smtClean="0"/>
              <a:t>а)местоимение – самостоятельная часть речи</a:t>
            </a:r>
            <a:r>
              <a:rPr lang="ru-RU" sz="2000" i="1" dirty="0" smtClean="0"/>
              <a:t>, которая </a:t>
            </a:r>
            <a:r>
              <a:rPr lang="ru-RU" sz="2000" i="1" dirty="0" smtClean="0"/>
              <a:t>указывает на лицо</a:t>
            </a:r>
            <a:r>
              <a:rPr lang="ru-RU" sz="2000" i="1" dirty="0" smtClean="0"/>
              <a:t>, предмет, признак, действие, но </a:t>
            </a:r>
            <a:r>
              <a:rPr lang="ru-RU" sz="2000" i="1" dirty="0" smtClean="0"/>
              <a:t>не называет их;</a:t>
            </a:r>
          </a:p>
          <a:p>
            <a:pPr marL="0" indent="0">
              <a:buNone/>
            </a:pPr>
            <a:r>
              <a:rPr lang="ru-RU" sz="2000" i="1" dirty="0" smtClean="0"/>
              <a:t>б)местоимения являются одним из основных средств связи предложений в тексте;</a:t>
            </a:r>
          </a:p>
          <a:p>
            <a:pPr marL="0" indent="0">
              <a:buNone/>
            </a:pPr>
            <a:r>
              <a:rPr lang="ru-RU" sz="2000" i="1" dirty="0" smtClean="0"/>
              <a:t>в)в предложении притяжательные местоимения являются определением;</a:t>
            </a:r>
          </a:p>
          <a:p>
            <a:pPr marL="0" indent="0">
              <a:buNone/>
            </a:pPr>
            <a:r>
              <a:rPr lang="ru-RU" sz="2000" i="1" dirty="0" smtClean="0"/>
              <a:t>г)указательное местоимение </a:t>
            </a:r>
            <a:r>
              <a:rPr lang="ru-RU" sz="2000" b="1" i="1" dirty="0" smtClean="0"/>
              <a:t>таков</a:t>
            </a:r>
            <a:r>
              <a:rPr lang="ru-RU" sz="2000" i="1" dirty="0" smtClean="0"/>
              <a:t> в предложении всегда является сказуемым;</a:t>
            </a:r>
          </a:p>
          <a:p>
            <a:pPr marL="0" indent="0">
              <a:buNone/>
            </a:pPr>
            <a:r>
              <a:rPr lang="ru-RU" sz="2000" i="1" dirty="0" smtClean="0"/>
              <a:t>д)местоимение </a:t>
            </a:r>
            <a:r>
              <a:rPr lang="ru-RU" sz="2000" b="1" i="1" dirty="0" smtClean="0"/>
              <a:t>любой</a:t>
            </a:r>
            <a:r>
              <a:rPr lang="ru-RU" sz="2000" i="1" dirty="0" smtClean="0"/>
              <a:t> - личное</a:t>
            </a:r>
            <a:endParaRPr lang="ru-RU" sz="2000" i="1" dirty="0"/>
          </a:p>
        </p:txBody>
      </p:sp>
    </p:spTree>
    <p:extLst>
      <p:ext uri="{BB962C8B-B14F-4D97-AF65-F5344CB8AC3E}">
        <p14:creationId xmlns:p14="http://schemas.microsoft.com/office/powerpoint/2010/main" val="3884961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591344"/>
          </a:xfrm>
        </p:spPr>
        <p:txBody>
          <a:bodyPr/>
          <a:lstStyle/>
          <a:p>
            <a:pPr algn="ctr"/>
            <a:r>
              <a:rPr lang="ru-RU" sz="2400" dirty="0" smtClean="0"/>
              <a:t>Проверка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1796539"/>
              </p:ext>
            </p:extLst>
          </p:nvPr>
        </p:nvGraphicFramePr>
        <p:xfrm>
          <a:off x="1475656" y="1268413"/>
          <a:ext cx="6336704" cy="352873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168352"/>
                <a:gridCol w="3168352"/>
              </a:tblGrid>
              <a:tr h="614379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№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задания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Ответ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14379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А)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574995">
                <a:tc>
                  <a:txBody>
                    <a:bodyPr/>
                    <a:lstStyle/>
                    <a:p>
                      <a:r>
                        <a:rPr lang="ru-RU" dirty="0" smtClean="0"/>
                        <a:t>Б)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574995">
                <a:tc>
                  <a:txBody>
                    <a:bodyPr/>
                    <a:lstStyle/>
                    <a:p>
                      <a:r>
                        <a:rPr lang="ru-RU" dirty="0" smtClean="0"/>
                        <a:t>В)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574995">
                <a:tc>
                  <a:txBody>
                    <a:bodyPr/>
                    <a:lstStyle/>
                    <a:p>
                      <a:r>
                        <a:rPr lang="ru-RU" dirty="0" smtClean="0"/>
                        <a:t>Г)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574995">
                <a:tc>
                  <a:txBody>
                    <a:bodyPr/>
                    <a:lstStyle/>
                    <a:p>
                      <a:r>
                        <a:rPr lang="ru-RU" dirty="0" smtClean="0"/>
                        <a:t>Д)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3305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519336"/>
          </a:xfrm>
        </p:spPr>
        <p:txBody>
          <a:bodyPr/>
          <a:lstStyle/>
          <a:p>
            <a:pPr algn="ctr"/>
            <a:r>
              <a:rPr lang="ru-RU" sz="2400" dirty="0" smtClean="0"/>
              <a:t>Наблюдение за материалом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052736"/>
            <a:ext cx="7696200" cy="4890864"/>
          </a:xfrm>
          <a:ln w="38100">
            <a:prstDash val="solid"/>
          </a:ln>
        </p:spPr>
        <p:txBody>
          <a:bodyPr/>
          <a:lstStyle/>
          <a:p>
            <a:pPr marL="0" indent="0" algn="ctr">
              <a:buNone/>
            </a:pPr>
            <a:endParaRPr lang="ru-RU" sz="2800" dirty="0" smtClean="0"/>
          </a:p>
          <a:p>
            <a:pPr marL="0" indent="0" algn="ctr">
              <a:buNone/>
            </a:pPr>
            <a:endParaRPr lang="ru-RU" sz="2800" dirty="0"/>
          </a:p>
          <a:p>
            <a:pPr marL="0" indent="0" algn="ctr">
              <a:buNone/>
            </a:pPr>
            <a:r>
              <a:rPr lang="ru-RU" sz="2800" dirty="0" smtClean="0"/>
              <a:t>Доброе слово любого человека достанет</a:t>
            </a:r>
          </a:p>
          <a:p>
            <a:pPr marL="0" indent="0">
              <a:buNone/>
            </a:pPr>
            <a:endParaRPr lang="ru-RU" sz="2000" i="1" dirty="0"/>
          </a:p>
          <a:p>
            <a:pPr marL="0" indent="0">
              <a:buNone/>
            </a:pPr>
            <a:r>
              <a:rPr lang="ru-RU" sz="2000" i="1" dirty="0" smtClean="0"/>
              <a:t>Подчеркните все члены предложения.</a:t>
            </a:r>
          </a:p>
          <a:p>
            <a:pPr marL="0" indent="0">
              <a:buNone/>
            </a:pPr>
            <a:r>
              <a:rPr lang="ru-RU" sz="2000" i="1" dirty="0" smtClean="0"/>
              <a:t>Каким членом предложения является местоимение </a:t>
            </a:r>
            <a:r>
              <a:rPr lang="ru-RU" sz="2000" b="1" i="1" dirty="0" smtClean="0"/>
              <a:t>любой?</a:t>
            </a:r>
          </a:p>
          <a:p>
            <a:pPr marL="0" indent="0">
              <a:buNone/>
            </a:pPr>
            <a:r>
              <a:rPr lang="ru-RU" sz="2000" i="1" dirty="0" smtClean="0"/>
              <a:t>Так как же называются такие местоимения?</a:t>
            </a:r>
            <a:endParaRPr lang="ru-RU" sz="2000" i="1" dirty="0"/>
          </a:p>
        </p:txBody>
      </p:sp>
    </p:spTree>
    <p:extLst>
      <p:ext uri="{BB962C8B-B14F-4D97-AF65-F5344CB8AC3E}">
        <p14:creationId xmlns:p14="http://schemas.microsoft.com/office/powerpoint/2010/main" val="2243926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988840"/>
            <a:ext cx="7696200" cy="1143000"/>
          </a:xfrm>
        </p:spPr>
        <p:txBody>
          <a:bodyPr/>
          <a:lstStyle/>
          <a:p>
            <a:pPr algn="ctr"/>
            <a:r>
              <a:rPr lang="ru-RU" dirty="0" smtClean="0"/>
              <a:t>Определительные местоимения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8706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1412776"/>
            <a:ext cx="7696200" cy="1440160"/>
          </a:xfrm>
        </p:spPr>
        <p:txBody>
          <a:bodyPr/>
          <a:lstStyle/>
          <a:p>
            <a:r>
              <a:rPr lang="ru-RU" dirty="0" smtClean="0"/>
              <a:t>Что такое определительные местоимения?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0868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dirty="0" smtClean="0"/>
              <a:t>Наши цели и задачи: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000" dirty="0" smtClean="0"/>
              <a:t>Найти ответы на поставленные вопросы, узнать, какие местоимения относятся к определительным, что они обозначают, каким членом предложения являются.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46869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095400"/>
          </a:xfrm>
        </p:spPr>
        <p:txBody>
          <a:bodyPr/>
          <a:lstStyle/>
          <a:p>
            <a:pPr algn="ctr"/>
            <a:r>
              <a:rPr lang="ru-RU" sz="2400" dirty="0" smtClean="0"/>
              <a:t>Исследовательская работа</a:t>
            </a:r>
            <a:br>
              <a:rPr lang="ru-RU" sz="2400" dirty="0" smtClean="0"/>
            </a:br>
            <a:r>
              <a:rPr lang="ru-RU" sz="2400" dirty="0" smtClean="0"/>
              <a:t>(групповая работа)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916832"/>
            <a:ext cx="7696200" cy="4026768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/>
              <a:t>Цель: выяснить значение определительных местоимений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b="1" dirty="0" smtClean="0"/>
              <a:t>План исследования: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000" dirty="0" smtClean="0"/>
              <a:t>Что обозначают определительные местоимения?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000" dirty="0" smtClean="0"/>
              <a:t>На какие вопросы отвечают?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000" dirty="0" smtClean="0"/>
              <a:t>Как изменяются определительные местоимения?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000" dirty="0" smtClean="0"/>
              <a:t>Какими членами предложения являются?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37217739"/>
      </p:ext>
    </p:extLst>
  </p:cSld>
  <p:clrMapOvr>
    <a:masterClrMapping/>
  </p:clrMapOvr>
</p:sld>
</file>

<file path=ppt/theme/theme1.xml><?xml version="1.0" encoding="utf-8"?>
<a:theme xmlns:a="http://schemas.openxmlformats.org/drawingml/2006/main" name="Студия">
  <a:themeElements>
    <a:clrScheme name="Студия 11">
      <a:dk1>
        <a:srgbClr val="000000"/>
      </a:dk1>
      <a:lt1>
        <a:srgbClr val="95EBEB"/>
      </a:lt1>
      <a:dk2>
        <a:srgbClr val="0000FF"/>
      </a:dk2>
      <a:lt2>
        <a:srgbClr val="99974B"/>
      </a:lt2>
      <a:accent1>
        <a:srgbClr val="990099"/>
      </a:accent1>
      <a:accent2>
        <a:srgbClr val="B985B9"/>
      </a:accent2>
      <a:accent3>
        <a:srgbClr val="C8F3F3"/>
      </a:accent3>
      <a:accent4>
        <a:srgbClr val="000000"/>
      </a:accent4>
      <a:accent5>
        <a:srgbClr val="CAAACA"/>
      </a:accent5>
      <a:accent6>
        <a:srgbClr val="A778A7"/>
      </a:accent6>
      <a:hlink>
        <a:srgbClr val="96944A"/>
      </a:hlink>
      <a:folHlink>
        <a:srgbClr val="418D74"/>
      </a:folHlink>
    </a:clrScheme>
    <a:fontScheme name="Студия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тудия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11">
        <a:dk1>
          <a:srgbClr val="000000"/>
        </a:dk1>
        <a:lt1>
          <a:srgbClr val="95EBEB"/>
        </a:lt1>
        <a:dk2>
          <a:srgbClr val="0000FF"/>
        </a:dk2>
        <a:lt2>
          <a:srgbClr val="99974B"/>
        </a:lt2>
        <a:accent1>
          <a:srgbClr val="990099"/>
        </a:accent1>
        <a:accent2>
          <a:srgbClr val="B985B9"/>
        </a:accent2>
        <a:accent3>
          <a:srgbClr val="C8F3F3"/>
        </a:accent3>
        <a:accent4>
          <a:srgbClr val="000000"/>
        </a:accent4>
        <a:accent5>
          <a:srgbClr val="CAAACA"/>
        </a:accent5>
        <a:accent6>
          <a:srgbClr val="A778A7"/>
        </a:accent6>
        <a:hlink>
          <a:srgbClr val="96944A"/>
        </a:hlink>
        <a:folHlink>
          <a:srgbClr val="418D7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255</TotalTime>
  <Words>527</Words>
  <Application>Microsoft Office PowerPoint</Application>
  <PresentationFormat>Экран (4:3)</PresentationFormat>
  <Paragraphs>86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Arial Black</vt:lpstr>
      <vt:lpstr>Lucida Calligraphy</vt:lpstr>
      <vt:lpstr>Times New Roman</vt:lpstr>
      <vt:lpstr>Wingdings</vt:lpstr>
      <vt:lpstr>Студия</vt:lpstr>
      <vt:lpstr>Определительные местоимения</vt:lpstr>
      <vt:lpstr>Мотивация к учебной деятельности</vt:lpstr>
      <vt:lpstr>Актуализация знаний</vt:lpstr>
      <vt:lpstr>Проверка</vt:lpstr>
      <vt:lpstr>Наблюдение за материалом</vt:lpstr>
      <vt:lpstr>Определительные местоимения</vt:lpstr>
      <vt:lpstr>Что такое определительные местоимения?</vt:lpstr>
      <vt:lpstr>Наши цели и задачи: </vt:lpstr>
      <vt:lpstr>Исследовательская работа (групповая работа) </vt:lpstr>
      <vt:lpstr>Вывод</vt:lpstr>
      <vt:lpstr>Закрепление</vt:lpstr>
      <vt:lpstr>Закрепление</vt:lpstr>
      <vt:lpstr>Задание 1</vt:lpstr>
      <vt:lpstr>Задание 2</vt:lpstr>
      <vt:lpstr>Задание 2</vt:lpstr>
      <vt:lpstr>Задание 3 (работа в парах)</vt:lpstr>
      <vt:lpstr>Подведение итогов. Рефлексия.</vt:lpstr>
      <vt:lpstr>Домашнее задание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Буквы И – Ы после приставок</dc:title>
  <dc:creator>user</dc:creator>
  <cp:lastModifiedBy>SkyLine</cp:lastModifiedBy>
  <cp:revision>20</cp:revision>
  <dcterms:created xsi:type="dcterms:W3CDTF">2009-11-05T08:15:15Z</dcterms:created>
  <dcterms:modified xsi:type="dcterms:W3CDTF">2017-04-07T06:06:34Z</dcterms:modified>
</cp:coreProperties>
</file>