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9" r:id="rId4"/>
    <p:sldId id="257" r:id="rId5"/>
    <p:sldId id="258" r:id="rId6"/>
    <p:sldId id="265" r:id="rId7"/>
    <p:sldId id="266" r:id="rId8"/>
    <p:sldId id="267" r:id="rId9"/>
    <p:sldId id="259" r:id="rId10"/>
    <p:sldId id="260" r:id="rId11"/>
    <p:sldId id="261" r:id="rId12"/>
    <p:sldId id="26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7E564-6F0B-438E-8F6D-5941D8694FE7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8A46C-942D-446C-B5B0-15B6457FF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0EBC9-BF34-49CF-AA82-53CB45ECDE76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AB9D3-ADEE-4901-80DD-52E50972D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ABE0C-4423-494A-90BB-758871F93C93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9756C-DEED-44AE-8F84-B5DA76F94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B940B-990F-41A5-B13E-0C4AC726EFDA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170F3-E46F-4B04-90B0-80731B190B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1AAEC-B38D-414A-981F-CA70136A3AF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8858A-D027-47D6-A1C7-0711E2B46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7B275-984A-41C3-858E-0B66F00FF095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9375-9121-490A-9A3D-82E3AEC51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CA816-7475-475A-AF98-6BF9561EAE7D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7A355-E0A5-43F6-B7C6-2514345B77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26E74-CB7C-4EDD-ACE8-FD3E80D4D406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BE4D-EA94-4B0B-8A83-ED624F20F6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398AF-7339-4E00-BA49-E6A432C47FA8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D6557-F59E-47A8-A06F-0FAE8FD9CE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B30E9-9AB5-4C35-BC46-DEE3BF2A8AE7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C7FEF-7E18-427F-A440-D93534774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5DADA-3AB1-4AE1-B6E9-D96570560FC6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8C4A4-259E-4718-A450-774E031758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C582FE-7AF3-49B2-B4C7-1EABA4AEF603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8762E-A2A5-45A3-A136-BAE77E285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0" y="765175"/>
            <a:ext cx="9251950" cy="2835275"/>
          </a:xfrm>
        </p:spPr>
        <p:txBody>
          <a:bodyPr/>
          <a:lstStyle/>
          <a:p>
            <a:r>
              <a:rPr lang="ru-RU" sz="5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Теория и практика выполнения задания №19 </a:t>
            </a:r>
            <a:r>
              <a:rPr lang="en-US" sz="5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ЕГЭ по русскому языку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№19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6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стоял у дома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(рядом с 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которым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продавали цветы)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ждал отца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00113" y="2565400"/>
            <a:ext cx="457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692275" y="2549525"/>
            <a:ext cx="1584325" cy="158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692275" y="2695575"/>
            <a:ext cx="1584325" cy="142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08400" y="4437063"/>
            <a:ext cx="1584325" cy="142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697288" y="4581525"/>
            <a:ext cx="1584325" cy="142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№19</a:t>
            </a:r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6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стоял у дома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(….)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ждал отца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00113" y="2565400"/>
            <a:ext cx="457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692275" y="2549525"/>
            <a:ext cx="1584325" cy="158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692275" y="2695575"/>
            <a:ext cx="1584325" cy="142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65150" y="3500438"/>
            <a:ext cx="1584325" cy="158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587375" y="3644900"/>
            <a:ext cx="1584325" cy="158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300788" y="1898650"/>
            <a:ext cx="792162" cy="7969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192838" y="1919288"/>
            <a:ext cx="792162" cy="7969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№19</a:t>
            </a: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ru-RU" sz="6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ru-RU" sz="5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(Когда я вернулся)</a:t>
            </a:r>
            <a:r>
              <a:rPr lang="ru-RU" sz="5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[</a:t>
            </a:r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отца уже не было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60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можно определить границы между главной и придаточной частью?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1.Прочитать предложение выразительно:</a:t>
            </a:r>
          </a:p>
          <a:p>
            <a:pPr marL="0" indent="0" algn="just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Мелкое болотистое озеро (1) по берегу (2) которого (3) мы пробирались (4) еще белело меж деревьев.</a:t>
            </a:r>
          </a:p>
          <a:p>
            <a:pPr marL="0" indent="0">
              <a:buFont typeface="Arial" charset="0"/>
              <a:buNone/>
            </a:pPr>
            <a:endParaRPr lang="ru-RU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можно определить границы между главной и придаточной частью?</a:t>
            </a:r>
          </a:p>
        </p:txBody>
      </p:sp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1.Прочитать предложение выразительно:</a:t>
            </a:r>
          </a:p>
          <a:p>
            <a:pPr marL="0" indent="0" algn="just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Мелкое болотистое озеро</a:t>
            </a:r>
            <a:r>
              <a:rPr lang="ru-RU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(1) по берегу (2) которого (3) мы пробирались</a:t>
            </a:r>
            <a:r>
              <a:rPr lang="ru-RU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(4) еще белело меж деревьев.</a:t>
            </a:r>
          </a:p>
          <a:p>
            <a:pPr marL="0" indent="0" algn="just">
              <a:buFont typeface="Arial" charset="0"/>
              <a:buNone/>
            </a:pPr>
            <a:r>
              <a:rPr 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Мелкое болотистое озеро еще белело меж деревьев;</a:t>
            </a:r>
          </a:p>
          <a:p>
            <a:pPr marL="0" indent="0" algn="just">
              <a:buFont typeface="Arial" charset="0"/>
              <a:buNone/>
            </a:pPr>
            <a:r>
              <a:rPr 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берегу (2) которого (3) мы пробирались</a:t>
            </a:r>
          </a:p>
          <a:p>
            <a:pPr marL="0" indent="0" algn="just">
              <a:buFont typeface="Arial" charset="0"/>
              <a:buNone/>
            </a:pP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14</a:t>
            </a:r>
          </a:p>
          <a:p>
            <a:pPr marL="0" indent="0">
              <a:buFont typeface="Arial" charset="0"/>
              <a:buNone/>
            </a:pPr>
            <a:endParaRPr lang="ru-RU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можно определить границы между главной и придаточной частью?</a:t>
            </a: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Определить грамматические основы:</a:t>
            </a:r>
          </a:p>
          <a:p>
            <a:pPr marL="0" indent="0"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Чехов словно не умел подолгу удерживать в фокусе узор жизни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,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суть (2) которого (3) повсюду выхватывал его гений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(4)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поэтому он стал мастером коротких рассказов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Font typeface="Arial" charset="0"/>
              <a:buNone/>
            </a:pP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14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92163" y="2674938"/>
            <a:ext cx="1008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419475" y="2674938"/>
            <a:ext cx="1081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419475" y="2747963"/>
            <a:ext cx="10810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156325" y="2674938"/>
            <a:ext cx="18716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195513" y="3644900"/>
            <a:ext cx="203993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195513" y="3716338"/>
            <a:ext cx="203993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187450" y="4149725"/>
            <a:ext cx="23764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187450" y="4221163"/>
            <a:ext cx="23764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156325" y="2743200"/>
            <a:ext cx="18716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932363" y="3644900"/>
            <a:ext cx="1008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36588" y="4149725"/>
            <a:ext cx="3111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можно определить границы между главной и придаточной частью?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Маленькие секреты!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Нужно выработать особое отношение к явлениям,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действия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которых сказывается на нашей психике разрушительно.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Коляска подъезжала к усадьбе барыни,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невероятной жестокости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которой в округе ходили самые невероятные слухи.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можно определить границы между главной и придаточной частью?</a:t>
            </a:r>
          </a:p>
        </p:txBody>
      </p:sp>
      <p:sp>
        <p:nvSpPr>
          <p:cNvPr id="29698" name="Объект 2"/>
          <p:cNvSpPr>
            <a:spLocks noGrp="1"/>
          </p:cNvSpPr>
          <p:nvPr>
            <p:ph idx="1"/>
          </p:nvPr>
        </p:nvSpPr>
        <p:spPr>
          <a:xfrm>
            <a:off x="142875" y="1600200"/>
            <a:ext cx="885825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Определить грамматические основы:</a:t>
            </a:r>
          </a:p>
          <a:p>
            <a:pPr marL="0" indent="0"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Чехов словно не умел подолгу удерживать в фокусе узор жизни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,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суть (2) которого (3) повсюду выхватывал его гений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(4)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поэтому он стал мастером коротких рассказов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Font typeface="Arial" charset="0"/>
              <a:buNone/>
            </a:pP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14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858125" y="2786063"/>
            <a:ext cx="574675" cy="4270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643563" y="2857500"/>
            <a:ext cx="431800" cy="355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Разберем примеры</a:t>
            </a:r>
          </a:p>
        </p:txBody>
      </p:sp>
      <p:sp>
        <p:nvSpPr>
          <p:cNvPr id="3072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Полноводная река (1) в темные глубины (2) которой (3) почти не проникал свет (4) казалась таинственной и страшной.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Разберем примеры</a:t>
            </a:r>
          </a:p>
        </p:txBody>
      </p:sp>
      <p:sp>
        <p:nvSpPr>
          <p:cNvPr id="31746" name="Объект 2"/>
          <p:cNvSpPr>
            <a:spLocks noGrp="1"/>
          </p:cNvSpPr>
          <p:nvPr>
            <p:ph idx="1"/>
          </p:nvPr>
        </p:nvSpPr>
        <p:spPr>
          <a:xfrm>
            <a:off x="107950" y="1600200"/>
            <a:ext cx="8578850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Полноводная река</a:t>
            </a:r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(1) в темные глубины (2) которой (3) почти не проникал свет </a:t>
            </a:r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(4) казалась таинственной и страшной . </a:t>
            </a:r>
          </a:p>
          <a:p>
            <a:pPr marL="0" indent="0" algn="ctr"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14</a:t>
            </a:r>
          </a:p>
        </p:txBody>
      </p:sp>
      <p:sp>
        <p:nvSpPr>
          <p:cNvPr id="31747" name="Прямоугольник 3"/>
          <p:cNvSpPr>
            <a:spLocks noChangeArrowheads="1"/>
          </p:cNvSpPr>
          <p:nvPr/>
        </p:nvSpPr>
        <p:spPr bwMode="auto">
          <a:xfrm>
            <a:off x="-61913" y="1323975"/>
            <a:ext cx="466726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endParaRPr lang="ru-RU" sz="6600">
              <a:latin typeface="Calibri" pitchFamily="34" charset="0"/>
            </a:endParaRPr>
          </a:p>
        </p:txBody>
      </p:sp>
      <p:sp>
        <p:nvSpPr>
          <p:cNvPr id="31748" name="Прямоугольник 4"/>
          <p:cNvSpPr>
            <a:spLocks noChangeArrowheads="1"/>
          </p:cNvSpPr>
          <p:nvPr/>
        </p:nvSpPr>
        <p:spPr bwMode="auto">
          <a:xfrm>
            <a:off x="2819400" y="4495800"/>
            <a:ext cx="4413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6000">
              <a:latin typeface="Calibri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716463" y="2276475"/>
            <a:ext cx="1008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74775" y="4513263"/>
            <a:ext cx="6394450" cy="7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374775" y="4583113"/>
            <a:ext cx="6394450" cy="7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85763" y="5229225"/>
            <a:ext cx="25796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85763" y="5380038"/>
            <a:ext cx="25796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019925" y="3781425"/>
            <a:ext cx="10080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181350" y="3781425"/>
            <a:ext cx="3433763" cy="79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181350" y="3856038"/>
            <a:ext cx="3433763" cy="95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7" name="Прямоугольник 17"/>
          <p:cNvSpPr>
            <a:spLocks noChangeArrowheads="1"/>
          </p:cNvSpPr>
          <p:nvPr/>
        </p:nvSpPr>
        <p:spPr bwMode="auto">
          <a:xfrm>
            <a:off x="7942263" y="1600200"/>
            <a:ext cx="1730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31758" name="Прямоугольник 18"/>
          <p:cNvSpPr>
            <a:spLocks noChangeArrowheads="1"/>
          </p:cNvSpPr>
          <p:nvPr/>
        </p:nvSpPr>
        <p:spPr bwMode="auto">
          <a:xfrm>
            <a:off x="8115300" y="3124200"/>
            <a:ext cx="1444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5400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435600" y="2466975"/>
            <a:ext cx="649288" cy="65722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71450" y="3173413"/>
            <a:ext cx="647700" cy="65722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19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179388" y="1452563"/>
            <a:ext cx="8589962" cy="4525962"/>
          </a:xfrm>
        </p:spPr>
        <p:txBody>
          <a:bodyPr/>
          <a:lstStyle/>
          <a:p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Расставьте знаки препинания: укажите цифру (-ы), на месте которой (-ых) в предложении должна (-ы) стоять запятая (-ые).</a:t>
            </a:r>
          </a:p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сокровищнице русского искусства(1) одно из самых почетных мест принадлежит И.И.Шишкину (2) именем (3) которого (4) связана история отечественного пейзажа второй половины </a:t>
            </a:r>
            <a:r>
              <a:rPr lang="en-US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столетия.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Разберем примеры</a:t>
            </a:r>
          </a:p>
        </p:txBody>
      </p:sp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346075" y="1450975"/>
            <a:ext cx="8229600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Дорога бежала в выемке(1) по обе стороны (2) которой (3) высились песчаные откосы с соснами 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Разберем примеры</a:t>
            </a:r>
          </a:p>
        </p:txBody>
      </p:sp>
      <p:sp>
        <p:nvSpPr>
          <p:cNvPr id="33794" name="Объект 2"/>
          <p:cNvSpPr>
            <a:spLocks noGrp="1"/>
          </p:cNvSpPr>
          <p:nvPr>
            <p:ph idx="1"/>
          </p:nvPr>
        </p:nvSpPr>
        <p:spPr>
          <a:xfrm>
            <a:off x="346075" y="1450975"/>
            <a:ext cx="8229600" cy="452596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Дорога бежала в выемке</a:t>
            </a:r>
            <a:r>
              <a:rPr lang="ru-RU" sz="4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 по обе стороны (2) которой (3) высились песчаные откосы с соснами . </a:t>
            </a:r>
          </a:p>
          <a:p>
            <a:pPr marL="0" indent="0" algn="just">
              <a:buFont typeface="Arial" charset="0"/>
              <a:buNone/>
            </a:pPr>
            <a:endParaRPr lang="ru-RU" sz="4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Arial" charset="0"/>
              <a:buNone/>
            </a:pP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Ответ:1</a:t>
            </a:r>
            <a:endParaRPr lang="ru-RU" sz="24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Прямоугольник 3"/>
          <p:cNvSpPr>
            <a:spLocks noChangeArrowheads="1"/>
          </p:cNvSpPr>
          <p:nvPr/>
        </p:nvSpPr>
        <p:spPr bwMode="auto">
          <a:xfrm>
            <a:off x="249238" y="1435100"/>
            <a:ext cx="41592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endParaRPr lang="ru-RU" sz="5400">
              <a:latin typeface="Calibri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552450" y="2151063"/>
            <a:ext cx="1858963" cy="174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88963" y="4414838"/>
            <a:ext cx="17875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2124075" y="3568700"/>
            <a:ext cx="2713038" cy="269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116138" y="3652838"/>
            <a:ext cx="2714625" cy="412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0" name="Прямоугольник 17"/>
          <p:cNvSpPr>
            <a:spLocks noChangeArrowheads="1"/>
          </p:cNvSpPr>
          <p:nvPr/>
        </p:nvSpPr>
        <p:spPr bwMode="auto">
          <a:xfrm>
            <a:off x="211138" y="2187575"/>
            <a:ext cx="1730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33801" name="Прямоугольник 18"/>
          <p:cNvSpPr>
            <a:spLocks noChangeArrowheads="1"/>
          </p:cNvSpPr>
          <p:nvPr/>
        </p:nvSpPr>
        <p:spPr bwMode="auto">
          <a:xfrm>
            <a:off x="5148263" y="3644900"/>
            <a:ext cx="1444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400">
              <a:latin typeface="Calibri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2713038" y="2235200"/>
            <a:ext cx="1858962" cy="15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2698750" y="2146300"/>
            <a:ext cx="1858963" cy="15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292725" y="2273300"/>
            <a:ext cx="647700" cy="65722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3075" y="3036888"/>
            <a:ext cx="647700" cy="65722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</a:p>
        </p:txBody>
      </p:sp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346075" y="1450975"/>
            <a:ext cx="8229600" cy="4525963"/>
          </a:xfrm>
        </p:spPr>
        <p:txBody>
          <a:bodyPr/>
          <a:lstStyle/>
          <a:p>
            <a:pPr marL="457200" indent="-457200" algn="just">
              <a:buFont typeface="Arial" charset="0"/>
              <a:buAutoNum type="arabicPeriod"/>
            </a:pP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Говорящие фамилии – это классицистический прием (1) благодаря (2) которому (3) автор (4) дает героям меткую характеристику.</a:t>
            </a:r>
          </a:p>
          <a:p>
            <a:pPr marL="457200" indent="-457200" algn="just">
              <a:buFont typeface="Arial" charset="0"/>
              <a:buAutoNum type="arabicPeriod"/>
            </a:pP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Чувствительной героине (1) роль (2) которой (3) играет дочь Фамусова (4) нужен мечтательный и робкий собеседник.</a:t>
            </a:r>
          </a:p>
          <a:p>
            <a:pPr marL="457200" indent="-457200" algn="just">
              <a:buFont typeface="Arial" charset="0"/>
              <a:buAutoNum type="arabicPeriod"/>
            </a:pP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Комната (1) в которую вступил Иван Иванович (2) была совершенно темна (3) потому что ставни были закрыты.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75" y="1450975"/>
            <a:ext cx="9001125" cy="5146675"/>
          </a:xfrm>
        </p:spPr>
        <p:txBody>
          <a:bodyPr rtlCol="0">
            <a:normAutofit lnSpcReduction="10000"/>
          </a:bodyPr>
          <a:lstStyle/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Говорящие фамилии – это классицистический прием (1) благодаря (2) которому (3) автор (4) дает героям меткую характеристику.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Ответ:1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Чувствительной героине (1) роль (2) которой (3)       играет дочь Фамусова (4) нужен мечтательный и робкий собеседник.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Ответ:14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 startAt="3"/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Комната (1) в которую вступил Иван Иванович (2) была совершенно темна (3) потому что ставни были закрыты.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Ответ:123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19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179388" y="1452563"/>
            <a:ext cx="8589962" cy="4525962"/>
          </a:xfrm>
        </p:spPr>
        <p:txBody>
          <a:bodyPr/>
          <a:lstStyle/>
          <a:p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Расставьте знаки препинания: укажите цифру (-ы), на месте которой (-ых) в предложении должна (-ы) стоять запятая (-ые).</a:t>
            </a:r>
          </a:p>
          <a:p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сокровищнице русского искусства(1) одно из самых почетных мест принадлежит И.И.Шишкину </a:t>
            </a: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4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именем (3) которого (4) связана история отечественного пейзажа второй половины </a:t>
            </a:r>
            <a:r>
              <a:rPr lang="en-US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столетия</a:t>
            </a: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такое СПП?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всегда состоит из главной и придаточной части;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   ]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   )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  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от одного предложения можно задать вопрос к другому предложению;</a:t>
            </a:r>
            <a:endParaRPr lang="en-US" dirty="0" smtClean="0">
              <a:solidFill>
                <a:schemeClr val="tx2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chemeClr val="tx2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2"/>
                </a:solidFill>
              </a:rPr>
              <a:t>в придаточной части имеются союзы или союзные слова (что, когда, какой, который и т.д.)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6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Лайфхак </a:t>
            </a: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Около слова  </a:t>
            </a: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«КОТОРЫЙ» 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запятая не ставится!</a:t>
            </a:r>
          </a:p>
          <a:p>
            <a:pPr marL="0" indent="0" algn="ctr">
              <a:buFont typeface="Arial" charset="0"/>
              <a:buNone/>
            </a:pPr>
            <a:endParaRPr lang="ru-RU" sz="400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charset="0"/>
              <a:buNone/>
            </a:pPr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сокровищнице русского искусства(1) одно из самых почетных мест принадлежит И.И.Шишкину (2) именем (3) которого (4) связана история отечественного пейзажа второй половины </a:t>
            </a:r>
            <a:r>
              <a:rPr lang="en-US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столетия. </a:t>
            </a:r>
          </a:p>
          <a:p>
            <a:pPr marL="0" indent="0" algn="ctr">
              <a:buFont typeface="Arial" charset="0"/>
              <a:buNone/>
            </a:pPr>
            <a:endParaRPr lang="ru-RU" sz="400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39750" y="4437063"/>
            <a:ext cx="360363" cy="3603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411413" y="4437063"/>
            <a:ext cx="360362" cy="3603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19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179388" y="1452563"/>
            <a:ext cx="8589962" cy="4525962"/>
          </a:xfrm>
        </p:spPr>
        <p:txBody>
          <a:bodyPr/>
          <a:lstStyle/>
          <a:p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Расставьте знаки препинания: укажите </a:t>
            </a: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цифру (-ы)</a:t>
            </a:r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на месте которой (-ых) в предложении должна (-ы) стоять </a:t>
            </a: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запятая (-ые).</a:t>
            </a:r>
          </a:p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сокровищнице русского искусства(1) одно из самых почетных мест принадлежит И.И.Шишкину (2) именем (3) которого (4) связана история отечественного пейзажа второй половины </a:t>
            </a:r>
            <a:r>
              <a:rPr lang="en-US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столетия.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19</a:t>
            </a: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2357438" y="1452563"/>
            <a:ext cx="4572000" cy="4048125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3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19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452563"/>
            <a:ext cx="8589962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[       </a:t>
            </a:r>
            <a:r>
              <a:rPr lang="ru-RU" sz="8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8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который</a:t>
            </a:r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8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8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8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1371600" fontAlgn="auto">
              <a:spcAft>
                <a:spcPts val="0"/>
              </a:spcAft>
              <a:buFont typeface="Arial" pitchFamily="34" charset="0"/>
              <a:buAutoNum type="arabicPeriod" startAt="2"/>
              <a:defRPr/>
            </a:pPr>
            <a:r>
              <a:rPr lang="ru-RU" sz="8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8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8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который</a:t>
            </a:r>
            <a:r>
              <a:rPr lang="ru-RU" sz="8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8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8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8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№19</a:t>
            </a: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6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стоял у дома]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(рядом с 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которым</a:t>
            </a:r>
            <a:r>
              <a:rPr lang="ru-RU" sz="6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продавали цветы). </a:t>
            </a: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3059113" y="1268413"/>
            <a:ext cx="5113337" cy="731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4678363" y="1449388"/>
            <a:ext cx="1873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какого?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632</Words>
  <Application>Microsoft Office PowerPoint</Application>
  <PresentationFormat>Экран (4:3)</PresentationFormat>
  <Paragraphs>85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Calibri</vt:lpstr>
      <vt:lpstr>Arial</vt:lpstr>
      <vt:lpstr>Times New Roman</vt:lpstr>
      <vt:lpstr>Тема Office</vt:lpstr>
      <vt:lpstr>Теория и практика выполнения задания №19  ЕГЭ по русскому языку</vt:lpstr>
      <vt:lpstr>Задание 19</vt:lpstr>
      <vt:lpstr>Задание 19</vt:lpstr>
      <vt:lpstr>Что такое СПП?</vt:lpstr>
      <vt:lpstr>Лайфхак </vt:lpstr>
      <vt:lpstr>Задание 19</vt:lpstr>
      <vt:lpstr>Задание 19</vt:lpstr>
      <vt:lpstr>Задание 19</vt:lpstr>
      <vt:lpstr>Задание №19</vt:lpstr>
      <vt:lpstr>Задание №19</vt:lpstr>
      <vt:lpstr>Задание №19</vt:lpstr>
      <vt:lpstr>Задание №19</vt:lpstr>
      <vt:lpstr>Как можно определить границы между главной и придаточной частью?</vt:lpstr>
      <vt:lpstr>Как можно определить границы между главной и придаточной частью?</vt:lpstr>
      <vt:lpstr>Как можно определить границы между главной и придаточной частью?</vt:lpstr>
      <vt:lpstr>Как можно определить границы между главной и придаточной частью?</vt:lpstr>
      <vt:lpstr>Как можно определить границы между главной и придаточной частью?</vt:lpstr>
      <vt:lpstr>Разберем примеры</vt:lpstr>
      <vt:lpstr>Разберем примеры</vt:lpstr>
      <vt:lpstr>Разберем примеры</vt:lpstr>
      <vt:lpstr>Разберем примеры</vt:lpstr>
      <vt:lpstr>Самостоятельная работа</vt:lpstr>
      <vt:lpstr>Самостоятельная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практика выполнения задания №19 ЕГЭ по русскому языку</dc:title>
  <dc:creator>гостям</dc:creator>
  <cp:lastModifiedBy>User</cp:lastModifiedBy>
  <cp:revision>30</cp:revision>
  <dcterms:created xsi:type="dcterms:W3CDTF">2019-03-09T13:21:44Z</dcterms:created>
  <dcterms:modified xsi:type="dcterms:W3CDTF">2020-05-17T10:36:59Z</dcterms:modified>
</cp:coreProperties>
</file>