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6"/>
  </p:notesMasterIdLst>
  <p:sldIdLst>
    <p:sldId id="256" r:id="rId2"/>
    <p:sldId id="258" r:id="rId3"/>
    <p:sldId id="276" r:id="rId4"/>
    <p:sldId id="257" r:id="rId5"/>
    <p:sldId id="259" r:id="rId6"/>
    <p:sldId id="267" r:id="rId7"/>
    <p:sldId id="260" r:id="rId8"/>
    <p:sldId id="262" r:id="rId9"/>
    <p:sldId id="273" r:id="rId10"/>
    <p:sldId id="277" r:id="rId11"/>
    <p:sldId id="278" r:id="rId12"/>
    <p:sldId id="279" r:id="rId13"/>
    <p:sldId id="270" r:id="rId14"/>
    <p:sldId id="272" r:id="rId1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C298B-1052-4632-B64F-9B8017B8D0ED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19ED4-7548-414E-B574-64208AACA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7161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СОЗЕРЦАНИЕ НАТЮРМОРТА.  КРАТКИЙ РАССКАЗ УЧИТЕЛЯ О КАРТИНЕ. РАБОТА С УЧЕБНИКОМ С.98, №170.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19ED4-7548-414E-B574-64208AACA5B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4367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877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9601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756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481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707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767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419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7212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1414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4483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1911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344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https://yandex.ru/image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640960" cy="648072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 образовательное учреждение</a:t>
            </a:r>
          </a:p>
          <a:p>
            <a:pPr algn="ctr"/>
            <a:r>
              <a:rPr lang="ru-RU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средняя общеобразовательная школа №6</a:t>
            </a:r>
          </a:p>
          <a:p>
            <a:pPr algn="ctr"/>
            <a:r>
              <a:rPr lang="ru-RU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города Георгиевска Ставропольского края</a:t>
            </a:r>
          </a:p>
          <a:p>
            <a:pPr algn="ctr"/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русского языка во 2 классе</a:t>
            </a:r>
          </a:p>
          <a:p>
            <a:pPr algn="ctr"/>
            <a:r>
              <a:rPr lang="ru-RU" sz="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теме: </a:t>
            </a:r>
          </a:p>
          <a:p>
            <a:pPr algn="ctr"/>
            <a:r>
              <a:rPr lang="ru-RU" sz="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Составление текста-описания натюрморта </a:t>
            </a:r>
          </a:p>
          <a:p>
            <a:pPr algn="ctr"/>
            <a:r>
              <a:rPr lang="ru-RU" sz="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репродукции картины Ф. П. Толстого</a:t>
            </a:r>
          </a:p>
          <a:p>
            <a:pPr algn="ctr"/>
            <a:r>
              <a:rPr lang="ru-RU" sz="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Букет цветов, бабочка и птичка».</a:t>
            </a: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Автор:  </a:t>
            </a:r>
          </a:p>
          <a:p>
            <a:pPr algn="ctr"/>
            <a:r>
              <a:rPr lang="ru-RU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учитель начальных классов</a:t>
            </a:r>
          </a:p>
          <a:p>
            <a:pPr algn="ctr"/>
            <a:r>
              <a:rPr lang="ru-RU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высшей категории </a:t>
            </a:r>
          </a:p>
          <a:p>
            <a:pPr algn="ctr"/>
            <a:r>
              <a:rPr lang="ru-RU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Березина М.М.</a:t>
            </a:r>
          </a:p>
          <a:p>
            <a:pPr algn="ctr"/>
            <a:r>
              <a:rPr lang="ru-RU" sz="4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endParaRPr lang="ru-RU" sz="3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90DD005-43E0-4F12-80E5-7B541C77A51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509963"/>
            <a:ext cx="2389166" cy="3147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5040050" y="4221088"/>
            <a:ext cx="3749545" cy="8239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/>
              <a:t>Какие цветы в букете?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1124744"/>
            <a:ext cx="3384376" cy="2428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пр</a:t>
            </a:r>
            <a:r>
              <a:rPr lang="ru-RU" sz="2800" dirty="0">
                <a:solidFill>
                  <a:srgbClr val="C00000"/>
                </a:solidFill>
              </a:rPr>
              <a:t>о</a:t>
            </a:r>
            <a:r>
              <a:rPr lang="ru-RU" sz="2800" dirty="0">
                <a:solidFill>
                  <a:schemeClr val="tx1"/>
                </a:solidFill>
              </a:rPr>
              <a:t>стые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н</a:t>
            </a:r>
            <a:r>
              <a:rPr lang="ru-RU" sz="2800" dirty="0">
                <a:solidFill>
                  <a:srgbClr val="C00000"/>
                </a:solidFill>
              </a:rPr>
              <a:t>е</a:t>
            </a:r>
            <a:r>
              <a:rPr lang="ru-RU" sz="2800" dirty="0">
                <a:solidFill>
                  <a:schemeClr val="tx1"/>
                </a:solidFill>
              </a:rPr>
              <a:t>з</a:t>
            </a:r>
            <a:r>
              <a:rPr lang="ru-RU" sz="2800" dirty="0">
                <a:solidFill>
                  <a:srgbClr val="C00000"/>
                </a:solidFill>
              </a:rPr>
              <a:t>а</a:t>
            </a:r>
            <a:r>
              <a:rPr lang="ru-RU" sz="2800" dirty="0">
                <a:solidFill>
                  <a:schemeClr val="tx1"/>
                </a:solidFill>
              </a:rPr>
              <a:t>тейливые по форме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разные</a:t>
            </a: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0724" y="5150327"/>
            <a:ext cx="7848871" cy="11242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/>
              <a:t>	Цв</a:t>
            </a:r>
            <a:r>
              <a:rPr lang="ru-RU" sz="2800" dirty="0">
                <a:solidFill>
                  <a:srgbClr val="C00000"/>
                </a:solidFill>
              </a:rPr>
              <a:t>е</a:t>
            </a:r>
            <a:r>
              <a:rPr lang="ru-RU" sz="2800" dirty="0"/>
              <a:t>ты в букет</a:t>
            </a:r>
            <a:r>
              <a:rPr lang="ru-RU" sz="2800" dirty="0">
                <a:solidFill>
                  <a:srgbClr val="C00000"/>
                </a:solidFill>
              </a:rPr>
              <a:t>е</a:t>
            </a:r>
            <a:r>
              <a:rPr lang="ru-RU" sz="2800" dirty="0"/>
              <a:t> пр</a:t>
            </a:r>
            <a:r>
              <a:rPr lang="ru-RU" sz="2800" dirty="0">
                <a:solidFill>
                  <a:srgbClr val="C00000"/>
                </a:solidFill>
              </a:rPr>
              <a:t>о</a:t>
            </a:r>
            <a:r>
              <a:rPr lang="ru-RU" sz="2800" dirty="0"/>
              <a:t>стые, н</a:t>
            </a:r>
            <a:r>
              <a:rPr lang="ru-RU" sz="2800" dirty="0">
                <a:solidFill>
                  <a:srgbClr val="C00000"/>
                </a:solidFill>
              </a:rPr>
              <a:t>е</a:t>
            </a:r>
            <a:r>
              <a:rPr lang="ru-RU" sz="2800" dirty="0"/>
              <a:t>з</a:t>
            </a:r>
            <a:r>
              <a:rPr lang="ru-RU" sz="2800" dirty="0">
                <a:solidFill>
                  <a:srgbClr val="C00000"/>
                </a:solidFill>
              </a:rPr>
              <a:t>а</a:t>
            </a:r>
            <a:r>
              <a:rPr lang="ru-RU" sz="2800" dirty="0"/>
              <a:t>тейливые по форме.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EE765D0-B888-4CBB-852E-4298A2116AFA}"/>
              </a:ext>
            </a:extLst>
          </p:cNvPr>
          <p:cNvSpPr/>
          <p:nvPr/>
        </p:nvSpPr>
        <p:spPr>
          <a:xfrm>
            <a:off x="5214942" y="429630"/>
            <a:ext cx="3749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Основная часть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4AF99A8-CC74-4ED2-9577-030F1A1EF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885" y="-190689"/>
            <a:ext cx="4067944" cy="510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371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139952" y="3984308"/>
            <a:ext cx="3461515" cy="82391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b="1" i="1" dirty="0"/>
              <a:t>Кто сидит на вазе? </a:t>
            </a:r>
          </a:p>
          <a:p>
            <a:pPr>
              <a:buNone/>
            </a:pPr>
            <a:r>
              <a:rPr lang="ru-RU" sz="2400" b="1" i="1" dirty="0"/>
              <a:t>Кто ползёт по веточке?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1124743"/>
            <a:ext cx="3384376" cy="25174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баб</a:t>
            </a:r>
            <a:r>
              <a:rPr lang="ru-RU" sz="2800" dirty="0">
                <a:solidFill>
                  <a:srgbClr val="C00000"/>
                </a:solidFill>
              </a:rPr>
              <a:t>о</a:t>
            </a:r>
            <a:r>
              <a:rPr lang="ru-RU" sz="2800" dirty="0">
                <a:solidFill>
                  <a:schemeClr val="tx1"/>
                </a:solidFill>
              </a:rPr>
              <a:t>чка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с</a:t>
            </a:r>
            <a:r>
              <a:rPr lang="ru-RU" sz="2800" dirty="0">
                <a:solidFill>
                  <a:srgbClr val="C00000"/>
                </a:solidFill>
              </a:rPr>
              <a:t>и</a:t>
            </a:r>
            <a:r>
              <a:rPr lang="ru-RU" sz="2800" dirty="0">
                <a:solidFill>
                  <a:schemeClr val="tx1"/>
                </a:solidFill>
              </a:rPr>
              <a:t>дит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яркая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п</a:t>
            </a:r>
            <a:r>
              <a:rPr lang="ru-RU" sz="2800" dirty="0">
                <a:solidFill>
                  <a:srgbClr val="C00000"/>
                </a:solidFill>
              </a:rPr>
              <a:t>о</a:t>
            </a:r>
            <a:r>
              <a:rPr lang="ru-RU" sz="2800" dirty="0">
                <a:solidFill>
                  <a:schemeClr val="tx1"/>
                </a:solidFill>
              </a:rPr>
              <a:t>лзёт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Гус</a:t>
            </a:r>
            <a:r>
              <a:rPr lang="ru-RU" sz="2800" dirty="0">
                <a:solidFill>
                  <a:srgbClr val="C00000"/>
                </a:solidFill>
              </a:rPr>
              <a:t>е</a:t>
            </a:r>
            <a:r>
              <a:rPr lang="ru-RU" sz="2800" dirty="0">
                <a:solidFill>
                  <a:schemeClr val="tx1"/>
                </a:solidFill>
              </a:rPr>
              <a:t>ница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красн</a:t>
            </a:r>
            <a:r>
              <a:rPr lang="ru-RU" sz="2800" dirty="0">
                <a:solidFill>
                  <a:srgbClr val="C00000"/>
                </a:solidFill>
              </a:rPr>
              <a:t>о</a:t>
            </a:r>
            <a:r>
              <a:rPr lang="ru-RU" sz="2800" dirty="0">
                <a:solidFill>
                  <a:schemeClr val="tx1"/>
                </a:solidFill>
              </a:rPr>
              <a:t>ватая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40724" y="5150327"/>
            <a:ext cx="7848871" cy="11242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/>
              <a:t>	На вазе с</a:t>
            </a:r>
            <a:r>
              <a:rPr lang="ru-RU" sz="2800" dirty="0">
                <a:solidFill>
                  <a:srgbClr val="C00000"/>
                </a:solidFill>
              </a:rPr>
              <a:t>и</a:t>
            </a:r>
            <a:r>
              <a:rPr lang="ru-RU" sz="2800" dirty="0"/>
              <a:t>дит яркая баб</a:t>
            </a:r>
            <a:r>
              <a:rPr lang="ru-RU" sz="2800" dirty="0">
                <a:solidFill>
                  <a:srgbClr val="C00000"/>
                </a:solidFill>
              </a:rPr>
              <a:t>о</a:t>
            </a:r>
            <a:r>
              <a:rPr lang="ru-RU" sz="2800" dirty="0"/>
              <a:t>чка. По вет</a:t>
            </a:r>
            <a:r>
              <a:rPr lang="ru-RU" sz="2800" dirty="0">
                <a:solidFill>
                  <a:srgbClr val="C00000"/>
                </a:solidFill>
              </a:rPr>
              <a:t>о</a:t>
            </a:r>
            <a:r>
              <a:rPr lang="ru-RU" sz="2800" dirty="0"/>
              <a:t>чке п</a:t>
            </a:r>
            <a:r>
              <a:rPr lang="ru-RU" sz="2800" dirty="0">
                <a:solidFill>
                  <a:srgbClr val="C00000"/>
                </a:solidFill>
              </a:rPr>
              <a:t>о</a:t>
            </a:r>
            <a:r>
              <a:rPr lang="ru-RU" sz="2800" dirty="0"/>
              <a:t>лзёт красн</a:t>
            </a:r>
            <a:r>
              <a:rPr lang="ru-RU" sz="2800" dirty="0">
                <a:solidFill>
                  <a:srgbClr val="C00000"/>
                </a:solidFill>
              </a:rPr>
              <a:t>о</a:t>
            </a:r>
            <a:r>
              <a:rPr lang="ru-RU" sz="2800" dirty="0"/>
              <a:t>ватая гус</a:t>
            </a:r>
            <a:r>
              <a:rPr lang="ru-RU" sz="2800" dirty="0">
                <a:solidFill>
                  <a:srgbClr val="C00000"/>
                </a:solidFill>
              </a:rPr>
              <a:t>е</a:t>
            </a:r>
            <a:r>
              <a:rPr lang="ru-RU" sz="2800" dirty="0"/>
              <a:t>ница.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EE765D0-B888-4CBB-852E-4298A2116AFA}"/>
              </a:ext>
            </a:extLst>
          </p:cNvPr>
          <p:cNvSpPr/>
          <p:nvPr/>
        </p:nvSpPr>
        <p:spPr>
          <a:xfrm>
            <a:off x="5214942" y="429630"/>
            <a:ext cx="3749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Основная часть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4AF99A8-CC74-4ED2-9577-030F1A1EF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885" y="-190689"/>
            <a:ext cx="4067944" cy="510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085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3929059" y="3984308"/>
            <a:ext cx="4747397" cy="82391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i="1" dirty="0"/>
              <a:t>Где сидит птичка щегол?</a:t>
            </a:r>
          </a:p>
          <a:p>
            <a:pPr>
              <a:buNone/>
            </a:pPr>
            <a:r>
              <a:rPr lang="ru-RU" sz="2400" b="1" i="1" dirty="0"/>
              <a:t>Чем он занят?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1124743"/>
            <a:ext cx="3384376" cy="25174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птичка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на к</a:t>
            </a:r>
            <a:r>
              <a:rPr lang="ru-RU" sz="2800" dirty="0">
                <a:solidFill>
                  <a:srgbClr val="C00000"/>
                </a:solidFill>
              </a:rPr>
              <a:t>а</a:t>
            </a:r>
            <a:r>
              <a:rPr lang="ru-RU" sz="2800" dirty="0">
                <a:solidFill>
                  <a:schemeClr val="tx1"/>
                </a:solidFill>
              </a:rPr>
              <a:t>р</a:t>
            </a:r>
            <a:r>
              <a:rPr lang="ru-RU" sz="2800" dirty="0">
                <a:solidFill>
                  <a:srgbClr val="C00000"/>
                </a:solidFill>
              </a:rPr>
              <a:t>а</a:t>
            </a:r>
            <a:r>
              <a:rPr lang="ru-RU" sz="2800" dirty="0">
                <a:solidFill>
                  <a:schemeClr val="tx1"/>
                </a:solidFill>
              </a:rPr>
              <a:t>ндаше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щ</a:t>
            </a:r>
            <a:r>
              <a:rPr lang="ru-RU" sz="2800" dirty="0">
                <a:solidFill>
                  <a:srgbClr val="C00000"/>
                </a:solidFill>
              </a:rPr>
              <a:t>е</a:t>
            </a:r>
            <a:r>
              <a:rPr lang="ru-RU" sz="2800" dirty="0">
                <a:solidFill>
                  <a:schemeClr val="tx1"/>
                </a:solidFill>
              </a:rPr>
              <a:t>гол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пёстрая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что - то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высматр</a:t>
            </a:r>
            <a:r>
              <a:rPr lang="ru-RU" sz="2800" dirty="0">
                <a:solidFill>
                  <a:srgbClr val="C00000"/>
                </a:solidFill>
              </a:rPr>
              <a:t>и</a:t>
            </a:r>
            <a:r>
              <a:rPr lang="ru-RU" sz="2800" dirty="0">
                <a:solidFill>
                  <a:schemeClr val="tx1"/>
                </a:solidFill>
              </a:rPr>
              <a:t>ва</a:t>
            </a:r>
            <a:r>
              <a:rPr lang="ru-RU" sz="2800" dirty="0">
                <a:solidFill>
                  <a:srgbClr val="C00000"/>
                </a:solidFill>
              </a:rPr>
              <a:t>е</a:t>
            </a:r>
            <a:r>
              <a:rPr lang="ru-RU" sz="2800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40724" y="5150327"/>
            <a:ext cx="7848871" cy="11242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/>
              <a:t>	На к</a:t>
            </a:r>
            <a:r>
              <a:rPr lang="ru-RU" sz="2800" dirty="0">
                <a:solidFill>
                  <a:srgbClr val="C00000"/>
                </a:solidFill>
              </a:rPr>
              <a:t>а</a:t>
            </a:r>
            <a:r>
              <a:rPr lang="ru-RU" sz="2800" dirty="0"/>
              <a:t>р</a:t>
            </a:r>
            <a:r>
              <a:rPr lang="ru-RU" sz="2800" dirty="0">
                <a:solidFill>
                  <a:srgbClr val="C00000"/>
                </a:solidFill>
              </a:rPr>
              <a:t>а</a:t>
            </a:r>
            <a:r>
              <a:rPr lang="ru-RU" sz="2800" dirty="0"/>
              <a:t>ндаше с</a:t>
            </a:r>
            <a:r>
              <a:rPr lang="ru-RU" sz="2800" dirty="0">
                <a:solidFill>
                  <a:srgbClr val="C00000"/>
                </a:solidFill>
              </a:rPr>
              <a:t>и</a:t>
            </a:r>
            <a:r>
              <a:rPr lang="ru-RU" sz="2800" dirty="0"/>
              <a:t>дит пёстрая птичка щ</a:t>
            </a:r>
            <a:r>
              <a:rPr lang="ru-RU" sz="2800" dirty="0">
                <a:solidFill>
                  <a:srgbClr val="C00000"/>
                </a:solidFill>
              </a:rPr>
              <a:t>е</a:t>
            </a:r>
            <a:r>
              <a:rPr lang="ru-RU" sz="2800" dirty="0"/>
              <a:t>гол. Он что-то высматр</a:t>
            </a:r>
            <a:r>
              <a:rPr lang="ru-RU" sz="2800" dirty="0">
                <a:solidFill>
                  <a:srgbClr val="C00000"/>
                </a:solidFill>
              </a:rPr>
              <a:t>и</a:t>
            </a:r>
            <a:r>
              <a:rPr lang="ru-RU" sz="2800" dirty="0"/>
              <a:t>ва</a:t>
            </a:r>
            <a:r>
              <a:rPr lang="ru-RU" sz="2800" dirty="0">
                <a:solidFill>
                  <a:srgbClr val="C00000"/>
                </a:solidFill>
              </a:rPr>
              <a:t>е</a:t>
            </a:r>
            <a:r>
              <a:rPr lang="ru-RU" sz="2800" dirty="0"/>
              <a:t>т.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EE765D0-B888-4CBB-852E-4298A2116AFA}"/>
              </a:ext>
            </a:extLst>
          </p:cNvPr>
          <p:cNvSpPr/>
          <p:nvPr/>
        </p:nvSpPr>
        <p:spPr>
          <a:xfrm>
            <a:off x="5214942" y="429630"/>
            <a:ext cx="3749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Основная часть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4AF99A8-CC74-4ED2-9577-030F1A1EF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885" y="-190689"/>
            <a:ext cx="4067944" cy="510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504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188641"/>
            <a:ext cx="371475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>
                <a:solidFill>
                  <a:srgbClr val="002060"/>
                </a:solidFill>
              </a:rPr>
              <a:t>Заключение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323528" y="3903866"/>
            <a:ext cx="5382840" cy="50405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400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Чем тебе понравился этот натюрморт?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6948" y="853904"/>
            <a:ext cx="3567910" cy="21002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п</a:t>
            </a:r>
            <a:r>
              <a:rPr lang="ru-RU" sz="2800" dirty="0">
                <a:solidFill>
                  <a:srgbClr val="FF0000"/>
                </a:solidFill>
              </a:rPr>
              <a:t>о</a:t>
            </a:r>
            <a:r>
              <a:rPr lang="ru-RU" sz="2800" dirty="0"/>
              <a:t>нравился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натюрморт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крас</a:t>
            </a:r>
            <a:r>
              <a:rPr lang="ru-RU" sz="2800" dirty="0">
                <a:solidFill>
                  <a:srgbClr val="C00000"/>
                </a:solidFill>
              </a:rPr>
              <a:t>о</a:t>
            </a:r>
            <a:r>
              <a:rPr lang="ru-RU" sz="2800" dirty="0">
                <a:solidFill>
                  <a:schemeClr val="tx1"/>
                </a:solidFill>
              </a:rPr>
              <a:t>чный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сп</a:t>
            </a:r>
            <a:r>
              <a:rPr lang="ru-RU" sz="2800" dirty="0">
                <a:solidFill>
                  <a:srgbClr val="C00000"/>
                </a:solidFill>
              </a:rPr>
              <a:t>о</a:t>
            </a:r>
            <a:r>
              <a:rPr lang="ru-RU" sz="2800" dirty="0">
                <a:solidFill>
                  <a:schemeClr val="tx1"/>
                </a:solidFill>
              </a:rPr>
              <a:t>койный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44973" y="190815"/>
            <a:ext cx="4175895" cy="35283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художник</a:t>
            </a:r>
          </a:p>
          <a:p>
            <a:pPr algn="ctr"/>
            <a:r>
              <a:rPr lang="ru-RU" sz="2800" dirty="0"/>
              <a:t>крас</a:t>
            </a:r>
            <a:r>
              <a:rPr lang="ru-RU" sz="2800" dirty="0">
                <a:solidFill>
                  <a:srgbClr val="C00000"/>
                </a:solidFill>
              </a:rPr>
              <a:t>о</a:t>
            </a:r>
            <a:r>
              <a:rPr lang="ru-RU" sz="2800" dirty="0"/>
              <a:t>ту</a:t>
            </a:r>
          </a:p>
          <a:p>
            <a:pPr algn="ctr"/>
            <a:r>
              <a:rPr lang="ru-RU" sz="2800" dirty="0"/>
              <a:t>п</a:t>
            </a:r>
            <a:r>
              <a:rPr lang="ru-RU" sz="2800" dirty="0">
                <a:solidFill>
                  <a:srgbClr val="C00000"/>
                </a:solidFill>
              </a:rPr>
              <a:t>о</a:t>
            </a:r>
            <a:r>
              <a:rPr lang="ru-RU" sz="2800" dirty="0"/>
              <a:t>к</a:t>
            </a:r>
            <a:r>
              <a:rPr lang="ru-RU" sz="2800" dirty="0">
                <a:solidFill>
                  <a:srgbClr val="C00000"/>
                </a:solidFill>
              </a:rPr>
              <a:t>а</a:t>
            </a:r>
            <a:r>
              <a:rPr lang="ru-RU" sz="2800" dirty="0"/>
              <a:t>зал</a:t>
            </a:r>
          </a:p>
          <a:p>
            <a:pPr algn="ctr"/>
            <a:r>
              <a:rPr lang="ru-RU" sz="2800" dirty="0"/>
              <a:t>пр</a:t>
            </a:r>
            <a:r>
              <a:rPr lang="ru-RU" sz="2800" dirty="0">
                <a:solidFill>
                  <a:srgbClr val="C00000"/>
                </a:solidFill>
              </a:rPr>
              <a:t>о</a:t>
            </a:r>
            <a:r>
              <a:rPr lang="ru-RU" sz="2800" dirty="0"/>
              <a:t>стых </a:t>
            </a:r>
          </a:p>
          <a:p>
            <a:pPr algn="ctr"/>
            <a:r>
              <a:rPr lang="ru-RU" sz="2800" dirty="0"/>
              <a:t>пр</a:t>
            </a:r>
            <a:r>
              <a:rPr lang="ru-RU" sz="2800" dirty="0">
                <a:solidFill>
                  <a:srgbClr val="C00000"/>
                </a:solidFill>
              </a:rPr>
              <a:t>е</a:t>
            </a:r>
            <a:r>
              <a:rPr lang="ru-RU" sz="2800" dirty="0"/>
              <a:t>дметов</a:t>
            </a:r>
          </a:p>
          <a:p>
            <a:pPr algn="ctr"/>
            <a:r>
              <a:rPr lang="ru-RU" sz="2800" dirty="0"/>
              <a:t>пр</a:t>
            </a:r>
            <a:r>
              <a:rPr lang="ru-RU" sz="2800" dirty="0">
                <a:solidFill>
                  <a:srgbClr val="C00000"/>
                </a:solidFill>
              </a:rPr>
              <a:t>е</a:t>
            </a:r>
            <a:r>
              <a:rPr lang="ru-RU" sz="2800" dirty="0"/>
              <a:t>крас</a:t>
            </a:r>
            <a:r>
              <a:rPr lang="ru-RU" sz="2800" dirty="0">
                <a:solidFill>
                  <a:srgbClr val="C00000"/>
                </a:solidFill>
              </a:rPr>
              <a:t>е</a:t>
            </a:r>
            <a:r>
              <a:rPr lang="ru-RU" sz="2800" dirty="0"/>
              <a:t>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625020"/>
            <a:ext cx="8597340" cy="15716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/>
              <a:t>	Художник показал красоту простых предметов. Окружающий мир прекрасен. Нужно только уметь видеть эту красоту.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3A3F7BD-0A5D-4DA9-873D-5EE3A048C373}"/>
              </a:ext>
            </a:extLst>
          </p:cNvPr>
          <p:cNvSpPr/>
          <p:nvPr/>
        </p:nvSpPr>
        <p:spPr>
          <a:xfrm>
            <a:off x="1945200" y="1974054"/>
            <a:ext cx="3953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https://yandex.ru/images</a:t>
            </a:r>
            <a:endParaRPr lang="ru-RU" dirty="0"/>
          </a:p>
          <a:p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A17926FA-6218-4B83-97CD-93ADE8F19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E91CCF2-9A26-4BF5-BCDE-28FDE3B0D89A}"/>
              </a:ext>
            </a:extLst>
          </p:cNvPr>
          <p:cNvSpPr txBox="1"/>
          <p:nvPr/>
        </p:nvSpPr>
        <p:spPr>
          <a:xfrm>
            <a:off x="1903556" y="1554114"/>
            <a:ext cx="2871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1. Репродукция: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C53EB09-88D0-4F91-8169-03F6454617A5}"/>
              </a:ext>
            </a:extLst>
          </p:cNvPr>
          <p:cNvSpPr txBox="1"/>
          <p:nvPr/>
        </p:nvSpPr>
        <p:spPr>
          <a:xfrm>
            <a:off x="1969195" y="2491933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2. Вопросы и опорные слова:</a:t>
            </a:r>
          </a:p>
          <a:p>
            <a:endParaRPr lang="ru-RU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D62C37C-96A4-438B-8482-140C54B4EA1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1173167" y="2970338"/>
            <a:ext cx="7634809" cy="10743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7A65B0-FA3A-46B8-9285-598C9970A3D3}"/>
              </a:ext>
            </a:extLst>
          </p:cNvPr>
          <p:cNvSpPr txBox="1"/>
          <p:nvPr/>
        </p:nvSpPr>
        <p:spPr>
          <a:xfrm>
            <a:off x="1951546" y="4249098"/>
            <a:ext cx="5867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3. Поурочные разработки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8EFD1A0-E22A-4895-8E3E-CA2503E08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656" y="4639567"/>
            <a:ext cx="7617829" cy="132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800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0E50BBC-74BC-4332-B002-04F173C93C1E}"/>
              </a:ext>
            </a:extLst>
          </p:cNvPr>
          <p:cNvSpPr txBox="1"/>
          <p:nvPr/>
        </p:nvSpPr>
        <p:spPr>
          <a:xfrm>
            <a:off x="827583" y="5517232"/>
            <a:ext cx="8108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4118168-9153-4AAC-8885-19D62C28A960}"/>
              </a:ext>
            </a:extLst>
          </p:cNvPr>
          <p:cNvSpPr txBox="1"/>
          <p:nvPr/>
        </p:nvSpPr>
        <p:spPr>
          <a:xfrm>
            <a:off x="5220072" y="692696"/>
            <a:ext cx="3600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Натюрморт – это картина, на которой чаще всего изображён стол и то, что на нём находится: цветы, фрукты, вазы, столовые приборы, посуда, снедь (еда).</a:t>
            </a:r>
          </a:p>
          <a:p>
            <a:endParaRPr lang="ru-RU" sz="2800" dirty="0"/>
          </a:p>
          <a:p>
            <a:endParaRPr lang="ru-RU" sz="2800" dirty="0"/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«Натюрморт»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(фр.) – означает </a:t>
            </a:r>
          </a:p>
          <a:p>
            <a:pPr algn="ctr"/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«мёртвая природа»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A475DB9-814C-41F4-A864-8AE9A5F22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10" y="535025"/>
            <a:ext cx="4668694" cy="5777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1E7476C-33EF-4529-9BE4-07E8B42C6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-99392"/>
            <a:ext cx="5916519" cy="74168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4118168-9153-4AAC-8885-19D62C28A960}"/>
              </a:ext>
            </a:extLst>
          </p:cNvPr>
          <p:cNvSpPr txBox="1"/>
          <p:nvPr/>
        </p:nvSpPr>
        <p:spPr>
          <a:xfrm>
            <a:off x="5613828" y="2305615"/>
            <a:ext cx="32066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Фёдор Петрович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ТОЛСТОЙ</a:t>
            </a:r>
          </a:p>
          <a:p>
            <a:pPr algn="ctr"/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«Букет цветов, бабочка и птичка»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383149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185738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 коллективного </a:t>
            </a:r>
            <a:b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текста – описания натюрморта </a:t>
            </a:r>
            <a:b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репродукции картины </a:t>
            </a:r>
            <a:b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Фёдора Петровича Толстого </a:t>
            </a:r>
            <a:b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Букет цветов, бабочка и птичка» </a:t>
            </a:r>
          </a:p>
        </p:txBody>
      </p:sp>
    </p:spTree>
    <p:extLst>
      <p:ext uri="{BB962C8B-B14F-4D97-AF65-F5344CB8AC3E}">
        <p14:creationId xmlns:p14="http://schemas.microsoft.com/office/powerpoint/2010/main" xmlns="" val="308709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5" y="624110"/>
            <a:ext cx="6986736" cy="128089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писать  сочинение?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9" y="2133600"/>
            <a:ext cx="7130752" cy="377762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Вступление</a:t>
            </a:r>
          </a:p>
          <a:p>
            <a:pPr algn="ctr" eaLnBrk="1" hangingPunct="1">
              <a:buFontTx/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Основная часть</a:t>
            </a:r>
          </a:p>
          <a:p>
            <a:pPr algn="ctr" eaLnBrk="1" hangingPunct="1">
              <a:buFontTx/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Заключение </a:t>
            </a:r>
          </a:p>
          <a:p>
            <a:pPr algn="ctr" eaLnBrk="1" hangingPunct="1">
              <a:buFontTx/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Каждая часть пишется с …</a:t>
            </a:r>
          </a:p>
          <a:p>
            <a:pPr algn="ctr" eaLnBrk="1" hangingPunct="1">
              <a:buFontTx/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>
              <a:buFontTx/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12532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Как избежать повторов?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33600"/>
            <a:ext cx="8443663" cy="3777622"/>
          </a:xfrm>
        </p:spPr>
        <p:txBody>
          <a:bodyPr/>
          <a:lstStyle/>
          <a:p>
            <a:pPr>
              <a:buNone/>
            </a:pPr>
            <a:r>
              <a:rPr lang="ru-RU" dirty="0"/>
              <a:t>   </a:t>
            </a:r>
          </a:p>
          <a:p>
            <a:pPr>
              <a:buNone/>
            </a:pPr>
            <a:r>
              <a:rPr lang="ru-RU" sz="3200" dirty="0">
                <a:solidFill>
                  <a:srgbClr val="FF0000"/>
                </a:solidFill>
              </a:rPr>
              <a:t>Художник </a:t>
            </a:r>
            <a:r>
              <a:rPr lang="ru-RU" sz="3200" dirty="0"/>
              <a:t> - </a:t>
            </a:r>
            <a:r>
              <a:rPr lang="ru-RU" sz="3200" dirty="0">
                <a:solidFill>
                  <a:srgbClr val="002060"/>
                </a:solidFill>
              </a:rPr>
              <a:t>автор, живописец, Ф. П. Толстой</a:t>
            </a:r>
          </a:p>
          <a:p>
            <a:pPr>
              <a:buNone/>
            </a:pPr>
            <a:r>
              <a:rPr lang="ru-RU" sz="3200" dirty="0">
                <a:solidFill>
                  <a:srgbClr val="FF0000"/>
                </a:solidFill>
              </a:rPr>
              <a:t>Натюрморт  </a:t>
            </a:r>
            <a:r>
              <a:rPr lang="ru-RU" sz="3200" dirty="0">
                <a:solidFill>
                  <a:srgbClr val="002060"/>
                </a:solidFill>
              </a:rPr>
              <a:t>– полотно, холст, картина.</a:t>
            </a:r>
          </a:p>
          <a:p>
            <a:pPr>
              <a:buNone/>
            </a:pPr>
            <a:r>
              <a:rPr lang="ru-RU" sz="3200" dirty="0">
                <a:solidFill>
                  <a:srgbClr val="FF0000"/>
                </a:solidFill>
              </a:rPr>
              <a:t>Цветы</a:t>
            </a:r>
            <a:r>
              <a:rPr lang="ru-RU" sz="3200" dirty="0"/>
              <a:t> </a:t>
            </a:r>
            <a:r>
              <a:rPr lang="ru-RU" sz="3200" dirty="0">
                <a:solidFill>
                  <a:srgbClr val="002060"/>
                </a:solidFill>
              </a:rPr>
              <a:t>– растения</a:t>
            </a:r>
            <a:r>
              <a:rPr lang="ru-RU" sz="3200">
                <a:solidFill>
                  <a:srgbClr val="002060"/>
                </a:solidFill>
              </a:rPr>
              <a:t>, </a:t>
            </a:r>
            <a:r>
              <a:rPr lang="ru-RU" sz="3200" smtClean="0">
                <a:solidFill>
                  <a:srgbClr val="002060"/>
                </a:solidFill>
              </a:rPr>
              <a:t>бует, на </a:t>
            </a:r>
            <a:r>
              <a:rPr lang="ru-RU" sz="3200" dirty="0">
                <a:solidFill>
                  <a:srgbClr val="002060"/>
                </a:solidFill>
              </a:rPr>
              <a:t>них, они.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15616" y="4639201"/>
            <a:ext cx="7056784" cy="13499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П</a:t>
            </a:r>
            <a:r>
              <a:rPr lang="ru-RU" sz="2800" dirty="0">
                <a:solidFill>
                  <a:srgbClr val="FF0000"/>
                </a:solidFill>
              </a:rPr>
              <a:t>е</a:t>
            </a:r>
            <a:r>
              <a:rPr lang="ru-RU" sz="2800" dirty="0"/>
              <a:t>р</a:t>
            </a:r>
            <a:r>
              <a:rPr lang="ru-RU" sz="2800" dirty="0">
                <a:solidFill>
                  <a:srgbClr val="FF0000"/>
                </a:solidFill>
              </a:rPr>
              <a:t>е</a:t>
            </a:r>
            <a:r>
              <a:rPr lang="ru-RU" sz="2800" dirty="0"/>
              <a:t>д нами натюрморт Ф. П. Толст</a:t>
            </a:r>
            <a:r>
              <a:rPr lang="ru-RU" sz="2800" dirty="0">
                <a:solidFill>
                  <a:srgbClr val="C00000"/>
                </a:solidFill>
              </a:rPr>
              <a:t>ого</a:t>
            </a:r>
          </a:p>
          <a:p>
            <a:pPr algn="ctr"/>
            <a:r>
              <a:rPr lang="ru-RU" sz="2800" dirty="0"/>
              <a:t>«Букет цветов, бабочка и птичка».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76056" y="364556"/>
            <a:ext cx="3810730" cy="1457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Вступление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900" i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56518" y="2197481"/>
            <a:ext cx="2990136" cy="357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Ф. П. Толст</a:t>
            </a:r>
            <a:r>
              <a:rPr lang="ru-RU" sz="2800" dirty="0">
                <a:solidFill>
                  <a:srgbClr val="C00000"/>
                </a:solidFill>
              </a:rPr>
              <a:t>ого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94576" y="3094534"/>
            <a:ext cx="1999694" cy="357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натюрморт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01066" y="2207567"/>
            <a:ext cx="1285884" cy="357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н</a:t>
            </a:r>
            <a:r>
              <a:rPr lang="ru-RU" sz="2800" dirty="0">
                <a:solidFill>
                  <a:srgbClr val="FF0000"/>
                </a:solidFill>
              </a:rPr>
              <a:t>а</a:t>
            </a:r>
            <a:r>
              <a:rPr lang="ru-RU" sz="2800" dirty="0"/>
              <a:t>ми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3837646"/>
            <a:ext cx="5501867" cy="357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« Букет цв</a:t>
            </a:r>
            <a:r>
              <a:rPr lang="ru-RU" sz="2800" dirty="0">
                <a:solidFill>
                  <a:srgbClr val="C00000"/>
                </a:solidFill>
              </a:rPr>
              <a:t>е</a:t>
            </a:r>
            <a:r>
              <a:rPr lang="ru-RU" sz="2800" dirty="0"/>
              <a:t>тов, баб</a:t>
            </a:r>
            <a:r>
              <a:rPr lang="ru-RU" sz="2800" dirty="0">
                <a:solidFill>
                  <a:srgbClr val="C00000"/>
                </a:solidFill>
              </a:rPr>
              <a:t>о</a:t>
            </a:r>
            <a:r>
              <a:rPr lang="ru-RU" sz="2800" dirty="0"/>
              <a:t>чка и пти</a:t>
            </a:r>
            <a:r>
              <a:rPr lang="ru-RU" sz="2800" dirty="0">
                <a:solidFill>
                  <a:srgbClr val="C00000"/>
                </a:solidFill>
              </a:rPr>
              <a:t>чк</a:t>
            </a:r>
            <a:r>
              <a:rPr lang="ru-RU" sz="2800" dirty="0"/>
              <a:t>а 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725930" y="3036091"/>
            <a:ext cx="1643074" cy="357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перед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1093C6E-9429-4D63-8534-F6F3CBA24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7" y="0"/>
            <a:ext cx="3652738" cy="4578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3059831" y="4249257"/>
            <a:ext cx="5508611" cy="84258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i="1" dirty="0"/>
              <a:t>Что мы видим в центре картины? </a:t>
            </a:r>
          </a:p>
          <a:p>
            <a:pPr>
              <a:buNone/>
            </a:pPr>
            <a:r>
              <a:rPr lang="ru-RU" sz="2400" b="1" i="1" dirty="0"/>
              <a:t>В чём стоят цветы? </a:t>
            </a:r>
          </a:p>
          <a:p>
            <a:pPr>
              <a:buNone/>
            </a:pP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40050" y="975796"/>
            <a:ext cx="3528392" cy="31004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вид</a:t>
            </a:r>
            <a:r>
              <a:rPr lang="ru-RU" sz="2800" dirty="0">
                <a:solidFill>
                  <a:srgbClr val="C00000"/>
                </a:solidFill>
              </a:rPr>
              <a:t>и</a:t>
            </a:r>
            <a:r>
              <a:rPr lang="ru-RU" sz="2800" dirty="0"/>
              <a:t>м</a:t>
            </a:r>
          </a:p>
          <a:p>
            <a:pPr algn="ctr"/>
            <a:r>
              <a:rPr lang="ru-RU" sz="2800" dirty="0"/>
              <a:t>на к</a:t>
            </a:r>
            <a:r>
              <a:rPr lang="ru-RU" sz="2800" dirty="0">
                <a:solidFill>
                  <a:srgbClr val="C00000"/>
                </a:solidFill>
              </a:rPr>
              <a:t>а</a:t>
            </a:r>
            <a:r>
              <a:rPr lang="ru-RU" sz="2800" dirty="0"/>
              <a:t>ртине</a:t>
            </a:r>
          </a:p>
          <a:p>
            <a:pPr algn="ctr"/>
            <a:r>
              <a:rPr lang="ru-RU" sz="2800" dirty="0"/>
              <a:t>из п</a:t>
            </a:r>
            <a:r>
              <a:rPr lang="ru-RU" sz="2800" dirty="0">
                <a:solidFill>
                  <a:srgbClr val="C00000"/>
                </a:solidFill>
              </a:rPr>
              <a:t>о</a:t>
            </a:r>
            <a:r>
              <a:rPr lang="ru-RU" sz="2800" dirty="0"/>
              <a:t>л</a:t>
            </a:r>
            <a:r>
              <a:rPr lang="ru-RU" sz="2800" dirty="0">
                <a:solidFill>
                  <a:srgbClr val="C00000"/>
                </a:solidFill>
              </a:rPr>
              <a:t>е</a:t>
            </a:r>
            <a:r>
              <a:rPr lang="ru-RU" sz="2800" dirty="0"/>
              <a:t>вых  </a:t>
            </a:r>
          </a:p>
          <a:p>
            <a:pPr algn="ctr"/>
            <a:r>
              <a:rPr lang="ru-RU" sz="2800" dirty="0"/>
              <a:t>букет</a:t>
            </a:r>
            <a:endParaRPr lang="ru-RU" sz="2800" dirty="0">
              <a:solidFill>
                <a:srgbClr val="C00000"/>
              </a:solidFill>
            </a:endParaRP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цв</a:t>
            </a:r>
            <a:r>
              <a:rPr lang="ru-RU" sz="2800" dirty="0">
                <a:solidFill>
                  <a:srgbClr val="C00000"/>
                </a:solidFill>
              </a:rPr>
              <a:t>е</a:t>
            </a:r>
            <a:r>
              <a:rPr lang="ru-RU" sz="2800" dirty="0">
                <a:solidFill>
                  <a:schemeClr val="tx1"/>
                </a:solidFill>
              </a:rPr>
              <a:t>тов</a:t>
            </a:r>
            <a:r>
              <a:rPr lang="ru-RU" sz="2800" dirty="0"/>
              <a:t> 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в ст</a:t>
            </a:r>
            <a:r>
              <a:rPr lang="ru-RU" sz="2800" dirty="0">
                <a:solidFill>
                  <a:srgbClr val="C00000"/>
                </a:solidFill>
              </a:rPr>
              <a:t>е</a:t>
            </a:r>
            <a:r>
              <a:rPr lang="ru-RU" sz="2800" dirty="0">
                <a:solidFill>
                  <a:schemeClr val="tx1"/>
                </a:solidFill>
              </a:rPr>
              <a:t>кля</a:t>
            </a:r>
            <a:r>
              <a:rPr lang="ru-RU" sz="2800" dirty="0">
                <a:solidFill>
                  <a:srgbClr val="C00000"/>
                </a:solidFill>
              </a:rPr>
              <a:t>нн</a:t>
            </a:r>
            <a:r>
              <a:rPr lang="ru-RU" sz="2800" dirty="0">
                <a:solidFill>
                  <a:schemeClr val="tx1"/>
                </a:solidFill>
              </a:rPr>
              <a:t>ой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ст</a:t>
            </a:r>
            <a:r>
              <a:rPr lang="ru-RU" sz="2800" dirty="0">
                <a:solidFill>
                  <a:srgbClr val="C00000"/>
                </a:solidFill>
              </a:rPr>
              <a:t>о</a:t>
            </a:r>
            <a:r>
              <a:rPr lang="ru-RU" sz="2800" dirty="0">
                <a:solidFill>
                  <a:schemeClr val="tx1"/>
                </a:solidFill>
              </a:rPr>
              <a:t>ят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9611" y="5264886"/>
            <a:ext cx="7488831" cy="11242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/>
              <a:t>	На к</a:t>
            </a:r>
            <a:r>
              <a:rPr lang="ru-RU" sz="2800" dirty="0">
                <a:solidFill>
                  <a:srgbClr val="C00000"/>
                </a:solidFill>
              </a:rPr>
              <a:t>а</a:t>
            </a:r>
            <a:r>
              <a:rPr lang="ru-RU" sz="2800" dirty="0"/>
              <a:t>ртине мы вид</a:t>
            </a:r>
            <a:r>
              <a:rPr lang="ru-RU" sz="2800" dirty="0">
                <a:solidFill>
                  <a:srgbClr val="C00000"/>
                </a:solidFill>
              </a:rPr>
              <a:t>и</a:t>
            </a:r>
            <a:r>
              <a:rPr lang="ru-RU" sz="2800" dirty="0"/>
              <a:t>м  букет из п</a:t>
            </a:r>
            <a:r>
              <a:rPr lang="ru-RU" sz="2800" dirty="0">
                <a:solidFill>
                  <a:srgbClr val="C00000"/>
                </a:solidFill>
              </a:rPr>
              <a:t>о</a:t>
            </a:r>
            <a:r>
              <a:rPr lang="ru-RU" sz="2800" dirty="0"/>
              <a:t>л</a:t>
            </a:r>
            <a:r>
              <a:rPr lang="ru-RU" sz="2800" dirty="0">
                <a:solidFill>
                  <a:srgbClr val="C00000"/>
                </a:solidFill>
              </a:rPr>
              <a:t>е</a:t>
            </a:r>
            <a:r>
              <a:rPr lang="ru-RU" sz="2800" dirty="0"/>
              <a:t>вых цв</a:t>
            </a:r>
            <a:r>
              <a:rPr lang="ru-RU" sz="2800" dirty="0">
                <a:solidFill>
                  <a:srgbClr val="C00000"/>
                </a:solidFill>
              </a:rPr>
              <a:t>е</a:t>
            </a:r>
            <a:r>
              <a:rPr lang="ru-RU" sz="2800" dirty="0"/>
              <a:t>тов. Они ст</a:t>
            </a:r>
            <a:r>
              <a:rPr lang="ru-RU" sz="2800" dirty="0">
                <a:solidFill>
                  <a:srgbClr val="C00000"/>
                </a:solidFill>
              </a:rPr>
              <a:t>о</a:t>
            </a:r>
            <a:r>
              <a:rPr lang="ru-RU" sz="2800" dirty="0"/>
              <a:t>ят в ст</a:t>
            </a:r>
            <a:r>
              <a:rPr lang="ru-RU" sz="2800" dirty="0">
                <a:solidFill>
                  <a:srgbClr val="C00000"/>
                </a:solidFill>
              </a:rPr>
              <a:t>е</a:t>
            </a:r>
            <a:r>
              <a:rPr lang="ru-RU" sz="2800" dirty="0"/>
              <a:t>кля</a:t>
            </a:r>
            <a:r>
              <a:rPr lang="ru-RU" sz="2800" dirty="0">
                <a:solidFill>
                  <a:srgbClr val="C00000"/>
                </a:solidFill>
              </a:rPr>
              <a:t>нн</a:t>
            </a:r>
            <a:r>
              <a:rPr lang="ru-RU" sz="2800" dirty="0"/>
              <a:t>ой вазе.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EE765D0-B888-4CBB-852E-4298A2116AFA}"/>
              </a:ext>
            </a:extLst>
          </p:cNvPr>
          <p:cNvSpPr/>
          <p:nvPr/>
        </p:nvSpPr>
        <p:spPr>
          <a:xfrm>
            <a:off x="5214942" y="429630"/>
            <a:ext cx="3749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Основная часть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4C134E3-0170-4630-8571-BAAE1EAFE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-32813"/>
            <a:ext cx="3651821" cy="4578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3419872" y="4195947"/>
            <a:ext cx="5572671" cy="8239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/>
              <a:t>Что видно сквозь прозрачное стекло?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1124744"/>
            <a:ext cx="3384376" cy="2428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вид</a:t>
            </a:r>
            <a:r>
              <a:rPr lang="ru-RU" sz="2800" dirty="0">
                <a:solidFill>
                  <a:srgbClr val="C00000"/>
                </a:solidFill>
              </a:rPr>
              <a:t>е</a:t>
            </a:r>
            <a:r>
              <a:rPr lang="ru-RU" sz="2800" dirty="0">
                <a:solidFill>
                  <a:schemeClr val="tx1"/>
                </a:solidFill>
              </a:rPr>
              <a:t>н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скво</a:t>
            </a:r>
            <a:r>
              <a:rPr lang="ru-RU" sz="2800" dirty="0">
                <a:solidFill>
                  <a:srgbClr val="C00000"/>
                </a:solidFill>
              </a:rPr>
              <a:t>з</a:t>
            </a:r>
            <a:r>
              <a:rPr lang="ru-RU" sz="2800" dirty="0">
                <a:solidFill>
                  <a:schemeClr val="tx1"/>
                </a:solidFill>
              </a:rPr>
              <a:t>ь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ст</a:t>
            </a:r>
            <a:r>
              <a:rPr lang="ru-RU" sz="2800" dirty="0">
                <a:solidFill>
                  <a:srgbClr val="C00000"/>
                </a:solidFill>
              </a:rPr>
              <a:t>е</a:t>
            </a:r>
            <a:r>
              <a:rPr lang="ru-RU" sz="2800" dirty="0">
                <a:solidFill>
                  <a:schemeClr val="tx1"/>
                </a:solidFill>
              </a:rPr>
              <a:t>кло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пр</a:t>
            </a:r>
            <a:r>
              <a:rPr lang="ru-RU" sz="2800" dirty="0">
                <a:solidFill>
                  <a:srgbClr val="C00000"/>
                </a:solidFill>
              </a:rPr>
              <a:t>о</a:t>
            </a:r>
            <a:r>
              <a:rPr lang="ru-RU" sz="2800" dirty="0">
                <a:solidFill>
                  <a:schemeClr val="tx1"/>
                </a:solidFill>
              </a:rPr>
              <a:t>зрачн</a:t>
            </a:r>
            <a:r>
              <a:rPr lang="ru-RU" sz="2800" dirty="0">
                <a:solidFill>
                  <a:srgbClr val="C00000"/>
                </a:solidFill>
              </a:rPr>
              <a:t>ое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ст</a:t>
            </a:r>
            <a:r>
              <a:rPr lang="ru-RU" sz="2800" dirty="0">
                <a:solidFill>
                  <a:srgbClr val="C00000"/>
                </a:solidFill>
              </a:rPr>
              <a:t>е</a:t>
            </a:r>
            <a:r>
              <a:rPr lang="ru-RU" sz="2800" dirty="0">
                <a:solidFill>
                  <a:schemeClr val="tx1"/>
                </a:solidFill>
              </a:rPr>
              <a:t>б</a:t>
            </a:r>
            <a:r>
              <a:rPr lang="ru-RU" sz="2800" dirty="0">
                <a:solidFill>
                  <a:srgbClr val="C00000"/>
                </a:solidFill>
              </a:rPr>
              <a:t>е</a:t>
            </a:r>
            <a:r>
              <a:rPr lang="ru-RU" sz="2800" dirty="0">
                <a:solidFill>
                  <a:schemeClr val="tx1"/>
                </a:solidFill>
              </a:rPr>
              <a:t>лёк</a:t>
            </a: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5" y="5373216"/>
            <a:ext cx="7848871" cy="11242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/>
              <a:t>	Скво</a:t>
            </a:r>
            <a:r>
              <a:rPr lang="ru-RU" sz="2800" dirty="0">
                <a:solidFill>
                  <a:srgbClr val="C00000"/>
                </a:solidFill>
              </a:rPr>
              <a:t>з</a:t>
            </a:r>
            <a:r>
              <a:rPr lang="ru-RU" sz="2800" dirty="0"/>
              <a:t>ь пр</a:t>
            </a:r>
            <a:r>
              <a:rPr lang="ru-RU" sz="2800" dirty="0">
                <a:solidFill>
                  <a:srgbClr val="C00000"/>
                </a:solidFill>
              </a:rPr>
              <a:t>о</a:t>
            </a:r>
            <a:r>
              <a:rPr lang="ru-RU" sz="2800" dirty="0"/>
              <a:t>зрачн</a:t>
            </a:r>
            <a:r>
              <a:rPr lang="ru-RU" sz="2800" dirty="0">
                <a:solidFill>
                  <a:srgbClr val="C00000"/>
                </a:solidFill>
              </a:rPr>
              <a:t>ое</a:t>
            </a:r>
            <a:r>
              <a:rPr lang="ru-RU" sz="2800" dirty="0"/>
              <a:t> ст</a:t>
            </a:r>
            <a:r>
              <a:rPr lang="ru-RU" sz="2800" dirty="0">
                <a:solidFill>
                  <a:srgbClr val="C00000"/>
                </a:solidFill>
              </a:rPr>
              <a:t>е</a:t>
            </a:r>
            <a:r>
              <a:rPr lang="ru-RU" sz="2800" dirty="0"/>
              <a:t>кло вид</a:t>
            </a:r>
            <a:r>
              <a:rPr lang="ru-RU" sz="2800" dirty="0">
                <a:solidFill>
                  <a:srgbClr val="C00000"/>
                </a:solidFill>
              </a:rPr>
              <a:t>е</a:t>
            </a:r>
            <a:r>
              <a:rPr lang="ru-RU" sz="2800" dirty="0"/>
              <a:t>н каждый ст</a:t>
            </a:r>
            <a:r>
              <a:rPr lang="ru-RU" sz="2800" dirty="0">
                <a:solidFill>
                  <a:srgbClr val="C00000"/>
                </a:solidFill>
              </a:rPr>
              <a:t>е</a:t>
            </a:r>
            <a:r>
              <a:rPr lang="ru-RU" sz="2800" dirty="0"/>
              <a:t>б</a:t>
            </a:r>
            <a:r>
              <a:rPr lang="ru-RU" sz="2800" dirty="0">
                <a:solidFill>
                  <a:srgbClr val="C00000"/>
                </a:solidFill>
              </a:rPr>
              <a:t>е</a:t>
            </a:r>
            <a:r>
              <a:rPr lang="ru-RU" sz="2800" dirty="0"/>
              <a:t>лёк.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EE765D0-B888-4CBB-852E-4298A2116AFA}"/>
              </a:ext>
            </a:extLst>
          </p:cNvPr>
          <p:cNvSpPr/>
          <p:nvPr/>
        </p:nvSpPr>
        <p:spPr>
          <a:xfrm>
            <a:off x="5214942" y="429630"/>
            <a:ext cx="3749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Основная часть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4AF99A8-CC74-4ED2-9577-030F1A1EF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885" y="-80350"/>
            <a:ext cx="4067944" cy="510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02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256A1628-3F47-42F4-9791-7B343FBC4D25}" vid="{178D9B7A-D041-4645-996C-75CD91B612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633</TotalTime>
  <Words>343</Words>
  <Application>Microsoft Office PowerPoint</Application>
  <PresentationFormat>Экран (4:3)</PresentationFormat>
  <Paragraphs>118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Тема1</vt:lpstr>
      <vt:lpstr> </vt:lpstr>
      <vt:lpstr>Слайд 2</vt:lpstr>
      <vt:lpstr>Слайд 3</vt:lpstr>
      <vt:lpstr>  Составление коллективного  текста – описания натюрморта  по репродукции картины  Фёдора Петровича Толстого   « Букет цветов, бабочка и птичка» </vt:lpstr>
      <vt:lpstr>Как писать  сочинение?</vt:lpstr>
      <vt:lpstr>Как избежать повторов? </vt:lpstr>
      <vt:lpstr>Слайд 7</vt:lpstr>
      <vt:lpstr>Слайд 8</vt:lpstr>
      <vt:lpstr>Слайд 9</vt:lpstr>
      <vt:lpstr>Слайд 10</vt:lpstr>
      <vt:lpstr>Слайд 11</vt:lpstr>
      <vt:lpstr>Слайд 12</vt:lpstr>
      <vt:lpstr> Заключение 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Пользователь Windows</cp:lastModifiedBy>
  <cp:revision>58</cp:revision>
  <cp:lastPrinted>2014-10-22T17:57:01Z</cp:lastPrinted>
  <dcterms:created xsi:type="dcterms:W3CDTF">2013-10-20T14:43:13Z</dcterms:created>
  <dcterms:modified xsi:type="dcterms:W3CDTF">2018-04-26T06:44:32Z</dcterms:modified>
</cp:coreProperties>
</file>