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83" r:id="rId5"/>
    <p:sldId id="280" r:id="rId6"/>
    <p:sldId id="264" r:id="rId7"/>
    <p:sldId id="273" r:id="rId8"/>
    <p:sldId id="278" r:id="rId9"/>
    <p:sldId id="281" r:id="rId10"/>
    <p:sldId id="263" r:id="rId11"/>
    <p:sldId id="279" r:id="rId12"/>
    <p:sldId id="266" r:id="rId13"/>
    <p:sldId id="260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C9A92-E4F3-443F-A284-4BCADDBDB9C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" TargetMode="External"/><Relationship Id="rId2" Type="http://schemas.openxmlformats.org/officeDocument/2006/relationships/hyperlink" Target="http://shkolabuduschego.ru/shkola/logicheskie-zadachi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35958"/>
            <a:ext cx="80283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  «Приемы устных вычислений в пределах 1000»</a:t>
            </a:r>
          </a:p>
          <a:p>
            <a:pPr algn="ctr">
              <a:defRPr/>
            </a:pP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3 </a:t>
            </a: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класс</a:t>
            </a:r>
            <a:endParaRPr lang="ru-RU" sz="28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" name="Picture 10" descr="http://katti.ucoz.ru/_pu/41/78964226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29789"/>
            <a:ext cx="2143140" cy="786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85794"/>
            <a:ext cx="6429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Самостоятельная работа  с учебником стр. 66 №  3, 4 . 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85293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  </a:t>
            </a:r>
            <a:endParaRPr lang="ru-RU" sz="40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 Black" panose="020B0A04020102020204" pitchFamily="34" charset="0"/>
              </a:rPr>
              <a:t> Повторение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4474840" cy="31249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 Black" panose="020B0A04020102020204" pitchFamily="34" charset="0"/>
              </a:rPr>
              <a:t>а = 16 см </a:t>
            </a:r>
            <a:endParaRPr lang="en-US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в = ? – в 4 раза м.</a:t>
            </a:r>
            <a:endParaRPr lang="en-US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с = 10 см</a:t>
            </a:r>
          </a:p>
          <a:p>
            <a:pPr marL="0" indent="0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 Black" panose="020B0A04020102020204" pitchFamily="34" charset="0"/>
              </a:rPr>
              <a:t>Р</a:t>
            </a:r>
            <a:r>
              <a:rPr lang="ru-RU" dirty="0" smtClean="0">
                <a:latin typeface="Arial Black" panose="020B0A04020102020204" pitchFamily="34" charset="0"/>
              </a:rPr>
              <a:t> = ? см</a:t>
            </a:r>
            <a:endParaRPr lang="ru-RU" dirty="0">
              <a:latin typeface="Arial Black" panose="020B0A040201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788024" y="1772816"/>
            <a:ext cx="0" cy="230425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11560" y="3645024"/>
            <a:ext cx="388843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Равнобедренный треугольник 12"/>
          <p:cNvSpPr/>
          <p:nvPr/>
        </p:nvSpPr>
        <p:spPr>
          <a:xfrm>
            <a:off x="755576" y="4365104"/>
            <a:ext cx="288032" cy="1440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148064" y="1772816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 =  </a:t>
            </a:r>
            <a:r>
              <a:rPr lang="ru-RU" sz="3600" dirty="0" err="1" smtClean="0">
                <a:latin typeface="Arial Black" panose="020B0A04020102020204" pitchFamily="34" charset="0"/>
              </a:rPr>
              <a:t>а+в+с</a:t>
            </a:r>
            <a:endParaRPr lang="ru-RU" sz="3600" dirty="0" smtClean="0">
              <a:latin typeface="Arial Black" panose="020B0A04020102020204" pitchFamily="34" charset="0"/>
            </a:endParaRPr>
          </a:p>
          <a:p>
            <a:r>
              <a:rPr lang="ru-RU" sz="3600" dirty="0">
                <a:latin typeface="Arial Black" panose="020B0A04020102020204" pitchFamily="34" charset="0"/>
              </a:rPr>
              <a:t>в</a:t>
            </a:r>
            <a:r>
              <a:rPr lang="ru-RU" sz="3600" dirty="0" smtClean="0">
                <a:latin typeface="Arial Black" panose="020B0A04020102020204" pitchFamily="34" charset="0"/>
              </a:rPr>
              <a:t>= 16 : 4 </a:t>
            </a:r>
          </a:p>
          <a:p>
            <a:r>
              <a:rPr lang="ru-RU" sz="3600" dirty="0">
                <a:latin typeface="Arial Black" panose="020B0A04020102020204" pitchFamily="34" charset="0"/>
              </a:rPr>
              <a:t>в</a:t>
            </a:r>
            <a:r>
              <a:rPr lang="ru-RU" sz="3600" dirty="0" smtClean="0">
                <a:latin typeface="Arial Black" panose="020B0A04020102020204" pitchFamily="34" charset="0"/>
              </a:rPr>
              <a:t> = 4 см </a:t>
            </a:r>
          </a:p>
          <a:p>
            <a:r>
              <a:rPr lang="ru-RU" sz="3600" dirty="0" smtClean="0">
                <a:latin typeface="Arial Black" panose="020B0A04020102020204" pitchFamily="34" charset="0"/>
              </a:rPr>
              <a:t>Р= 16+4+10</a:t>
            </a:r>
          </a:p>
          <a:p>
            <a:r>
              <a:rPr lang="ru-RU" sz="3600" dirty="0" smtClean="0">
                <a:latin typeface="Arial Black" panose="020B0A04020102020204" pitchFamily="34" charset="0"/>
              </a:rPr>
              <a:t>Р=30 см 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508518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Ответ: периметр     равен 30 см.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292080" y="5157192"/>
            <a:ext cx="504056" cy="5281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555776" y="5926393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 = 16 + 16: 4 + 10 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61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Оцени себя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785786" y="2857496"/>
            <a:ext cx="2143140" cy="207170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3357554" y="2928934"/>
            <a:ext cx="2143140" cy="2071702"/>
          </a:xfrm>
          <a:prstGeom prst="smileyFace">
            <a:avLst>
              <a:gd name="adj" fmla="val 51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5786446" y="2857496"/>
            <a:ext cx="2143140" cy="2071702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1" y="357166"/>
            <a:ext cx="68916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Домашняя работа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5, №</a:t>
            </a:r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стр.66,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р.т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стр. 60</a:t>
            </a:r>
            <a:endParaRPr lang="ru-RU" sz="6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24744"/>
            <a:ext cx="712879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Логические задачи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shkolabuduschego.ru/shkola/logicheskie-zadachi.html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Шаблон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http://pedsovet.su/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автор шаблона: Фокина Лидия Петровна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Учебник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 3 класс 2 часть М.</a:t>
            </a:r>
            <a:r>
              <a:rPr lang="ru-RU" sz="2800" b="1" dirty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Моро, М.А.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Бантова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Г.В.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Бельтюкова, М.: «Просвещение» 2013 год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Т.Н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Ситникова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И.Ф. Яценко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«Поурочные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по математике 3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М.: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2013 г.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50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Логическая разминка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748883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r>
              <a:rPr lang="ru-RU" sz="3000" dirty="0" smtClean="0">
                <a:latin typeface="Arial Black" panose="020B0A04020102020204" pitchFamily="34" charset="0"/>
              </a:rPr>
              <a:t> </a:t>
            </a:r>
            <a:r>
              <a:rPr lang="ru-RU" sz="2800" b="1" dirty="0" smtClean="0"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latin typeface="Arial Black" panose="020B0A04020102020204" pitchFamily="34" charset="0"/>
              </a:rPr>
              <a:t>  </a:t>
            </a:r>
            <a:r>
              <a:rPr lang="ru-RU" sz="3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4 карандаша и 3 тетради стоят 54 р., а 2 карандаша и 2 тетради – 34 р. Сколько стоят  6 таких карандашей и 5 тетрадей? </a:t>
            </a:r>
            <a:endParaRPr lang="ru-RU" sz="3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379" y="5301208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Ответ:  </a:t>
            </a:r>
            <a:r>
              <a:rPr lang="ru-RU" sz="4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88 рублей стоят 6 карандашей и 5 тетрадей</a:t>
            </a:r>
            <a:endParaRPr lang="ru-RU" sz="4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2527" y="3789040"/>
            <a:ext cx="5832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4+2 = 6 карандашей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3+2 = 5 тетрадей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Значит: 54+34 = 88 рублей 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6300191" y="3789040"/>
            <a:ext cx="504057" cy="95410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Логическая разминка </a:t>
            </a:r>
            <a:endParaRPr lang="ru-RU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 Black" panose="020B0A04020102020204" pitchFamily="34" charset="0"/>
              </a:rPr>
              <a:t>Клад зарыт слева от четвертого справа дерева и </a:t>
            </a:r>
            <a:r>
              <a:rPr lang="ru-RU" dirty="0" smtClean="0">
                <a:latin typeface="Arial Black" panose="020B0A04020102020204" pitchFamily="34" charset="0"/>
              </a:rPr>
              <a:t>справа </a:t>
            </a:r>
            <a:r>
              <a:rPr lang="ru-RU" dirty="0">
                <a:latin typeface="Arial Black" panose="020B0A04020102020204" pitchFamily="34" charset="0"/>
              </a:rPr>
              <a:t>от пятого слева. Под каким </a:t>
            </a:r>
            <a:r>
              <a:rPr lang="ru-RU" dirty="0" smtClean="0">
                <a:latin typeface="Arial Black" panose="020B0A04020102020204" pitchFamily="34" charset="0"/>
              </a:rPr>
              <a:t>деревом </a:t>
            </a:r>
            <a:r>
              <a:rPr lang="ru-RU" dirty="0">
                <a:latin typeface="Arial Black" panose="020B0A04020102020204" pitchFamily="34" charset="0"/>
              </a:rPr>
              <a:t>зарыт клад</a:t>
            </a:r>
            <a:r>
              <a:rPr lang="ru-RU" dirty="0" smtClean="0">
                <a:latin typeface="Arial Black" panose="020B0A04020102020204" pitchFamily="34" charset="0"/>
              </a:rPr>
              <a:t>?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7272808" cy="161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59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Логическая разминка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1683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Периметр </a:t>
            </a:r>
            <a:r>
              <a:rPr lang="ru-RU" dirty="0">
                <a:latin typeface="Arial Black" panose="020B0A04020102020204" pitchFamily="34" charset="0"/>
              </a:rPr>
              <a:t>квадрата – это сумма длин всех его сторон. </a:t>
            </a:r>
            <a:r>
              <a:rPr lang="ru-RU" dirty="0" smtClean="0">
                <a:latin typeface="Arial Black" panose="020B0A04020102020204" pitchFamily="34" charset="0"/>
              </a:rPr>
              <a:t>Периметр </a:t>
            </a:r>
            <a:r>
              <a:rPr lang="ru-RU" dirty="0">
                <a:latin typeface="Arial Black" panose="020B0A04020102020204" pitchFamily="34" charset="0"/>
              </a:rPr>
              <a:t>серого квадратика равен 12. </a:t>
            </a:r>
            <a:r>
              <a:rPr lang="ru-RU" dirty="0" smtClean="0">
                <a:latin typeface="Arial Black" panose="020B0A04020102020204" pitchFamily="34" charset="0"/>
              </a:rPr>
              <a:t>Чему </a:t>
            </a:r>
            <a:r>
              <a:rPr lang="ru-RU" dirty="0">
                <a:latin typeface="Arial Black" panose="020B0A04020102020204" pitchFamily="34" charset="0"/>
              </a:rPr>
              <a:t>равен периметр большого белого квадрата, состоящего из четырёх квадратиков?</a:t>
            </a:r>
          </a:p>
          <a:p>
            <a:pPr marL="0" indent="0">
              <a:buNone/>
            </a:pPr>
            <a:r>
              <a:rPr lang="ru-RU" i="1" dirty="0">
                <a:latin typeface="Arial Black" panose="020B0A04020102020204" pitchFamily="34" charset="0"/>
              </a:rPr>
              <a:t>А) </a:t>
            </a:r>
            <a:r>
              <a:rPr lang="ru-RU" i="1" dirty="0">
                <a:solidFill>
                  <a:srgbClr val="7030A0"/>
                </a:solidFill>
                <a:latin typeface="Arial Black" panose="020B0A04020102020204" pitchFamily="34" charset="0"/>
              </a:rPr>
              <a:t>24</a:t>
            </a:r>
            <a:r>
              <a:rPr lang="ru-RU" i="1" dirty="0">
                <a:latin typeface="Arial Black" panose="020B0A04020102020204" pitchFamily="34" charset="0"/>
              </a:rPr>
              <a:t>	</a:t>
            </a:r>
            <a:r>
              <a:rPr lang="ru-RU" i="1" dirty="0" smtClean="0">
                <a:latin typeface="Arial Black" panose="020B0A04020102020204" pitchFamily="34" charset="0"/>
              </a:rPr>
              <a:t>Б)</a:t>
            </a:r>
            <a:r>
              <a:rPr lang="ru-RU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22</a:t>
            </a:r>
            <a:r>
              <a:rPr lang="ru-RU" i="1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i="1" dirty="0" smtClean="0">
                <a:latin typeface="Arial Black" panose="020B0A04020102020204" pitchFamily="34" charset="0"/>
              </a:rPr>
              <a:t>  В</a:t>
            </a:r>
            <a:r>
              <a:rPr lang="ru-RU" i="1" dirty="0">
                <a:latin typeface="Arial Black" panose="020B0A04020102020204" pitchFamily="34" charset="0"/>
              </a:rPr>
              <a:t>) </a:t>
            </a:r>
            <a:r>
              <a:rPr lang="ru-RU" i="1" dirty="0">
                <a:solidFill>
                  <a:srgbClr val="7030A0"/>
                </a:solidFill>
                <a:latin typeface="Arial Black" panose="020B0A04020102020204" pitchFamily="34" charset="0"/>
              </a:rPr>
              <a:t>20</a:t>
            </a:r>
            <a:r>
              <a:rPr lang="ru-RU" i="1" dirty="0">
                <a:latin typeface="Arial Black" panose="020B0A04020102020204" pitchFamily="34" charset="0"/>
              </a:rPr>
              <a:t>	</a:t>
            </a:r>
            <a:r>
              <a:rPr lang="ru-RU" i="1" dirty="0" smtClean="0">
                <a:latin typeface="Arial Black" panose="020B0A04020102020204" pitchFamily="34" charset="0"/>
              </a:rPr>
              <a:t>Г</a:t>
            </a:r>
            <a:r>
              <a:rPr lang="ru-RU" i="1" dirty="0">
                <a:latin typeface="Arial Black" panose="020B0A04020102020204" pitchFamily="34" charset="0"/>
              </a:rPr>
              <a:t>) </a:t>
            </a:r>
            <a:r>
              <a:rPr lang="ru-RU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18</a:t>
            </a:r>
            <a:r>
              <a:rPr lang="ru-RU" i="1" dirty="0">
                <a:latin typeface="Arial Black" panose="020B0A04020102020204" pitchFamily="34" charset="0"/>
              </a:rPr>
              <a:t> </a:t>
            </a:r>
            <a:r>
              <a:rPr lang="ru-RU" i="1" dirty="0" smtClean="0">
                <a:latin typeface="Arial Black" panose="020B0A04020102020204" pitchFamily="34" charset="0"/>
              </a:rPr>
              <a:t> Д</a:t>
            </a:r>
            <a:r>
              <a:rPr lang="ru-RU" i="1" dirty="0">
                <a:latin typeface="Arial Black" panose="020B0A04020102020204" pitchFamily="34" charset="0"/>
              </a:rPr>
              <a:t>) </a:t>
            </a:r>
            <a:r>
              <a:rPr lang="ru-RU" i="1" dirty="0">
                <a:solidFill>
                  <a:srgbClr val="7030A0"/>
                </a:solidFill>
                <a:latin typeface="Arial Black" panose="020B0A04020102020204" pitchFamily="34" charset="0"/>
              </a:rPr>
              <a:t>16</a:t>
            </a:r>
            <a:endParaRPr lang="ru-RU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342144"/>
            <a:ext cx="350127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4581128"/>
            <a:ext cx="2232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12: 4 = 3 см сторона серого квадрата </a:t>
            </a:r>
          </a:p>
          <a:p>
            <a:r>
              <a:rPr lang="ru-RU" sz="2400" b="1" dirty="0" smtClean="0"/>
              <a:t>Р= (3+3)* 4 </a:t>
            </a:r>
          </a:p>
          <a:p>
            <a:r>
              <a:rPr lang="ru-RU" sz="2400" b="1" dirty="0" smtClean="0"/>
              <a:t>Р= 24 см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3995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Представьте в виде суммы разрядных слагаемых числа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8800" dirty="0" smtClean="0">
                <a:latin typeface="Arial Black" panose="020B0A04020102020204" pitchFamily="34" charset="0"/>
              </a:rPr>
              <a:t>280 =…+… </a:t>
            </a:r>
          </a:p>
          <a:p>
            <a:pPr marL="0" indent="0">
              <a:buNone/>
            </a:pPr>
            <a:r>
              <a:rPr lang="ru-RU" sz="8800" dirty="0" smtClean="0">
                <a:latin typeface="Arial Black" panose="020B0A04020102020204" pitchFamily="34" charset="0"/>
              </a:rPr>
              <a:t>506 =…+…</a:t>
            </a:r>
          </a:p>
          <a:p>
            <a:pPr marL="0" indent="0">
              <a:buNone/>
            </a:pPr>
            <a:r>
              <a:rPr lang="ru-RU" sz="8800" dirty="0" smtClean="0">
                <a:latin typeface="Arial Black" panose="020B0A04020102020204" pitchFamily="34" charset="0"/>
              </a:rPr>
              <a:t>893 =…+…+… </a:t>
            </a:r>
            <a:endParaRPr lang="ru-RU" sz="8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Сколько десятков в 1 сотне?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508" y="3284984"/>
            <a:ext cx="9000492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5400" dirty="0" smtClean="0">
                <a:solidFill>
                  <a:srgbClr val="C00000"/>
                </a:solidFill>
                <a:latin typeface="Arial Black" pitchFamily="34" charset="0"/>
              </a:rPr>
              <a:t>1 сот.=10дес.=100 ед.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 Black" pitchFamily="34" charset="0"/>
              </a:rPr>
              <a:t>10 с.=100дес.=1000ед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 Black" pitchFamily="34" charset="0"/>
              </a:rPr>
              <a:t>1 кг = 1000 г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 Black" pitchFamily="34" charset="0"/>
              </a:rPr>
              <a:t>9кг = ? г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1522457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Arial Black" pitchFamily="34" charset="0"/>
              </a:rPr>
              <a:t>Сколько единиц в  1 сотне?</a:t>
            </a:r>
            <a:endParaRPr lang="ru-RU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234888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Сколько граммов в 1 кг ? </a:t>
            </a:r>
            <a:endParaRPr lang="ru-RU" sz="36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Вычисли.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7200" dirty="0" smtClean="0">
                <a:latin typeface="Arial Black" panose="020B0A04020102020204" pitchFamily="34" charset="0"/>
              </a:rPr>
              <a:t> 700 + 200 =</a:t>
            </a:r>
          </a:p>
          <a:p>
            <a:pPr marL="0" indent="0">
              <a:buNone/>
            </a:pPr>
            <a:r>
              <a:rPr lang="ru-RU" sz="7200" dirty="0" smtClean="0">
                <a:latin typeface="Arial Black" panose="020B0A04020102020204" pitchFamily="34" charset="0"/>
              </a:rPr>
              <a:t> 200 – 100 =</a:t>
            </a:r>
          </a:p>
          <a:p>
            <a:pPr marL="0" indent="0">
              <a:buNone/>
            </a:pPr>
            <a:r>
              <a:rPr lang="ru-RU" sz="7200" dirty="0">
                <a:latin typeface="Arial Black" panose="020B0A04020102020204" pitchFamily="34" charset="0"/>
              </a:rPr>
              <a:t> </a:t>
            </a:r>
            <a:r>
              <a:rPr lang="ru-RU" sz="7200" dirty="0" smtClean="0">
                <a:latin typeface="Arial Black" panose="020B0A04020102020204" pitchFamily="34" charset="0"/>
              </a:rPr>
              <a:t>900 – 600 =</a:t>
            </a:r>
          </a:p>
          <a:p>
            <a:pPr marL="0" indent="0">
              <a:buNone/>
            </a:pPr>
            <a:r>
              <a:rPr lang="ru-RU" sz="7200" dirty="0" smtClean="0">
                <a:latin typeface="Arial Black" panose="020B0A04020102020204" pitchFamily="34" charset="0"/>
              </a:rPr>
              <a:t> 300 + 400 = </a:t>
            </a:r>
            <a:endParaRPr lang="ru-RU" sz="7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8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стр. 66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600201"/>
            <a:ext cx="7355159" cy="142486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sz="11200" u="sng" dirty="0" smtClean="0">
                <a:latin typeface="Arial Black" panose="020B0A04020102020204" pitchFamily="34" charset="0"/>
              </a:rPr>
              <a:t>3</a:t>
            </a:r>
            <a:r>
              <a:rPr lang="ru-RU" sz="11200" dirty="0" smtClean="0">
                <a:latin typeface="Arial Black" panose="020B0A04020102020204" pitchFamily="34" charset="0"/>
              </a:rPr>
              <a:t>00+</a:t>
            </a:r>
            <a:r>
              <a:rPr lang="ru-RU" sz="11200" u="sng" dirty="0" smtClean="0">
                <a:latin typeface="Arial Black" panose="020B0A04020102020204" pitchFamily="34" charset="0"/>
              </a:rPr>
              <a:t>2</a:t>
            </a:r>
            <a:r>
              <a:rPr lang="ru-RU" sz="11200" dirty="0" smtClean="0">
                <a:latin typeface="Arial Black" panose="020B0A04020102020204" pitchFamily="34" charset="0"/>
              </a:rPr>
              <a:t>00 = 500</a:t>
            </a:r>
          </a:p>
          <a:p>
            <a:pPr marL="0" indent="0">
              <a:buNone/>
            </a:pPr>
            <a:r>
              <a:rPr lang="ru-RU" sz="11200" dirty="0" smtClean="0">
                <a:latin typeface="Arial Black" panose="020B0A04020102020204" pitchFamily="34" charset="0"/>
              </a:rPr>
              <a:t>300 = 3 </a:t>
            </a:r>
            <a:r>
              <a:rPr lang="ru-RU" sz="11200" dirty="0">
                <a:latin typeface="Arial Black" panose="020B0A04020102020204" pitchFamily="34" charset="0"/>
              </a:rPr>
              <a:t>сот</a:t>
            </a:r>
            <a:r>
              <a:rPr lang="ru-RU" sz="11200" dirty="0" smtClean="0">
                <a:latin typeface="Arial Black" panose="020B0A04020102020204" pitchFamily="34" charset="0"/>
              </a:rPr>
              <a:t>.                200 = 2 сот.</a:t>
            </a:r>
            <a:endParaRPr lang="ru-RU" sz="112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11200" dirty="0" smtClean="0">
                <a:latin typeface="Arial Black" panose="020B0A04020102020204" pitchFamily="34" charset="0"/>
              </a:rPr>
              <a:t>3 сот. </a:t>
            </a:r>
            <a:r>
              <a:rPr lang="ru-RU" sz="11200" dirty="0">
                <a:latin typeface="Arial Black" panose="020B0A04020102020204" pitchFamily="34" charset="0"/>
              </a:rPr>
              <a:t>+</a:t>
            </a:r>
            <a:r>
              <a:rPr lang="ru-RU" sz="11200" dirty="0" smtClean="0">
                <a:latin typeface="Arial Black" panose="020B0A04020102020204" pitchFamily="34" charset="0"/>
              </a:rPr>
              <a:t> 2 сот. = 5 сот. = 500</a:t>
            </a:r>
          </a:p>
          <a:p>
            <a:pPr marL="0" indent="0">
              <a:buNone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67543" y="3092780"/>
            <a:ext cx="7344816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u="sng" dirty="0">
                <a:solidFill>
                  <a:prstClr val="black"/>
                </a:solidFill>
                <a:latin typeface="Arial Black" panose="020B0A04020102020204" pitchFamily="34" charset="0"/>
              </a:rPr>
              <a:t>8</a:t>
            </a:r>
            <a:r>
              <a:rPr lang="ru-RU" sz="2800" dirty="0">
                <a:solidFill>
                  <a:prstClr val="black"/>
                </a:solidFill>
                <a:latin typeface="Arial Black" panose="020B0A04020102020204" pitchFamily="34" charset="0"/>
              </a:rPr>
              <a:t>00 - </a:t>
            </a:r>
            <a:r>
              <a:rPr lang="ru-RU" sz="2800" u="sng" dirty="0">
                <a:solidFill>
                  <a:prstClr val="black"/>
                </a:solidFill>
                <a:latin typeface="Arial Black" panose="020B0A04020102020204" pitchFamily="34" charset="0"/>
              </a:rPr>
              <a:t>6</a:t>
            </a:r>
            <a:r>
              <a:rPr lang="ru-RU" sz="2800" dirty="0">
                <a:solidFill>
                  <a:prstClr val="black"/>
                </a:solidFill>
                <a:latin typeface="Arial Black" panose="020B0A04020102020204" pitchFamily="34" charset="0"/>
              </a:rPr>
              <a:t>00 = 200, потому что </a:t>
            </a:r>
          </a:p>
          <a:p>
            <a:pPr lvl="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Arial Black" panose="020B0A04020102020204" pitchFamily="34" charset="0"/>
              </a:rPr>
              <a:t>8 сот. – 6 сот. = 2 сот. = 200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5546849"/>
            <a:ext cx="66967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>
                <a:latin typeface="Arial Black" panose="020B0A04020102020204" pitchFamily="34" charset="0"/>
              </a:rPr>
              <a:t>12</a:t>
            </a:r>
            <a:r>
              <a:rPr lang="ru-RU" sz="2800" dirty="0">
                <a:latin typeface="Arial Black" panose="020B0A04020102020204" pitchFamily="34" charset="0"/>
              </a:rPr>
              <a:t>0 – </a:t>
            </a:r>
            <a:r>
              <a:rPr lang="ru-RU" sz="2800" u="sng" dirty="0">
                <a:latin typeface="Arial Black" panose="020B0A04020102020204" pitchFamily="34" charset="0"/>
              </a:rPr>
              <a:t>5</a:t>
            </a:r>
            <a:r>
              <a:rPr lang="ru-RU" sz="2800" dirty="0">
                <a:latin typeface="Arial Black" panose="020B0A04020102020204" pitchFamily="34" charset="0"/>
              </a:rPr>
              <a:t>0 = 70,  потому что 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 12 </a:t>
            </a:r>
            <a:r>
              <a:rPr lang="ru-RU" sz="2800" dirty="0" err="1">
                <a:latin typeface="Arial Black" panose="020B0A04020102020204" pitchFamily="34" charset="0"/>
              </a:rPr>
              <a:t>дес</a:t>
            </a:r>
            <a:r>
              <a:rPr lang="ru-RU" sz="2800" dirty="0">
                <a:latin typeface="Arial Black" panose="020B0A04020102020204" pitchFamily="34" charset="0"/>
              </a:rPr>
              <a:t>. – </a:t>
            </a:r>
            <a:r>
              <a:rPr lang="ru-RU" sz="2800" dirty="0" smtClean="0">
                <a:latin typeface="Arial Black" panose="020B0A04020102020204" pitchFamily="34" charset="0"/>
              </a:rPr>
              <a:t>5 </a:t>
            </a:r>
            <a:r>
              <a:rPr lang="ru-RU" sz="2800" dirty="0" err="1">
                <a:latin typeface="Arial Black" panose="020B0A04020102020204" pitchFamily="34" charset="0"/>
              </a:rPr>
              <a:t>дес</a:t>
            </a:r>
            <a:r>
              <a:rPr lang="ru-RU" sz="2800" dirty="0">
                <a:latin typeface="Arial Black" panose="020B0A04020102020204" pitchFamily="34" charset="0"/>
              </a:rPr>
              <a:t>. = </a:t>
            </a:r>
            <a:r>
              <a:rPr lang="ru-RU" sz="2800" dirty="0" smtClean="0">
                <a:latin typeface="Arial Black" panose="020B0A04020102020204" pitchFamily="34" charset="0"/>
              </a:rPr>
              <a:t>7 </a:t>
            </a:r>
            <a:r>
              <a:rPr lang="ru-RU" sz="2800" dirty="0" err="1">
                <a:latin typeface="Arial Black" panose="020B0A04020102020204" pitchFamily="34" charset="0"/>
              </a:rPr>
              <a:t>дес</a:t>
            </a:r>
            <a:r>
              <a:rPr lang="ru-RU" sz="2800" dirty="0">
                <a:latin typeface="Arial Black" panose="020B0A040201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4365104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>
                <a:latin typeface="Arial Black" panose="020B0A04020102020204" pitchFamily="34" charset="0"/>
              </a:rPr>
              <a:t>30</a:t>
            </a:r>
            <a:r>
              <a:rPr lang="ru-RU" sz="2800" dirty="0">
                <a:latin typeface="Arial Black" panose="020B0A04020102020204" pitchFamily="34" charset="0"/>
              </a:rPr>
              <a:t>0 – </a:t>
            </a:r>
            <a:r>
              <a:rPr lang="ru-RU" sz="2800" u="sng" dirty="0">
                <a:latin typeface="Arial Black" panose="020B0A04020102020204" pitchFamily="34" charset="0"/>
              </a:rPr>
              <a:t>6</a:t>
            </a:r>
            <a:r>
              <a:rPr lang="ru-RU" sz="2800" dirty="0">
                <a:latin typeface="Arial Black" panose="020B0A04020102020204" pitchFamily="34" charset="0"/>
              </a:rPr>
              <a:t>0 =  240,  потому что 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30 </a:t>
            </a:r>
            <a:r>
              <a:rPr lang="ru-RU" sz="2800" dirty="0" err="1">
                <a:latin typeface="Arial Black" panose="020B0A04020102020204" pitchFamily="34" charset="0"/>
              </a:rPr>
              <a:t>дес</a:t>
            </a:r>
            <a:r>
              <a:rPr lang="ru-RU" sz="2800" dirty="0">
                <a:latin typeface="Arial Black" panose="020B0A04020102020204" pitchFamily="34" charset="0"/>
              </a:rPr>
              <a:t>.  - 6 </a:t>
            </a:r>
            <a:r>
              <a:rPr lang="ru-RU" sz="2800" dirty="0" err="1">
                <a:latin typeface="Arial Black" panose="020B0A04020102020204" pitchFamily="34" charset="0"/>
              </a:rPr>
              <a:t>дес</a:t>
            </a:r>
            <a:r>
              <a:rPr lang="ru-RU" sz="2800" dirty="0">
                <a:latin typeface="Arial Black" panose="020B0A04020102020204" pitchFamily="34" charset="0"/>
              </a:rPr>
              <a:t>. =  24 </a:t>
            </a:r>
            <a:r>
              <a:rPr lang="ru-RU" sz="2800" dirty="0" err="1">
                <a:latin typeface="Arial Black" panose="020B0A04020102020204" pitchFamily="34" charset="0"/>
              </a:rPr>
              <a:t>дес</a:t>
            </a:r>
            <a:r>
              <a:rPr lang="ru-RU" sz="2800" dirty="0">
                <a:latin typeface="Arial Black" panose="020B0A04020102020204" pitchFamily="34" charset="0"/>
              </a:rPr>
              <a:t>.</a:t>
            </a:r>
          </a:p>
          <a:p>
            <a:endParaRPr lang="ru-RU" sz="2800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2771800" y="404664"/>
            <a:ext cx="720080" cy="72008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5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№2 стр. 66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915000" cy="28369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 с.           400г</a:t>
            </a:r>
            <a:endParaRPr lang="ru-RU" dirty="0">
              <a:latin typeface="Arial Black" panose="020B0A040201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55576" y="2276872"/>
            <a:ext cx="417646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70285" y="3114501"/>
            <a:ext cx="5976664" cy="3600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0285" y="2924944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55576" y="2096852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905912" y="2129235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905912" y="2989782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725737" y="2989782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076055" y="2708920"/>
            <a:ext cx="1670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н</a:t>
            </a:r>
            <a:r>
              <a:rPr lang="ru-RU" dirty="0" smtClean="0">
                <a:latin typeface="Arial Black" panose="020B0A04020102020204" pitchFamily="34" charset="0"/>
              </a:rPr>
              <a:t>а 100 г б.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0" name="Правая круглая скобка 19"/>
          <p:cNvSpPr/>
          <p:nvPr/>
        </p:nvSpPr>
        <p:spPr>
          <a:xfrm rot="5400000">
            <a:off x="3600275" y="646268"/>
            <a:ext cx="316683" cy="5976664"/>
          </a:xfrm>
          <a:prstGeom prst="rightBracket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8304" y="2697114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? Г  </a:t>
            </a:r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6876256" y="1940046"/>
            <a:ext cx="288032" cy="153774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3203848" y="3845590"/>
            <a:ext cx="1041709" cy="37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? Г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0284" y="4509120"/>
            <a:ext cx="68980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1)400+ 100 = 500 (г) весит масло  </a:t>
            </a:r>
          </a:p>
          <a:p>
            <a:r>
              <a:rPr lang="ru-RU" sz="2800" dirty="0" smtClean="0">
                <a:latin typeface="Arial Black" panose="020B0A04020102020204" pitchFamily="34" charset="0"/>
              </a:rPr>
              <a:t>2)500 + 400 = 900 (г) вес покупки 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1580" y="2697114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М. 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1580" y="5733256"/>
            <a:ext cx="7092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Ответ: 900 граммов весит покупка </a:t>
            </a:r>
            <a:endParaRPr lang="ru-RU" sz="28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51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529</Words>
  <Application>Microsoft Office PowerPoint</Application>
  <PresentationFormat>Экран (4:3)</PresentationFormat>
  <Paragraphs>78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Логическая разминка</vt:lpstr>
      <vt:lpstr>Логическая разминка </vt:lpstr>
      <vt:lpstr>Логическая разминка </vt:lpstr>
      <vt:lpstr>Представьте в виде суммы разрядных слагаемых числа </vt:lpstr>
      <vt:lpstr>Сколько десятков в 1 сотне? </vt:lpstr>
      <vt:lpstr> Вычисли. </vt:lpstr>
      <vt:lpstr>  стр. 66</vt:lpstr>
      <vt:lpstr>№2 стр. 66 </vt:lpstr>
      <vt:lpstr>Презентация PowerPoint</vt:lpstr>
      <vt:lpstr> Повторение</vt:lpstr>
      <vt:lpstr>Оцени себя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70</cp:revision>
  <dcterms:created xsi:type="dcterms:W3CDTF">2014-07-09T08:33:20Z</dcterms:created>
  <dcterms:modified xsi:type="dcterms:W3CDTF">2020-05-13T10:55:37Z</dcterms:modified>
</cp:coreProperties>
</file>