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80" r:id="rId4"/>
    <p:sldId id="277" r:id="rId5"/>
    <p:sldId id="278" r:id="rId6"/>
    <p:sldId id="276" r:id="rId7"/>
    <p:sldId id="286" r:id="rId8"/>
    <p:sldId id="282" r:id="rId9"/>
    <p:sldId id="279" r:id="rId10"/>
    <p:sldId id="256" r:id="rId11"/>
    <p:sldId id="274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57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3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45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2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07014" y="419564"/>
            <a:ext cx="6163766" cy="3762514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7030A0"/>
                </a:solidFill>
              </a:rPr>
              <a:t>Урок русского языка </a:t>
            </a:r>
          </a:p>
          <a:p>
            <a:pPr algn="ctr"/>
            <a:r>
              <a:rPr lang="ru-RU" sz="5400" b="1" dirty="0">
                <a:solidFill>
                  <a:srgbClr val="FF0000"/>
                </a:solidFill>
              </a:rPr>
              <a:t>в 3 классе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16" y="-25230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5" y="4463629"/>
            <a:ext cx="5658640" cy="22958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458380"/>
            <a:ext cx="5658640" cy="229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38681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835696" y="908720"/>
            <a:ext cx="5112568" cy="2808312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Тренажер</a:t>
            </a:r>
          </a:p>
          <a:p>
            <a:pPr algn="ctr"/>
            <a:r>
              <a:rPr lang="ru-RU" sz="4000" b="1" dirty="0"/>
              <a:t> </a:t>
            </a:r>
            <a:r>
              <a:rPr lang="ru-RU" sz="4000" b="1" dirty="0">
                <a:solidFill>
                  <a:srgbClr val="0070C0"/>
                </a:solidFill>
              </a:rPr>
              <a:t>«Летний дождик» </a:t>
            </a:r>
          </a:p>
          <a:p>
            <a:pPr algn="ctr"/>
            <a:r>
              <a:rPr lang="ru-RU" sz="4000" b="1" dirty="0">
                <a:solidFill>
                  <a:srgbClr val="00B050"/>
                </a:solidFill>
              </a:rPr>
              <a:t>3 класс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77544"/>
            <a:ext cx="1331606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02" y="177544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92796"/>
            <a:ext cx="8541568" cy="41404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6383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rgbClr val="FF0000"/>
                </a:solidFill>
              </a:rPr>
              <a:t>ст</a:t>
            </a:r>
            <a:r>
              <a:rPr lang="ru-RU" sz="6000" b="1" dirty="0">
                <a:solidFill>
                  <a:srgbClr val="FF0000"/>
                </a:solidFill>
              </a:rPr>
              <a:t>..ял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ст</a:t>
            </a:r>
            <a:r>
              <a:rPr lang="ru-RU" sz="6000" b="1" dirty="0">
                <a:solidFill>
                  <a:srgbClr val="FF0000"/>
                </a:solidFill>
              </a:rPr>
              <a:t>о</a:t>
            </a:r>
            <a:r>
              <a:rPr lang="ru-RU" sz="6000" b="1" dirty="0">
                <a:solidFill>
                  <a:srgbClr val="FFFF00"/>
                </a:solidFill>
              </a:rPr>
              <a:t>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2" y="1796937"/>
            <a:ext cx="796146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712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д..</a:t>
            </a:r>
            <a:r>
              <a:rPr lang="ru-RU" sz="6000" b="1" dirty="0" err="1">
                <a:solidFill>
                  <a:srgbClr val="FF0000"/>
                </a:solidFill>
              </a:rPr>
              <a:t>нёк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д</a:t>
            </a:r>
            <a:r>
              <a:rPr lang="ru-RU" sz="6000" b="1" dirty="0">
                <a:solidFill>
                  <a:srgbClr val="FF0000"/>
                </a:solidFill>
              </a:rPr>
              <a:t>е</a:t>
            </a:r>
            <a:r>
              <a:rPr lang="ru-RU" sz="6000" b="1" dirty="0">
                <a:solidFill>
                  <a:srgbClr val="FFFF00"/>
                </a:solidFill>
              </a:rPr>
              <a:t>нь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854156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пот..</a:t>
            </a:r>
            <a:r>
              <a:rPr lang="ru-RU" sz="6000" b="1" dirty="0" err="1">
                <a:solidFill>
                  <a:srgbClr val="FF0000"/>
                </a:solidFill>
              </a:rPr>
              <a:t>нул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т</a:t>
            </a:r>
            <a:r>
              <a:rPr lang="ru-RU" sz="6000" b="1" dirty="0">
                <a:solidFill>
                  <a:srgbClr val="FF0000"/>
                </a:solidFill>
              </a:rPr>
              <a:t>я</a:t>
            </a:r>
            <a:r>
              <a:rPr lang="ru-RU" sz="6000" b="1" dirty="0">
                <a:solidFill>
                  <a:srgbClr val="FFFF00"/>
                </a:solidFill>
              </a:rPr>
              <a:t>нет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854156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191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" y="-1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rgbClr val="FF0000"/>
                </a:solidFill>
              </a:rPr>
              <a:t>наб</a:t>
            </a:r>
            <a:r>
              <a:rPr lang="ru-RU" sz="6000" b="1" dirty="0">
                <a:solidFill>
                  <a:srgbClr val="FF0000"/>
                </a:solidFill>
              </a:rPr>
              <a:t>..жала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бег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41816"/>
            <a:ext cx="8434089" cy="371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871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со..</a:t>
            </a:r>
            <a:r>
              <a:rPr lang="ru-RU" sz="6000" b="1" dirty="0" err="1">
                <a:solidFill>
                  <a:srgbClr val="FF0000"/>
                </a:solidFill>
              </a:rPr>
              <a:t>нце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со</a:t>
            </a:r>
            <a:r>
              <a:rPr lang="ru-RU" sz="6000" b="1" dirty="0">
                <a:solidFill>
                  <a:srgbClr val="FF0000"/>
                </a:solidFill>
              </a:rPr>
              <a:t>л</a:t>
            </a:r>
            <a:r>
              <a:rPr lang="ru-RU" sz="6000" b="1" dirty="0">
                <a:solidFill>
                  <a:srgbClr val="FFFF00"/>
                </a:solidFill>
              </a:rPr>
              <a:t>нышко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9" y="2012891"/>
            <a:ext cx="8362081" cy="43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38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3736" y="40932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rgbClr val="FF0000"/>
                </a:solidFill>
              </a:rPr>
              <a:t>осв</a:t>
            </a:r>
            <a:r>
              <a:rPr lang="ru-RU" sz="6000" b="1" dirty="0">
                <a:solidFill>
                  <a:srgbClr val="FF0000"/>
                </a:solidFill>
              </a:rPr>
              <a:t>..</a:t>
            </a:r>
            <a:r>
              <a:rPr lang="ru-RU" sz="6000" b="1" dirty="0" err="1">
                <a:solidFill>
                  <a:srgbClr val="FF0000"/>
                </a:solidFill>
              </a:rPr>
              <a:t>щало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св</a:t>
            </a:r>
            <a:r>
              <a:rPr lang="ru-RU" sz="6000" b="1" dirty="0">
                <a:solidFill>
                  <a:srgbClr val="FF0000"/>
                </a:solidFill>
              </a:rPr>
              <a:t>е</a:t>
            </a:r>
            <a:r>
              <a:rPr lang="ru-RU" sz="6000" b="1" dirty="0">
                <a:solidFill>
                  <a:srgbClr val="FFFF00"/>
                </a:solidFill>
              </a:rPr>
              <a:t>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41816"/>
            <a:ext cx="8541568" cy="39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30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err="1">
                <a:solidFill>
                  <a:srgbClr val="FF0000"/>
                </a:solidFill>
              </a:rPr>
              <a:t>окрес</a:t>
            </a:r>
            <a:r>
              <a:rPr lang="ru-RU" sz="4800" b="1" dirty="0">
                <a:solidFill>
                  <a:srgbClr val="FF0000"/>
                </a:solidFill>
              </a:rPr>
              <a:t>..</a:t>
            </a:r>
            <a:r>
              <a:rPr lang="ru-RU" sz="4800" b="1" dirty="0" err="1">
                <a:solidFill>
                  <a:srgbClr val="FF0000"/>
                </a:solidFill>
              </a:rPr>
              <a:t>ность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крес</a:t>
            </a:r>
            <a:r>
              <a:rPr lang="ru-RU" sz="6000" b="1" dirty="0">
                <a:solidFill>
                  <a:srgbClr val="FF0000"/>
                </a:solidFill>
              </a:rPr>
              <a:t>т</a:t>
            </a:r>
            <a:r>
              <a:rPr lang="ru-RU" sz="6000" b="1" dirty="0">
                <a:solidFill>
                  <a:srgbClr val="FFFF00"/>
                </a:solidFill>
              </a:rPr>
              <a:t>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41816"/>
            <a:ext cx="8541568" cy="39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361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475656" y="412044"/>
            <a:ext cx="5400600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д..</a:t>
            </a:r>
            <a:r>
              <a:rPr lang="ru-RU" sz="6000" b="1" dirty="0" err="1">
                <a:solidFill>
                  <a:srgbClr val="FF0000"/>
                </a:solidFill>
              </a:rPr>
              <a:t>ждевые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д</a:t>
            </a:r>
            <a:r>
              <a:rPr lang="ru-RU" sz="6000" b="1" dirty="0">
                <a:solidFill>
                  <a:srgbClr val="FF0000"/>
                </a:solidFill>
              </a:rPr>
              <a:t>о</a:t>
            </a:r>
            <a:r>
              <a:rPr lang="ru-RU" sz="6000" b="1" dirty="0">
                <a:solidFill>
                  <a:srgbClr val="FFFF00"/>
                </a:solidFill>
              </a:rPr>
              <a:t>ждь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41816"/>
            <a:ext cx="7776864" cy="35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226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т..</a:t>
            </a:r>
            <a:r>
              <a:rPr lang="ru-RU" sz="6000" b="1" dirty="0" err="1">
                <a:solidFill>
                  <a:srgbClr val="FF0000"/>
                </a:solidFill>
              </a:rPr>
              <a:t>жело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т</a:t>
            </a:r>
            <a:r>
              <a:rPr lang="ru-RU" sz="6000" b="1" dirty="0">
                <a:solidFill>
                  <a:srgbClr val="FF0000"/>
                </a:solidFill>
              </a:rPr>
              <a:t>я</a:t>
            </a:r>
            <a:r>
              <a:rPr lang="ru-RU" sz="6000" b="1" dirty="0">
                <a:solidFill>
                  <a:srgbClr val="FFFF00"/>
                </a:solidFill>
              </a:rPr>
              <a:t>жесть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825353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69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B9FDBC-E351-4F3F-9ED9-AF24AB940483}"/>
              </a:ext>
            </a:extLst>
          </p:cNvPr>
          <p:cNvSpPr/>
          <p:nvPr/>
        </p:nvSpPr>
        <p:spPr>
          <a:xfrm>
            <a:off x="668010" y="1995858"/>
            <a:ext cx="6623708" cy="24506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/>
              <a:t>Я сегодня желаю одноклассникам …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7D30DD2-C383-439B-BD1A-E188B1ED37C1}"/>
              </a:ext>
            </a:extLst>
          </p:cNvPr>
          <p:cNvSpPr/>
          <p:nvPr/>
        </p:nvSpPr>
        <p:spPr>
          <a:xfrm>
            <a:off x="685800" y="318135"/>
            <a:ext cx="5504656" cy="8581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Настрой на урок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578431"/>
            <a:ext cx="5658640" cy="12064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10808D-0CE6-4254-B741-751DFDD33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5" y="5578431"/>
            <a:ext cx="5658640" cy="1206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80" y="0"/>
            <a:ext cx="2708920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17345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уд..</a:t>
            </a:r>
            <a:r>
              <a:rPr lang="ru-RU" sz="6000" b="1" dirty="0" err="1">
                <a:solidFill>
                  <a:srgbClr val="FF0000"/>
                </a:solidFill>
              </a:rPr>
              <a:t>ряли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уд</a:t>
            </a:r>
            <a:r>
              <a:rPr lang="ru-RU" sz="6000" b="1" dirty="0">
                <a:solidFill>
                  <a:srgbClr val="FF0000"/>
                </a:solidFill>
              </a:rPr>
              <a:t>а</a:t>
            </a:r>
            <a:r>
              <a:rPr lang="ru-RU" sz="6000" b="1" dirty="0">
                <a:solidFill>
                  <a:srgbClr val="FFFF00"/>
                </a:solidFill>
              </a:rPr>
              <a:t>р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41816"/>
            <a:ext cx="8434089" cy="35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076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rgbClr val="FF0000"/>
                </a:solidFill>
              </a:rPr>
              <a:t>тр</a:t>
            </a:r>
            <a:r>
              <a:rPr lang="ru-RU" sz="6000" b="1" dirty="0">
                <a:solidFill>
                  <a:srgbClr val="FF0000"/>
                </a:solidFill>
              </a:rPr>
              <a:t>..</a:t>
            </a:r>
            <a:r>
              <a:rPr lang="ru-RU" sz="6000" b="1" dirty="0" err="1">
                <a:solidFill>
                  <a:srgbClr val="FF0000"/>
                </a:solidFill>
              </a:rPr>
              <a:t>ве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тр</a:t>
            </a:r>
            <a:r>
              <a:rPr lang="ru-RU" sz="6000" b="1" dirty="0">
                <a:solidFill>
                  <a:srgbClr val="FF0000"/>
                </a:solidFill>
              </a:rPr>
              <a:t>а</a:t>
            </a:r>
            <a:r>
              <a:rPr lang="ru-RU" sz="6000" b="1" dirty="0">
                <a:solidFill>
                  <a:srgbClr val="FFFF00"/>
                </a:solidFill>
              </a:rPr>
              <a:t>вушка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52" y="1772816"/>
            <a:ext cx="839856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663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rgbClr val="FF0000"/>
                </a:solidFill>
              </a:rPr>
              <a:t>цв</a:t>
            </a:r>
            <a:r>
              <a:rPr lang="ru-RU" sz="6000" b="1" dirty="0">
                <a:solidFill>
                  <a:srgbClr val="FF0000"/>
                </a:solidFill>
              </a:rPr>
              <a:t>..там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цв</a:t>
            </a:r>
            <a:r>
              <a:rPr lang="ru-RU" sz="6000" b="1" dirty="0">
                <a:solidFill>
                  <a:srgbClr val="FF0000"/>
                </a:solidFill>
              </a:rPr>
              <a:t>е</a:t>
            </a:r>
            <a:r>
              <a:rPr lang="ru-RU" sz="6000" b="1" dirty="0">
                <a:solidFill>
                  <a:srgbClr val="FFFF00"/>
                </a:solidFill>
              </a:rPr>
              <a:t>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41816"/>
            <a:ext cx="8424936" cy="44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673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rgbClr val="FF0000"/>
                </a:solidFill>
              </a:rPr>
              <a:t>л..сточках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л</a:t>
            </a:r>
            <a:r>
              <a:rPr lang="ru-RU" sz="6000" b="1" dirty="0">
                <a:solidFill>
                  <a:srgbClr val="FF0000"/>
                </a:solidFill>
              </a:rPr>
              <a:t>и</a:t>
            </a:r>
            <a:r>
              <a:rPr lang="ru-RU" sz="6000" b="1" dirty="0">
                <a:solidFill>
                  <a:srgbClr val="FFFF00"/>
                </a:solidFill>
              </a:rPr>
              <a:t>ст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829007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023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rgbClr val="FF0000"/>
                </a:solidFill>
              </a:rPr>
              <a:t>взгл</a:t>
            </a:r>
            <a:r>
              <a:rPr lang="ru-RU" sz="6000" b="1" dirty="0">
                <a:solidFill>
                  <a:srgbClr val="FF0000"/>
                </a:solidFill>
              </a:rPr>
              <a:t>..</a:t>
            </a:r>
            <a:r>
              <a:rPr lang="ru-RU" sz="6000" b="1" dirty="0" err="1">
                <a:solidFill>
                  <a:srgbClr val="FF0000"/>
                </a:solidFill>
              </a:rPr>
              <a:t>ните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гл</a:t>
            </a:r>
            <a:r>
              <a:rPr lang="ru-RU" sz="6000" b="1" dirty="0">
                <a:solidFill>
                  <a:srgbClr val="FF0000"/>
                </a:solidFill>
              </a:rPr>
              <a:t>я</a:t>
            </a:r>
            <a:r>
              <a:rPr lang="ru-RU" sz="6000" b="1" dirty="0">
                <a:solidFill>
                  <a:srgbClr val="FFFF00"/>
                </a:solidFill>
              </a:rPr>
              <a:t>нь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8218065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68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568672" y="412044"/>
            <a:ext cx="5112568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rgbClr val="FF0000"/>
                </a:solidFill>
              </a:rPr>
              <a:t>лё</a:t>
            </a:r>
            <a:r>
              <a:rPr lang="ru-RU" sz="6000" b="1" dirty="0">
                <a:solidFill>
                  <a:srgbClr val="FF0000"/>
                </a:solidFill>
              </a:rPr>
              <a:t>..кий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528" y="12075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лё</a:t>
            </a:r>
            <a:r>
              <a:rPr lang="ru-RU" sz="6000" b="1" dirty="0">
                <a:solidFill>
                  <a:srgbClr val="FF0000"/>
                </a:solidFill>
              </a:rPr>
              <a:t>г</a:t>
            </a:r>
            <a:r>
              <a:rPr lang="ru-RU" sz="6000" b="1" dirty="0">
                <a:solidFill>
                  <a:srgbClr val="FFFF00"/>
                </a:solidFill>
              </a:rPr>
              <a:t>ок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6" y="2132856"/>
            <a:ext cx="843408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172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87624" y="412044"/>
            <a:ext cx="5493616" cy="1144748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rgbClr val="FF0000"/>
                </a:solidFill>
              </a:rPr>
              <a:t>нап</a:t>
            </a:r>
            <a:r>
              <a:rPr lang="ru-RU" sz="6000" b="1" dirty="0">
                <a:solidFill>
                  <a:srgbClr val="FF0000"/>
                </a:solidFill>
              </a:rPr>
              <a:t>..</a:t>
            </a:r>
            <a:r>
              <a:rPr lang="ru-RU" sz="6000" b="1" dirty="0" err="1">
                <a:solidFill>
                  <a:srgbClr val="FF0000"/>
                </a:solidFill>
              </a:rPr>
              <a:t>лняет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-99392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88640"/>
            <a:ext cx="1245144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2" y="47656"/>
            <a:ext cx="976685" cy="976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68356"/>
            <a:ext cx="5658640" cy="2295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97" y="2708920"/>
            <a:ext cx="1653395" cy="3720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365104"/>
            <a:ext cx="5658640" cy="229584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11560" y="2270428"/>
            <a:ext cx="5853656" cy="1158571"/>
          </a:xfrm>
          <a:prstGeom prst="ellipse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FF00"/>
                </a:solidFill>
              </a:rPr>
              <a:t>п</a:t>
            </a:r>
            <a:r>
              <a:rPr lang="ru-RU" sz="6000" b="1" dirty="0">
                <a:solidFill>
                  <a:srgbClr val="FF0000"/>
                </a:solidFill>
              </a:rPr>
              <a:t>о</a:t>
            </a:r>
            <a:r>
              <a:rPr lang="ru-RU" sz="6000" b="1" dirty="0">
                <a:solidFill>
                  <a:srgbClr val="FFFF00"/>
                </a:solidFill>
              </a:rPr>
              <a:t>лный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41816"/>
            <a:ext cx="8541568" cy="371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14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15615" y="332656"/>
            <a:ext cx="6254581" cy="922412"/>
          </a:xfrm>
          <a:prstGeom prst="ellips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 </a:t>
            </a:r>
            <a:r>
              <a:rPr lang="ru-RU" sz="4000" b="1" dirty="0">
                <a:solidFill>
                  <a:srgbClr val="FF0000"/>
                </a:solidFill>
              </a:rPr>
              <a:t>«Летний дождик»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3" y="109786"/>
            <a:ext cx="1368152" cy="1368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613204"/>
            <a:ext cx="657225" cy="65722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1519" y="1477938"/>
            <a:ext cx="8506097" cy="49511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/>
              <a:t>       Стоял  жаркий  денёк.  Вдруг  потянул  ветерок. Набежала  синяя тучка.  Она не  закрыла  солнце.  Пошёл  дождик. Солнце  освещало  окрестность. Дождевые  капли  тяжело  ударили по  траве  и цветам. Они  повисали на  листочках  и  травинках. В  каждой  дождинке  играл  солнечный  луч.</a:t>
            </a:r>
          </a:p>
          <a:p>
            <a:r>
              <a:rPr lang="ru-RU" sz="2800" b="1" dirty="0"/>
              <a:t>     Дождь перестал. Взгляните  на  небо!  Кто выстроил красивый мост от  деревни до  заречных  лугов ? От земли идёт лёгкий  парок.  Воздух наполняет запах  полевых  цветов.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27" y="28489"/>
            <a:ext cx="2180586" cy="218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99383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80" y="0"/>
            <a:ext cx="2708920" cy="2708920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7D30DD2-C383-439B-BD1A-E188B1ED37C1}"/>
              </a:ext>
            </a:extLst>
          </p:cNvPr>
          <p:cNvSpPr/>
          <p:nvPr/>
        </p:nvSpPr>
        <p:spPr>
          <a:xfrm>
            <a:off x="685800" y="222125"/>
            <a:ext cx="5504656" cy="8581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Самооценка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578431"/>
            <a:ext cx="5658640" cy="12064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10808D-0CE6-4254-B741-751DFDD33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5" y="5578431"/>
            <a:ext cx="5658640" cy="120644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84E0DFC-2429-45E2-8C6F-B8D8EBF65C2A}"/>
              </a:ext>
            </a:extLst>
          </p:cNvPr>
          <p:cNvSpPr/>
          <p:nvPr/>
        </p:nvSpPr>
        <p:spPr>
          <a:xfrm>
            <a:off x="798976" y="1808427"/>
            <a:ext cx="5760640" cy="237248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/>
              <a:t>0 ошибок – «</a:t>
            </a:r>
            <a:r>
              <a:rPr lang="ru-RU" sz="4800" b="1" dirty="0">
                <a:solidFill>
                  <a:srgbClr val="FF0000"/>
                </a:solidFill>
              </a:rPr>
              <a:t>5</a:t>
            </a:r>
            <a:r>
              <a:rPr lang="ru-RU" sz="4800" b="1" dirty="0"/>
              <a:t>»</a:t>
            </a:r>
          </a:p>
          <a:p>
            <a:pPr algn="ctr"/>
            <a:r>
              <a:rPr lang="ru-RU" sz="4800" b="1" dirty="0"/>
              <a:t>1-2 ошибки – «</a:t>
            </a:r>
            <a:r>
              <a:rPr lang="ru-RU" sz="4800" b="1" dirty="0">
                <a:solidFill>
                  <a:srgbClr val="FF0000"/>
                </a:solidFill>
              </a:rPr>
              <a:t>4</a:t>
            </a:r>
            <a:r>
              <a:rPr lang="ru-RU" sz="4800" b="1" dirty="0"/>
              <a:t>»</a:t>
            </a:r>
          </a:p>
          <a:p>
            <a:pPr algn="ctr"/>
            <a:r>
              <a:rPr lang="ru-RU" sz="4800" b="1" dirty="0"/>
              <a:t>3-5 ошибок – «</a:t>
            </a:r>
            <a:r>
              <a:rPr lang="ru-RU" sz="4800" b="1" dirty="0">
                <a:solidFill>
                  <a:srgbClr val="FF0000"/>
                </a:solidFill>
              </a:rPr>
              <a:t>3</a:t>
            </a:r>
            <a:r>
              <a:rPr lang="ru-RU" sz="4800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7239126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7D30DD2-C383-439B-BD1A-E188B1ED37C1}"/>
              </a:ext>
            </a:extLst>
          </p:cNvPr>
          <p:cNvSpPr/>
          <p:nvPr/>
        </p:nvSpPr>
        <p:spPr>
          <a:xfrm>
            <a:off x="1475656" y="203335"/>
            <a:ext cx="5504656" cy="8581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Самооценка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578431"/>
            <a:ext cx="5658640" cy="12064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10808D-0CE6-4254-B741-751DFDD33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5" y="5578431"/>
            <a:ext cx="5658640" cy="12064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264410-71A9-4AFE-AE06-31B18ED53E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355" y="3600450"/>
            <a:ext cx="2156072" cy="183715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BF71A5A-A73C-49AF-843B-07EB87FF0778}"/>
              </a:ext>
            </a:extLst>
          </p:cNvPr>
          <p:cNvSpPr/>
          <p:nvPr/>
        </p:nvSpPr>
        <p:spPr>
          <a:xfrm>
            <a:off x="179512" y="2215760"/>
            <a:ext cx="4032448" cy="105604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Уверен(а) </a:t>
            </a:r>
          </a:p>
          <a:p>
            <a:pPr algn="ctr"/>
            <a:r>
              <a:rPr lang="ru-RU" sz="3200" b="1" dirty="0"/>
              <a:t>в своей грамотности!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6" y="465592"/>
            <a:ext cx="2015561" cy="201556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CDBD4DA-26BE-4A4D-8292-314F23AC5325}"/>
              </a:ext>
            </a:extLst>
          </p:cNvPr>
          <p:cNvSpPr/>
          <p:nvPr/>
        </p:nvSpPr>
        <p:spPr>
          <a:xfrm>
            <a:off x="4964088" y="1326284"/>
            <a:ext cx="4032448" cy="610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Есть сомнения!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358CE3-987D-4835-A8C2-25483BE47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93" y="1620185"/>
            <a:ext cx="2015561" cy="20155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96472F-5CE5-4E73-93D3-583D339B30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1390671">
            <a:off x="5997673" y="2181712"/>
            <a:ext cx="2156072" cy="183715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B20EE98-4301-4341-A1F9-377E56B0AFF6}"/>
              </a:ext>
            </a:extLst>
          </p:cNvPr>
          <p:cNvSpPr/>
          <p:nvPr/>
        </p:nvSpPr>
        <p:spPr>
          <a:xfrm>
            <a:off x="3261037" y="4595188"/>
            <a:ext cx="3994752" cy="88186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Нужно писать больше диктантов!</a:t>
            </a:r>
          </a:p>
        </p:txBody>
      </p:sp>
    </p:spTree>
    <p:extLst>
      <p:ext uri="{BB962C8B-B14F-4D97-AF65-F5344CB8AC3E}">
        <p14:creationId xmlns:p14="http://schemas.microsoft.com/office/powerpoint/2010/main" val="22203426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80" y="0"/>
            <a:ext cx="2708920" cy="270892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B9FDBC-E351-4F3F-9ED9-AF24AB940483}"/>
              </a:ext>
            </a:extLst>
          </p:cNvPr>
          <p:cNvSpPr/>
          <p:nvPr/>
        </p:nvSpPr>
        <p:spPr>
          <a:xfrm>
            <a:off x="870255" y="1465440"/>
            <a:ext cx="5760640" cy="42192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7D30DD2-C383-439B-BD1A-E188B1ED37C1}"/>
              </a:ext>
            </a:extLst>
          </p:cNvPr>
          <p:cNvSpPr/>
          <p:nvPr/>
        </p:nvSpPr>
        <p:spPr>
          <a:xfrm>
            <a:off x="685800" y="318135"/>
            <a:ext cx="5504656" cy="8581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?????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578431"/>
            <a:ext cx="5658640" cy="12064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10808D-0CE6-4254-B741-751DFDD33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5" y="5578431"/>
            <a:ext cx="5658640" cy="12064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157662-1562-428C-873C-98FA82E58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053" y="1588513"/>
            <a:ext cx="5301800" cy="3973064"/>
          </a:xfrm>
          <a:prstGeom prst="roundRect">
            <a:avLst>
              <a:gd name="adj" fmla="val 16667"/>
            </a:avLst>
          </a:prstGeom>
          <a:ln w="57150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2222481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80" y="0"/>
            <a:ext cx="2708920" cy="2708920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7D30DD2-C383-439B-BD1A-E188B1ED37C1}"/>
              </a:ext>
            </a:extLst>
          </p:cNvPr>
          <p:cNvSpPr/>
          <p:nvPr/>
        </p:nvSpPr>
        <p:spPr>
          <a:xfrm>
            <a:off x="685800" y="222125"/>
            <a:ext cx="5504656" cy="8581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Итог урока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10808D-0CE6-4254-B741-751DFDD33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5" y="5578431"/>
            <a:ext cx="5658640" cy="120644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84E0DFC-2429-45E2-8C6F-B8D8EBF65C2A}"/>
              </a:ext>
            </a:extLst>
          </p:cNvPr>
          <p:cNvSpPr/>
          <p:nvPr/>
        </p:nvSpPr>
        <p:spPr>
          <a:xfrm>
            <a:off x="706837" y="1378113"/>
            <a:ext cx="5760640" cy="136201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/>
              <a:t>Мне было легко, так как…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B701B7-A572-47C6-93AE-2E6FC7AC2704}"/>
              </a:ext>
            </a:extLst>
          </p:cNvPr>
          <p:cNvSpPr/>
          <p:nvPr/>
        </p:nvSpPr>
        <p:spPr>
          <a:xfrm>
            <a:off x="668010" y="2971800"/>
            <a:ext cx="5897288" cy="160171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/>
              <a:t>Мне было сложно так как …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EB60E67-4497-4859-9F6F-1BF758D91F8F}"/>
              </a:ext>
            </a:extLst>
          </p:cNvPr>
          <p:cNvSpPr/>
          <p:nvPr/>
        </p:nvSpPr>
        <p:spPr>
          <a:xfrm>
            <a:off x="626753" y="4789706"/>
            <a:ext cx="5760640" cy="85815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/>
              <a:t>Рекомендую…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578431"/>
            <a:ext cx="5658640" cy="120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059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80" y="0"/>
            <a:ext cx="2708920" cy="270892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B9FDBC-E351-4F3F-9ED9-AF24AB940483}"/>
              </a:ext>
            </a:extLst>
          </p:cNvPr>
          <p:cNvSpPr/>
          <p:nvPr/>
        </p:nvSpPr>
        <p:spPr>
          <a:xfrm>
            <a:off x="789562" y="2011538"/>
            <a:ext cx="5760640" cy="20310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/>
              <a:t>Контрольный диктант за 3 класс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7D30DD2-C383-439B-BD1A-E188B1ED37C1}"/>
              </a:ext>
            </a:extLst>
          </p:cNvPr>
          <p:cNvSpPr/>
          <p:nvPr/>
        </p:nvSpPr>
        <p:spPr>
          <a:xfrm>
            <a:off x="685800" y="318135"/>
            <a:ext cx="5504656" cy="8581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Тема урока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578431"/>
            <a:ext cx="5658640" cy="12064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10808D-0CE6-4254-B741-751DFDD33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5" y="5578431"/>
            <a:ext cx="5658640" cy="120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816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80" y="0"/>
            <a:ext cx="2708920" cy="270892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B9FDBC-E351-4F3F-9ED9-AF24AB940483}"/>
              </a:ext>
            </a:extLst>
          </p:cNvPr>
          <p:cNvSpPr/>
          <p:nvPr/>
        </p:nvSpPr>
        <p:spPr>
          <a:xfrm>
            <a:off x="819255" y="1569417"/>
            <a:ext cx="5760640" cy="25796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/>
              <a:t>Проверить…</a:t>
            </a:r>
          </a:p>
          <a:p>
            <a:r>
              <a:rPr lang="ru-RU" sz="4800" b="1" dirty="0"/>
              <a:t>Уметь…</a:t>
            </a:r>
          </a:p>
          <a:p>
            <a:r>
              <a:rPr lang="ru-RU" sz="4800" b="1" dirty="0"/>
              <a:t>Развивать…</a:t>
            </a:r>
          </a:p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7D30DD2-C383-439B-BD1A-E188B1ED37C1}"/>
              </a:ext>
            </a:extLst>
          </p:cNvPr>
          <p:cNvSpPr/>
          <p:nvPr/>
        </p:nvSpPr>
        <p:spPr>
          <a:xfrm>
            <a:off x="685800" y="318135"/>
            <a:ext cx="5504656" cy="8581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Задачи урока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578431"/>
            <a:ext cx="5658640" cy="12064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10808D-0CE6-4254-B741-751DFDD33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5" y="5578431"/>
            <a:ext cx="5658640" cy="120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5478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7D30DD2-C383-439B-BD1A-E188B1ED37C1}"/>
              </a:ext>
            </a:extLst>
          </p:cNvPr>
          <p:cNvSpPr/>
          <p:nvPr/>
        </p:nvSpPr>
        <p:spPr>
          <a:xfrm>
            <a:off x="685800" y="318135"/>
            <a:ext cx="5504656" cy="8581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?????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E07F4B-BC21-499C-8EEB-47C373935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62" y="73123"/>
            <a:ext cx="8885631" cy="67117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578431"/>
            <a:ext cx="5658640" cy="12064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10808D-0CE6-4254-B741-751DFDD33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5" y="5578431"/>
            <a:ext cx="5658640" cy="1206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73" y="-19099"/>
            <a:ext cx="2708920" cy="27089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60F5D2-6083-417D-830C-61B4F88FD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9" y="73123"/>
            <a:ext cx="8134672" cy="65783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EC47A5-D9F7-49EA-BFC8-79B6FBC93C5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290" y="251550"/>
            <a:ext cx="2861541" cy="24382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3DD93C-23C9-4E62-8DAD-85EC3A7937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2058" y="220964"/>
            <a:ext cx="2861541" cy="2438271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11D75B5-4996-42BA-A758-F7045104703A}"/>
              </a:ext>
            </a:extLst>
          </p:cNvPr>
          <p:cNvSpPr/>
          <p:nvPr/>
        </p:nvSpPr>
        <p:spPr>
          <a:xfrm>
            <a:off x="1058366" y="461010"/>
            <a:ext cx="5504656" cy="8581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Летний дождик</a:t>
            </a:r>
          </a:p>
        </p:txBody>
      </p:sp>
    </p:spTree>
    <p:extLst>
      <p:ext uri="{BB962C8B-B14F-4D97-AF65-F5344CB8AC3E}">
        <p14:creationId xmlns:p14="http://schemas.microsoft.com/office/powerpoint/2010/main" val="36439713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80" y="0"/>
            <a:ext cx="2708920" cy="270892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B9FDBC-E351-4F3F-9ED9-AF24AB940483}"/>
              </a:ext>
            </a:extLst>
          </p:cNvPr>
          <p:cNvSpPr/>
          <p:nvPr/>
        </p:nvSpPr>
        <p:spPr>
          <a:xfrm>
            <a:off x="552128" y="1424755"/>
            <a:ext cx="5760640" cy="8555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окрестность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7D30DD2-C383-439B-BD1A-E188B1ED37C1}"/>
              </a:ext>
            </a:extLst>
          </p:cNvPr>
          <p:cNvSpPr/>
          <p:nvPr/>
        </p:nvSpPr>
        <p:spPr>
          <a:xfrm>
            <a:off x="685800" y="318135"/>
            <a:ext cx="5504656" cy="8581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Слова для справок: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578431"/>
            <a:ext cx="5658640" cy="12064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10808D-0CE6-4254-B741-751DFDD33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5" y="5578431"/>
            <a:ext cx="5658640" cy="120644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FF36DA-3FE6-4248-8274-BDD8FDFF58C8}"/>
              </a:ext>
            </a:extLst>
          </p:cNvPr>
          <p:cNvSpPr/>
          <p:nvPr/>
        </p:nvSpPr>
        <p:spPr>
          <a:xfrm>
            <a:off x="552128" y="2482578"/>
            <a:ext cx="5760640" cy="8555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тяжело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253805-2ABC-4E22-BD1B-9C82522AD567}"/>
              </a:ext>
            </a:extLst>
          </p:cNvPr>
          <p:cNvSpPr/>
          <p:nvPr/>
        </p:nvSpPr>
        <p:spPr>
          <a:xfrm>
            <a:off x="557808" y="3509307"/>
            <a:ext cx="5760640" cy="8555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повисали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D9201E0-9A39-4405-818C-8C89B769620F}"/>
              </a:ext>
            </a:extLst>
          </p:cNvPr>
          <p:cNvSpPr/>
          <p:nvPr/>
        </p:nvSpPr>
        <p:spPr>
          <a:xfrm>
            <a:off x="552128" y="4430942"/>
            <a:ext cx="5760640" cy="8555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перестал</a:t>
            </a:r>
          </a:p>
        </p:txBody>
      </p:sp>
    </p:spTree>
    <p:extLst>
      <p:ext uri="{BB962C8B-B14F-4D97-AF65-F5344CB8AC3E}">
        <p14:creationId xmlns:p14="http://schemas.microsoft.com/office/powerpoint/2010/main" val="25642128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80" y="0"/>
            <a:ext cx="2708920" cy="2708920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7D30DD2-C383-439B-BD1A-E188B1ED37C1}"/>
              </a:ext>
            </a:extLst>
          </p:cNvPr>
          <p:cNvSpPr/>
          <p:nvPr/>
        </p:nvSpPr>
        <p:spPr>
          <a:xfrm>
            <a:off x="685800" y="318135"/>
            <a:ext cx="5504656" cy="85815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err="1">
                <a:solidFill>
                  <a:srgbClr val="FF0000"/>
                </a:solidFill>
              </a:rPr>
              <a:t>Физминутка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7BCBCEC-E891-4670-9CD6-C0473C3FF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508" y="73123"/>
            <a:ext cx="8856984" cy="63204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578431"/>
            <a:ext cx="5658640" cy="12064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10808D-0CE6-4254-B741-751DFDD3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5" y="5578431"/>
            <a:ext cx="5658640" cy="120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58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7790" y="0"/>
            <a:ext cx="9108420" cy="6858000"/>
          </a:xfrm>
          <a:prstGeom prst="frame">
            <a:avLst>
              <a:gd name="adj1" fmla="val 1108"/>
            </a:avLst>
          </a:prstGeom>
          <a:solidFill>
            <a:srgbClr val="D73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68" y="-88397"/>
            <a:ext cx="1547664" cy="154766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B9FDBC-E351-4F3F-9ED9-AF24AB940483}"/>
              </a:ext>
            </a:extLst>
          </p:cNvPr>
          <p:cNvSpPr/>
          <p:nvPr/>
        </p:nvSpPr>
        <p:spPr>
          <a:xfrm>
            <a:off x="396154" y="1409130"/>
            <a:ext cx="7753468" cy="17467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/>
          </a:p>
          <a:p>
            <a:r>
              <a:rPr lang="ru-RU" sz="3600" b="1" dirty="0"/>
              <a:t>1. Подчеркнуть грамматическую основу в 1 абзаце в каждом предложении</a:t>
            </a:r>
          </a:p>
          <a:p>
            <a:pPr algn="ctr"/>
            <a:endParaRPr lang="ru-RU" sz="4800" b="1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7D30DD2-C383-439B-BD1A-E188B1ED37C1}"/>
              </a:ext>
            </a:extLst>
          </p:cNvPr>
          <p:cNvSpPr/>
          <p:nvPr/>
        </p:nvSpPr>
        <p:spPr>
          <a:xfrm>
            <a:off x="531816" y="318134"/>
            <a:ext cx="5658640" cy="734602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Задания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578431"/>
            <a:ext cx="5658640" cy="12064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10808D-0CE6-4254-B741-751DFDD33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5" y="5578431"/>
            <a:ext cx="5658640" cy="120644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4D1CC49-5B9A-41DE-B8C5-5FD6A5C4C156}"/>
              </a:ext>
            </a:extLst>
          </p:cNvPr>
          <p:cNvSpPr/>
          <p:nvPr/>
        </p:nvSpPr>
        <p:spPr>
          <a:xfrm>
            <a:off x="402795" y="3441638"/>
            <a:ext cx="7753468" cy="12239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2. Подчеркните мягкие согласные во 2 абзаце во всех словах </a:t>
            </a:r>
          </a:p>
        </p:txBody>
      </p:sp>
    </p:spTree>
    <p:extLst>
      <p:ext uri="{BB962C8B-B14F-4D97-AF65-F5344CB8AC3E}">
        <p14:creationId xmlns:p14="http://schemas.microsoft.com/office/powerpoint/2010/main" val="124564558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273</Words>
  <Application>Microsoft Office PowerPoint</Application>
  <PresentationFormat>Экран (4:3)</PresentationFormat>
  <Paragraphs>74</Paragraphs>
  <Slides>30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Denzo</cp:lastModifiedBy>
  <cp:revision>13</cp:revision>
  <dcterms:created xsi:type="dcterms:W3CDTF">2017-08-19T07:49:17Z</dcterms:created>
  <dcterms:modified xsi:type="dcterms:W3CDTF">2018-05-19T15:28:02Z</dcterms:modified>
</cp:coreProperties>
</file>