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74" r:id="rId3"/>
    <p:sldId id="277" r:id="rId4"/>
    <p:sldId id="273" r:id="rId5"/>
    <p:sldId id="270" r:id="rId6"/>
    <p:sldId id="272" r:id="rId7"/>
    <p:sldId id="262" r:id="rId8"/>
    <p:sldId id="258" r:id="rId9"/>
    <p:sldId id="259" r:id="rId10"/>
    <p:sldId id="269" r:id="rId11"/>
    <p:sldId id="275" r:id="rId12"/>
    <p:sldId id="276" r:id="rId13"/>
    <p:sldId id="26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4" autoAdjust="0"/>
    <p:restoredTop sz="94709" autoAdjust="0"/>
  </p:normalViewPr>
  <p:slideViewPr>
    <p:cSldViewPr>
      <p:cViewPr varScale="1">
        <p:scale>
          <a:sx n="69" d="100"/>
          <a:sy n="69" d="100"/>
        </p:scale>
        <p:origin x="142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6C287F-A2F5-44B7-AFEC-F8D7B4DE11E8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7A57C-3DF1-48F0-B717-681065EC83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333E0D-F2E1-46DA-91B4-AF7AAA0EAC11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A823-E54F-4125-8000-ECA381C3AF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63700C-8326-4EDB-ADCE-A4B71C1B7FEF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E6E05-79B0-488B-93FE-A03F157EF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D1DABE-B1F7-4DD9-88B3-8C7EDDC51E5D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EC7EE-8CF1-4F16-8575-65ACEFB473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B62927-F9E7-4EA5-8C08-78ACAD47EB4D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48A81-E16B-4D2A-89FD-DF6B83EB56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9A8DC0-B0C2-4454-974E-12E7E2935F3C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4E4BA-A4C9-4EB5-B593-B781054EA9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D0D29-04A0-465D-819A-A958927360B5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8361A4-B450-4D43-B8B8-D4D3C177B1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4F9B8F-61DF-4340-A8A7-5914EAAB28F5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D072F-33A2-41F7-8A57-7A17D86AAEF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05D2B7-8249-412C-A50C-C8487B7C3E27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C96CC-D624-46E2-B522-54D15261F0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F4915-3845-430C-BA70-4E72256F9CE7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65A9B-05B3-4E81-BB8F-F2E96F0F47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EAB16-62BE-4E64-A0F9-162E5781F7BB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62DAC0-D303-4EE7-9E67-EEA2B10D43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5B92F102-B3F5-4546-8C54-3DB4E4EEF766}" type="datetimeFigureOut">
              <a:rPr lang="ru-RU" smtClean="0"/>
              <a:pPr>
                <a:defRPr/>
              </a:pPr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DA1C7EC-619B-41EB-A6FD-6628DC7517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00392" cy="4104456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None/>
              <a:defRPr/>
            </a:pPr>
            <a: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«Системы </a:t>
            </a:r>
            <a: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линейных уравнений с двумя </a:t>
            </a:r>
            <a: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переменными»</a:t>
            </a:r>
            <a:b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6600" dirty="0" smtClean="0">
                <a:solidFill>
                  <a:schemeClr val="accent6">
                    <a:lumMod val="75000"/>
                  </a:schemeClr>
                </a:solidFill>
                <a:effectLst/>
                <a:latin typeface="Monotype Corsiva" pitchFamily="66" charset="0"/>
              </a:rPr>
              <a:t>7 КЛАСС</a:t>
            </a:r>
            <a:endParaRPr lang="ru-RU" sz="6600" dirty="0">
              <a:solidFill>
                <a:schemeClr val="accent6">
                  <a:lumMod val="75000"/>
                </a:schemeClr>
              </a:solidFill>
              <a:effectLst/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1857364"/>
            <a:ext cx="8501122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Решить систему уравнений  - значит найти все её решения, либо доказать, что их нет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920880" cy="151216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Решение системы уравнений графическим способом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 noChangeAspect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59177420"/>
              </p:ext>
            </p:extLst>
          </p:nvPr>
        </p:nvGraphicFramePr>
        <p:xfrm>
          <a:off x="1115616" y="1772816"/>
          <a:ext cx="3160351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Формула" r:id="rId3" imgW="1002865" imgH="457002" progId="Equation.3">
                  <p:embed/>
                </p:oleObj>
              </mc:Choice>
              <mc:Fallback>
                <p:oleObj name="Формула" r:id="rId3" imgW="1002865" imgH="457002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72816"/>
                        <a:ext cx="3160351" cy="1440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645024"/>
            <a:ext cx="4586301" cy="280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020272" y="5949280"/>
            <a:ext cx="1484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Ответ: (0;2).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1825222"/>
            <a:ext cx="37444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Построим в координатной плоскости графики уравнений системы.</a:t>
            </a:r>
          </a:p>
          <a:p>
            <a:r>
              <a:rPr lang="ru-RU" sz="2800" dirty="0" smtClean="0"/>
              <a:t>Графики пересекаются в точке А(0;2)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08515350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47664" y="1412776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</a:rPr>
              <a:t>Графический способ обычно позволяет находить решения лишь приближенно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980108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18" y="1340768"/>
            <a:ext cx="878938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Устная работа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7047" y="1124744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Является ли</a:t>
            </a:r>
            <a:r>
              <a:rPr lang="ru-RU" sz="2800" dirty="0"/>
              <a:t> линейным уравнение с двумя </a:t>
            </a:r>
            <a:r>
              <a:rPr lang="ru-RU" sz="2800" dirty="0" smtClean="0"/>
              <a:t>переменными</a:t>
            </a:r>
            <a:r>
              <a:rPr lang="ru-RU" sz="2800" dirty="0"/>
              <a:t>: </a:t>
            </a:r>
            <a:endParaRPr lang="ru-RU" sz="2800" dirty="0" smtClean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2276872"/>
            <a:ext cx="2141179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5ху+3=0;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2296165"/>
            <a:ext cx="2141179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у-х=13;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23844" y="2312411"/>
            <a:ext cx="2141179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3у-х</a:t>
            </a:r>
            <a:r>
              <a:rPr lang="ru-RU" sz="24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2400" b="1" dirty="0" smtClean="0">
                <a:solidFill>
                  <a:schemeClr val="tx1"/>
                </a:solidFill>
              </a:rPr>
              <a:t>=1;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65023" y="2312411"/>
            <a:ext cx="2678977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х</a:t>
            </a:r>
            <a:r>
              <a:rPr lang="ru-RU" sz="24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2400" b="1" dirty="0" smtClean="0">
                <a:solidFill>
                  <a:schemeClr val="tx1"/>
                </a:solidFill>
              </a:rPr>
              <a:t>-х(х+5)+4у=3.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7047" y="3645024"/>
            <a:ext cx="812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Выразите </a:t>
            </a:r>
            <a:r>
              <a:rPr lang="ru-RU" sz="2800" dirty="0"/>
              <a:t>переменную  у через х из </a:t>
            </a:r>
            <a:r>
              <a:rPr lang="ru-RU" sz="2800" dirty="0" smtClean="0"/>
              <a:t>уравнения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394117" y="4389888"/>
            <a:ext cx="2141179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chemeClr val="tx1"/>
                </a:solidFill>
              </a:rPr>
              <a:t>х+у</a:t>
            </a:r>
            <a:r>
              <a:rPr lang="ru-RU" sz="3600" b="1" dirty="0" smtClean="0">
                <a:solidFill>
                  <a:schemeClr val="tx1"/>
                </a:solidFill>
              </a:rPr>
              <a:t>=1;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06204" y="4301507"/>
            <a:ext cx="2141179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3х-у=2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65162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75856" y="404664"/>
            <a:ext cx="29081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Вычислите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2151" y="1018227"/>
            <a:ext cx="4968552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(-</a:t>
            </a:r>
            <a:r>
              <a:rPr lang="ru-RU" sz="4000" b="1" dirty="0">
                <a:solidFill>
                  <a:schemeClr val="tx1"/>
                </a:solidFill>
              </a:rPr>
              <a:t>0,3)</a:t>
            </a:r>
            <a:r>
              <a:rPr lang="ru-RU" sz="4000" b="1" baseline="30000" dirty="0">
                <a:solidFill>
                  <a:schemeClr val="tx1"/>
                </a:solidFill>
              </a:rPr>
              <a:t>2</a:t>
            </a:r>
            <a:r>
              <a:rPr lang="ru-RU" sz="4000" b="1" dirty="0">
                <a:solidFill>
                  <a:schemeClr val="tx1"/>
                </a:solidFill>
              </a:rPr>
              <a:t> + (-0,2)</a:t>
            </a:r>
            <a:r>
              <a:rPr lang="ru-RU" sz="4000" b="1" baseline="30000" dirty="0">
                <a:solidFill>
                  <a:schemeClr val="tx1"/>
                </a:solidFill>
              </a:rPr>
              <a:t>2</a:t>
            </a:r>
            <a:r>
              <a:rPr lang="ru-RU" sz="4000" b="1" dirty="0">
                <a:solidFill>
                  <a:schemeClr val="tx1"/>
                </a:solidFill>
              </a:rPr>
              <a:t>;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4000" b="1" dirty="0" smtClean="0">
                <a:solidFill>
                  <a:schemeClr val="tx1"/>
                </a:solidFill>
              </a:rPr>
              <a:t> (-0,6 </a:t>
            </a:r>
            <a:r>
              <a:rPr lang="ru-RU" sz="4000" b="1" dirty="0">
                <a:solidFill>
                  <a:schemeClr val="tx1"/>
                </a:solidFill>
              </a:rPr>
              <a:t>– </a:t>
            </a:r>
            <a:r>
              <a:rPr lang="ru-RU" sz="4000" b="1" dirty="0" smtClean="0">
                <a:solidFill>
                  <a:schemeClr val="tx1"/>
                </a:solidFill>
              </a:rPr>
              <a:t>0,4)</a:t>
            </a:r>
            <a:r>
              <a:rPr lang="ru-RU" sz="40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4000" b="1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4000" b="1" dirty="0" smtClean="0">
                <a:solidFill>
                  <a:schemeClr val="tx1"/>
                </a:solidFill>
              </a:rPr>
              <a:t>  -(0,5 </a:t>
            </a:r>
            <a:r>
              <a:rPr lang="ru-RU" sz="4000" b="1" dirty="0">
                <a:solidFill>
                  <a:schemeClr val="tx1"/>
                </a:solidFill>
              </a:rPr>
              <a:t>– </a:t>
            </a:r>
            <a:r>
              <a:rPr lang="ru-RU" sz="4000" b="1" dirty="0" smtClean="0">
                <a:solidFill>
                  <a:schemeClr val="tx1"/>
                </a:solidFill>
              </a:rPr>
              <a:t>0,3)</a:t>
            </a:r>
            <a:r>
              <a:rPr lang="ru-RU" sz="40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4000" b="1" dirty="0">
                <a:solidFill>
                  <a:schemeClr val="tx1"/>
                </a:solidFill>
              </a:rPr>
              <a:t>;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4000" b="1" dirty="0" smtClean="0">
                <a:solidFill>
                  <a:schemeClr val="tx1"/>
                </a:solidFill>
              </a:rPr>
              <a:t>  0,5</a:t>
            </a:r>
            <a:r>
              <a:rPr lang="ru-RU" sz="4000" b="1" baseline="30000" dirty="0" smtClean="0">
                <a:solidFill>
                  <a:schemeClr val="tx1"/>
                </a:solidFill>
              </a:rPr>
              <a:t>2</a:t>
            </a:r>
            <a:r>
              <a:rPr lang="ru-RU" sz="4000" b="1" dirty="0" smtClean="0">
                <a:solidFill>
                  <a:schemeClr val="tx1"/>
                </a:solidFill>
              </a:rPr>
              <a:t>(2</a:t>
            </a:r>
            <a:r>
              <a:rPr lang="ru-RU" sz="4000" b="1" baseline="30000" dirty="0" smtClean="0">
                <a:solidFill>
                  <a:schemeClr val="tx1"/>
                </a:solidFill>
              </a:rPr>
              <a:t>4</a:t>
            </a: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– 2</a:t>
            </a:r>
            <a:r>
              <a:rPr lang="ru-RU" sz="4000" b="1" baseline="30000" dirty="0">
                <a:solidFill>
                  <a:schemeClr val="tx1"/>
                </a:solidFill>
              </a:rPr>
              <a:t>3</a:t>
            </a:r>
            <a:r>
              <a:rPr lang="ru-RU" sz="40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56427" y="3648118"/>
            <a:ext cx="4080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Решите уравнение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4365104"/>
            <a:ext cx="4572000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lvl="0"/>
            <a:r>
              <a:rPr lang="ru-RU" sz="3600" b="1" dirty="0" smtClean="0"/>
              <a:t>5. </a:t>
            </a:r>
            <a:r>
              <a:rPr lang="en-US" sz="3600" b="1" dirty="0" smtClean="0"/>
              <a:t>x</a:t>
            </a:r>
            <a:r>
              <a:rPr lang="ru-RU" sz="3600" b="1" dirty="0"/>
              <a:t>(х + 2) = 0</a:t>
            </a:r>
            <a:r>
              <a:rPr lang="ru-RU" sz="3600" b="1" dirty="0" smtClean="0"/>
              <a:t>;</a:t>
            </a:r>
          </a:p>
          <a:p>
            <a:pPr lvl="0"/>
            <a:r>
              <a:rPr lang="ru-RU" sz="3600" b="1" dirty="0" smtClean="0"/>
              <a:t>6. (х </a:t>
            </a:r>
            <a:r>
              <a:rPr lang="ru-RU" sz="3600" b="1" dirty="0"/>
              <a:t>- 5)(2х + 7) = 0</a:t>
            </a:r>
            <a:r>
              <a:rPr lang="ru-RU" sz="3600" b="1" dirty="0" smtClean="0"/>
              <a:t>;</a:t>
            </a:r>
          </a:p>
          <a:p>
            <a:pPr lvl="0"/>
            <a:r>
              <a:rPr lang="ru-RU" sz="3600" b="1" dirty="0" smtClean="0"/>
              <a:t>7. x</a:t>
            </a:r>
            <a:r>
              <a:rPr lang="ru-RU" sz="3600" b="1" baseline="30000" dirty="0" smtClean="0"/>
              <a:t>2</a:t>
            </a:r>
            <a:r>
              <a:rPr lang="ru-RU" sz="3600" b="1" dirty="0" smtClean="0"/>
              <a:t> </a:t>
            </a:r>
            <a:r>
              <a:rPr lang="ru-RU" sz="3600" b="1" dirty="0"/>
              <a:t>– 9 = 0; </a:t>
            </a:r>
            <a:endParaRPr lang="ru-RU" sz="3600" b="1" dirty="0" smtClean="0"/>
          </a:p>
          <a:p>
            <a:pPr lvl="0"/>
            <a:r>
              <a:rPr lang="ru-RU" sz="3600" b="1" dirty="0" smtClean="0"/>
              <a:t>8. </a:t>
            </a:r>
            <a:r>
              <a:rPr lang="en-US" sz="3600" b="1" dirty="0" smtClean="0"/>
              <a:t>x</a:t>
            </a:r>
            <a:r>
              <a:rPr lang="ru-RU" sz="3600" b="1" baseline="30000" dirty="0"/>
              <a:t>2</a:t>
            </a:r>
            <a:r>
              <a:rPr lang="ru-RU" sz="3600" b="1" dirty="0"/>
              <a:t> + 4 = 0</a:t>
            </a:r>
          </a:p>
        </p:txBody>
      </p:sp>
    </p:spTree>
    <p:extLst>
      <p:ext uri="{BB962C8B-B14F-4D97-AF65-F5344CB8AC3E}">
        <p14:creationId xmlns:p14="http://schemas.microsoft.com/office/powerpoint/2010/main" val="1501337609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9712" y="620688"/>
            <a:ext cx="5472608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Решение системы уравнений с двумя переменными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flipH="1">
            <a:off x="1979712" y="1988840"/>
            <a:ext cx="27363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>
            <a:off x="4716016" y="1988840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>
            <a:off x="4716016" y="1988840"/>
            <a:ext cx="25202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755576" y="3140968"/>
            <a:ext cx="2304256" cy="201622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Графический способ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44208" y="3140968"/>
            <a:ext cx="2448272" cy="201622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Способ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сложения</a:t>
            </a: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63888" y="3140968"/>
            <a:ext cx="2304256" cy="201622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Способ подстановки</a:t>
            </a:r>
          </a:p>
        </p:txBody>
      </p:sp>
    </p:spTree>
    <p:extLst>
      <p:ext uri="{BB962C8B-B14F-4D97-AF65-F5344CB8AC3E}">
        <p14:creationId xmlns:p14="http://schemas.microsoft.com/office/powerpoint/2010/main" val="2775094233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1360"/>
          <p:cNvSpPr txBox="1">
            <a:spLocks noChangeArrowheads="1"/>
          </p:cNvSpPr>
          <p:nvPr/>
        </p:nvSpPr>
        <p:spPr>
          <a:xfrm>
            <a:off x="642910" y="28572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Система уравнений и её решение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000109"/>
            <a:ext cx="850112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Определение: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Системой двух линейных уравнений с двумя  неизвестными называются два уравнения, объединенные фигурной скобкой. </a:t>
            </a:r>
          </a:p>
          <a:p>
            <a:pPr>
              <a:buFontTx/>
              <a:buNone/>
            </a:pPr>
            <a:endParaRPr lang="ru-RU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ru-RU" sz="2400" dirty="0" smtClean="0"/>
              <a:t>Фигурная скобка означает, что эти уравнения должны  быть  решены одновременно.</a:t>
            </a:r>
          </a:p>
          <a:p>
            <a:endParaRPr lang="ru-RU" sz="2800" dirty="0" smtClean="0"/>
          </a:p>
        </p:txBody>
      </p:sp>
      <p:grpSp>
        <p:nvGrpSpPr>
          <p:cNvPr id="5" name="Группа 1027"/>
          <p:cNvGrpSpPr>
            <a:grpSpLocks/>
          </p:cNvGrpSpPr>
          <p:nvPr/>
        </p:nvGrpSpPr>
        <p:grpSpPr bwMode="auto">
          <a:xfrm>
            <a:off x="719734" y="4304630"/>
            <a:ext cx="3565788" cy="1286677"/>
            <a:chOff x="7" y="1381"/>
            <a:chExt cx="2303" cy="911"/>
          </a:xfrm>
        </p:grpSpPr>
        <p:sp>
          <p:nvSpPr>
            <p:cNvPr id="6" name="Поле 1028"/>
            <p:cNvSpPr txBox="1">
              <a:spLocks noChangeArrowheads="1"/>
            </p:cNvSpPr>
            <p:nvPr/>
          </p:nvSpPr>
          <p:spPr bwMode="auto">
            <a:xfrm>
              <a:off x="257" y="1381"/>
              <a:ext cx="2053" cy="91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sz="4400" b="1" dirty="0" smtClean="0"/>
                <a:t>а</a:t>
              </a:r>
              <a:r>
                <a:rPr lang="ru-RU" sz="2000" b="1" dirty="0" smtClean="0"/>
                <a:t>1 </a:t>
              </a:r>
              <a:r>
                <a:rPr lang="ru-RU" sz="4400" b="1" dirty="0" err="1" smtClean="0"/>
                <a:t>х</a:t>
              </a:r>
              <a:r>
                <a:rPr lang="ru-RU" sz="4400" b="1" dirty="0" smtClean="0"/>
                <a:t> + </a:t>
              </a:r>
              <a:r>
                <a:rPr lang="en-US" sz="4400" b="1" dirty="0" smtClean="0"/>
                <a:t>b</a:t>
              </a:r>
              <a:r>
                <a:rPr lang="ru-RU" sz="2000" b="1" dirty="0" smtClean="0"/>
                <a:t>1 </a:t>
              </a:r>
              <a:r>
                <a:rPr lang="en-US" sz="4400" b="1" dirty="0" smtClean="0"/>
                <a:t>y</a:t>
              </a:r>
              <a:r>
                <a:rPr lang="ru-RU" sz="4400" b="1" dirty="0" smtClean="0"/>
                <a:t> =</a:t>
              </a:r>
              <a:r>
                <a:rPr lang="en-US" sz="4400" b="1" dirty="0" smtClean="0"/>
                <a:t> c</a:t>
              </a:r>
              <a:r>
                <a:rPr lang="ru-RU" sz="2000" b="1" dirty="0" smtClean="0"/>
                <a:t>1,</a:t>
              </a:r>
              <a:endParaRPr lang="ru-RU" sz="2000" b="1" dirty="0"/>
            </a:p>
            <a:p>
              <a:pPr algn="ctr"/>
              <a:r>
                <a:rPr lang="ru-RU" sz="4400" b="1" dirty="0" smtClean="0"/>
                <a:t>а</a:t>
              </a:r>
              <a:r>
                <a:rPr lang="en-US" sz="2000" b="1" dirty="0" smtClean="0"/>
                <a:t>2 </a:t>
              </a:r>
              <a:r>
                <a:rPr lang="ru-RU" sz="4400" b="1" dirty="0" err="1" smtClean="0"/>
                <a:t>х</a:t>
              </a:r>
              <a:r>
                <a:rPr lang="ru-RU" sz="4400" b="1" dirty="0" smtClean="0"/>
                <a:t> + </a:t>
              </a:r>
              <a:r>
                <a:rPr lang="en-US" sz="4400" b="1" dirty="0" smtClean="0"/>
                <a:t>b</a:t>
              </a:r>
              <a:r>
                <a:rPr lang="en-US" sz="2000" b="1" dirty="0" smtClean="0"/>
                <a:t>2 </a:t>
              </a:r>
              <a:r>
                <a:rPr lang="en-US" sz="4400" b="1" dirty="0" smtClean="0"/>
                <a:t>y</a:t>
              </a:r>
              <a:r>
                <a:rPr lang="ru-RU" sz="4400" b="1" dirty="0" smtClean="0"/>
                <a:t> =</a:t>
              </a:r>
              <a:r>
                <a:rPr lang="en-US" sz="4400" b="1" dirty="0" smtClean="0"/>
                <a:t> c</a:t>
              </a:r>
              <a:r>
                <a:rPr lang="en-US" sz="2000" b="1" dirty="0" smtClean="0"/>
                <a:t>2</a:t>
              </a:r>
              <a:r>
                <a:rPr lang="ru-RU" sz="4400" dirty="0" smtClean="0"/>
                <a:t>;</a:t>
              </a:r>
              <a:endParaRPr lang="ru-RU" sz="4400" dirty="0"/>
            </a:p>
          </p:txBody>
        </p:sp>
        <p:sp>
          <p:nvSpPr>
            <p:cNvPr id="7" name="Автофигура 1029"/>
            <p:cNvSpPr>
              <a:spLocks/>
            </p:cNvSpPr>
            <p:nvPr/>
          </p:nvSpPr>
          <p:spPr bwMode="auto">
            <a:xfrm>
              <a:off x="7" y="1392"/>
              <a:ext cx="108" cy="9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5400" dirty="0"/>
            </a:p>
          </p:txBody>
        </p:sp>
      </p:grpSp>
      <p:sp>
        <p:nvSpPr>
          <p:cNvPr id="9" name="Поле 1028"/>
          <p:cNvSpPr txBox="1">
            <a:spLocks noChangeArrowheads="1"/>
          </p:cNvSpPr>
          <p:nvPr/>
        </p:nvSpPr>
        <p:spPr bwMode="auto">
          <a:xfrm>
            <a:off x="25139" y="3356992"/>
            <a:ext cx="8286808" cy="11079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sz="2400" i="1" dirty="0" smtClean="0"/>
              <a:t>В  общем  виде  систему двух линейных уравнений с двумя  неизвестными записывают так :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500032" y="5715017"/>
            <a:ext cx="12144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где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00100" y="5572140"/>
            <a:ext cx="20717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а</a:t>
            </a:r>
            <a:r>
              <a:rPr lang="ru-RU" sz="1600" b="1" dirty="0" smtClean="0"/>
              <a:t>1 </a:t>
            </a:r>
            <a:r>
              <a:rPr lang="ru-RU" sz="3600" b="1" dirty="0" smtClean="0"/>
              <a:t> , </a:t>
            </a:r>
            <a:r>
              <a:rPr lang="en-US" sz="3600" b="1" dirty="0" smtClean="0"/>
              <a:t>b</a:t>
            </a:r>
            <a:r>
              <a:rPr lang="ru-RU" sz="1600" b="1" dirty="0" smtClean="0"/>
              <a:t>1 </a:t>
            </a:r>
            <a:r>
              <a:rPr lang="ru-RU" sz="3600" b="1" dirty="0" smtClean="0"/>
              <a:t>,</a:t>
            </a:r>
            <a:r>
              <a:rPr lang="en-US" sz="3600" b="1" dirty="0" smtClean="0"/>
              <a:t> c</a:t>
            </a:r>
            <a:r>
              <a:rPr lang="ru-RU" sz="1600" b="1" dirty="0" smtClean="0"/>
              <a:t>1 ,</a:t>
            </a:r>
            <a:endParaRPr lang="ru-RU" sz="16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071802" y="5643578"/>
            <a:ext cx="20024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а</a:t>
            </a:r>
            <a:r>
              <a:rPr lang="ru-RU" sz="2000" b="1" dirty="0" smtClean="0"/>
              <a:t>2</a:t>
            </a:r>
            <a:r>
              <a:rPr lang="en-US" sz="3600" b="1" dirty="0" smtClean="0"/>
              <a:t> </a:t>
            </a:r>
            <a:r>
              <a:rPr lang="ru-RU" sz="3600" b="1" dirty="0" smtClean="0"/>
              <a:t>, </a:t>
            </a:r>
            <a:r>
              <a:rPr lang="en-US" sz="3600" b="1" dirty="0" smtClean="0"/>
              <a:t>b</a:t>
            </a:r>
            <a:r>
              <a:rPr lang="ru-RU" sz="2000" b="1" dirty="0" smtClean="0"/>
              <a:t>2</a:t>
            </a:r>
            <a:r>
              <a:rPr lang="en-US" sz="3600" b="1" dirty="0" smtClean="0"/>
              <a:t> </a:t>
            </a:r>
            <a:r>
              <a:rPr lang="ru-RU" sz="3600" b="1" dirty="0" smtClean="0"/>
              <a:t>, </a:t>
            </a:r>
            <a:r>
              <a:rPr lang="en-US" sz="3600" b="1" dirty="0" smtClean="0"/>
              <a:t> c</a:t>
            </a:r>
            <a:r>
              <a:rPr lang="ru-RU" sz="2000" b="1" dirty="0" smtClean="0"/>
              <a:t>2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929322" y="4643446"/>
            <a:ext cx="20717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2" name="Выноска-облако 21"/>
          <p:cNvSpPr/>
          <p:nvPr/>
        </p:nvSpPr>
        <p:spPr>
          <a:xfrm rot="21253154">
            <a:off x="5643587" y="4487995"/>
            <a:ext cx="3433475" cy="1999744"/>
          </a:xfrm>
          <a:prstGeom prst="cloudCallout">
            <a:avLst>
              <a:gd name="adj1" fmla="val -251389"/>
              <a:gd name="adj2" fmla="val 79084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- Заданные числа, а  </a:t>
            </a:r>
            <a:r>
              <a:rPr lang="ru-RU" sz="2000" b="1" dirty="0" err="1" smtClean="0"/>
              <a:t>х</a:t>
            </a:r>
            <a:r>
              <a:rPr lang="ru-RU" sz="2000" b="1" dirty="0" smtClean="0"/>
              <a:t>  и  у - неизвестные</a:t>
            </a:r>
            <a:endParaRPr lang="ru-RU" sz="2000" dirty="0"/>
          </a:p>
        </p:txBody>
      </p:sp>
      <p:cxnSp>
        <p:nvCxnSpPr>
          <p:cNvPr id="24" name="Скругленная соединительная линия 23"/>
          <p:cNvCxnSpPr>
            <a:stCxn id="15" idx="2"/>
          </p:cNvCxnSpPr>
          <p:nvPr/>
        </p:nvCxnSpPr>
        <p:spPr>
          <a:xfrm rot="5400000" flipH="1" flipV="1">
            <a:off x="4499419" y="5074321"/>
            <a:ext cx="789207" cy="1641970"/>
          </a:xfrm>
          <a:prstGeom prst="curvedConnector4">
            <a:avLst>
              <a:gd name="adj1" fmla="val -28966"/>
              <a:gd name="adj2" fmla="val 80489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0452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ru-RU" dirty="0" smtClean="0">
                <a:solidFill>
                  <a:schemeClr val="tx1"/>
                </a:solidFill>
              </a:rPr>
              <a:t>Например, </a:t>
            </a:r>
            <a:r>
              <a:rPr lang="ru-RU" sz="2800" dirty="0" smtClean="0">
                <a:solidFill>
                  <a:schemeClr val="tx1"/>
                </a:solidFill>
              </a:rPr>
              <a:t>в системе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а1 = 1, </a:t>
            </a:r>
            <a:r>
              <a:rPr lang="en-US" sz="2700" b="1" dirty="0" smtClean="0">
                <a:solidFill>
                  <a:schemeClr val="tx1"/>
                </a:solidFill>
              </a:rPr>
              <a:t>b</a:t>
            </a:r>
            <a:r>
              <a:rPr lang="ru-RU" sz="2700" b="1" dirty="0" smtClean="0">
                <a:solidFill>
                  <a:schemeClr val="tx1"/>
                </a:solidFill>
              </a:rPr>
              <a:t>1 = -1, с1 = 2; а2 = 3, </a:t>
            </a:r>
            <a:r>
              <a:rPr lang="en-US" sz="2700" b="1" dirty="0" smtClean="0">
                <a:solidFill>
                  <a:schemeClr val="tx1"/>
                </a:solidFill>
              </a:rPr>
              <a:t>b</a:t>
            </a:r>
            <a:r>
              <a:rPr lang="ru-RU" sz="2700" b="1" dirty="0" smtClean="0">
                <a:solidFill>
                  <a:schemeClr val="tx1"/>
                </a:solidFill>
              </a:rPr>
              <a:t>2 = -2, с2 = 9.</a:t>
            </a:r>
            <a:endParaRPr lang="ru-RU" sz="27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357158" y="2214554"/>
            <a:ext cx="7643866" cy="335758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Задание 3.</a:t>
            </a:r>
            <a:r>
              <a:rPr lang="ru-RU" b="1" dirty="0" smtClean="0">
                <a:solidFill>
                  <a:schemeClr val="tx1"/>
                </a:solidFill>
              </a:rPr>
              <a:t> (Устно.)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Проверьте, являются  ли числа  </a:t>
            </a:r>
            <a:r>
              <a:rPr lang="ru-RU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= 4 , у = 3  решениями системы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Решение: 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 </a:t>
            </a: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15074" y="357166"/>
            <a:ext cx="2571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 – у = 2,</a:t>
            </a:r>
          </a:p>
          <a:p>
            <a:r>
              <a:rPr lang="ru-RU" sz="3200" b="1" dirty="0" smtClean="0"/>
              <a:t>3х – 2у = 9. </a:t>
            </a:r>
            <a:endParaRPr lang="ru-RU" sz="3200" b="1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6106647" y="438575"/>
            <a:ext cx="214314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4357686" y="3429000"/>
            <a:ext cx="214314" cy="1057276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928662" y="4429132"/>
            <a:ext cx="214314" cy="105727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4429133"/>
            <a:ext cx="3069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2,5 ·4 – 3 · 3 =1,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5·4 – 6 · 3 = 2.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4294967295"/>
          </p:nvPr>
        </p:nvSpPr>
        <p:spPr>
          <a:xfrm>
            <a:off x="4648200" y="3429001"/>
            <a:ext cx="2948136" cy="105727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2,5х – 3у = 1,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5х – 6у = 2.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1472" y="5857892"/>
            <a:ext cx="82153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Ответ:  </a:t>
            </a:r>
            <a:r>
              <a:rPr lang="ru-RU" sz="2800" b="1" dirty="0" smtClean="0">
                <a:solidFill>
                  <a:srgbClr val="FF0000"/>
                </a:solidFill>
              </a:rPr>
              <a:t>числа  </a:t>
            </a:r>
            <a:r>
              <a:rPr lang="ru-RU" sz="2800" b="1" dirty="0" err="1" smtClean="0">
                <a:solidFill>
                  <a:srgbClr val="FF0000"/>
                </a:solidFill>
              </a:rPr>
              <a:t>х</a:t>
            </a:r>
            <a:r>
              <a:rPr lang="ru-RU" sz="2800" b="1" dirty="0" smtClean="0">
                <a:solidFill>
                  <a:srgbClr val="FF0000"/>
                </a:solidFill>
              </a:rPr>
              <a:t> = 4 , у = 3  являются  решениями системы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722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9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07" y="908720"/>
            <a:ext cx="7283512" cy="247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89" y="3717032"/>
            <a:ext cx="7976658" cy="2516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18" y="188640"/>
            <a:ext cx="8958570" cy="1584176"/>
          </a:xfrm>
        </p:spPr>
        <p:txBody>
          <a:bodyPr>
            <a:no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32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Система линейных уравнений с двумя неизвестными</a:t>
            </a:r>
            <a:endParaRPr lang="ru-RU" sz="32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19088" y="1196752"/>
            <a:ext cx="8229600" cy="1471613"/>
          </a:xfrm>
        </p:spPr>
        <p:txBody>
          <a:bodyPr rtlCol="0">
            <a:normAutofit/>
          </a:bodyPr>
          <a:lstStyle/>
          <a:p>
            <a:pPr marL="0" indent="2063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Сумма двух чисел равна 12, а разность равна 2. Найдите эти числа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382008" y="2564904"/>
            <a:ext cx="82296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20638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50000"/>
              <a:buFont typeface="Wingdings 2" pitchFamily="18" charset="2"/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первое число, а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второе число, тогда: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50000"/>
              <a:buFont typeface="Wingdings 2" pitchFamily="18" charset="2"/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Сумма чисел равна: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x + y = 12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50000"/>
              <a:buFont typeface="Wingdings 2" pitchFamily="18" charset="2"/>
              <a:buNone/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Разность чисел равна: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x – y = 2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5286375"/>
            <a:ext cx="27241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1428736"/>
          </a:xfrm>
        </p:spPr>
        <p:txBody>
          <a:bodyPr>
            <a:noAutofit/>
          </a:bodyPr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32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Система линейных уравнений с двумя неизвестными</a:t>
            </a:r>
            <a:endParaRPr lang="ru-RU" sz="32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259181"/>
            <a:ext cx="8229600" cy="1185863"/>
          </a:xfrm>
        </p:spPr>
        <p:txBody>
          <a:bodyPr/>
          <a:lstStyle/>
          <a:p>
            <a:pPr marL="0" indent="20638">
              <a:buFont typeface="Wingdings 2" pitchFamily="18" charset="2"/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Пара значений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x = 7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y = 5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являются решением данной системы.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7" y="2292659"/>
            <a:ext cx="262413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1829" y="3789040"/>
            <a:ext cx="8358246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Решением системы уравнений с двумя переменными называется пара значений переменных, при которых оба уравнения системы обращается в верное равенство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134</TotalTime>
  <Words>434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Georgia</vt:lpstr>
      <vt:lpstr>Monotype Corsiva</vt:lpstr>
      <vt:lpstr>Times New Roman</vt:lpstr>
      <vt:lpstr>Trebuchet MS</vt:lpstr>
      <vt:lpstr>Wingdings 2</vt:lpstr>
      <vt:lpstr>Воздушный поток</vt:lpstr>
      <vt:lpstr>Формула</vt:lpstr>
      <vt:lpstr>«Системы линейных уравнений с двумя переменными» 7 КЛАСС</vt:lpstr>
      <vt:lpstr>Устная работа</vt:lpstr>
      <vt:lpstr>Презентация PowerPoint</vt:lpstr>
      <vt:lpstr>Презентация PowerPoint</vt:lpstr>
      <vt:lpstr>Презентация PowerPoint</vt:lpstr>
      <vt:lpstr>Например, в системе     а1 = 1, b1 = -1, с1 = 2; а2 = 3, b2 = -2, с2 = 9.</vt:lpstr>
      <vt:lpstr>Презентация PowerPoint</vt:lpstr>
      <vt:lpstr>Система линейных уравнений с двумя неизвестными</vt:lpstr>
      <vt:lpstr>Система линейных уравнений с двумя неизвестными</vt:lpstr>
      <vt:lpstr>Презентация PowerPoint</vt:lpstr>
      <vt:lpstr>Решение системы уравнений графическим способом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линейных уравнений с двумя неизвестными</dc:title>
  <dc:creator>Admin</dc:creator>
  <cp:lastModifiedBy>Пользователь</cp:lastModifiedBy>
  <cp:revision>15</cp:revision>
  <dcterms:created xsi:type="dcterms:W3CDTF">2012-04-23T17:31:38Z</dcterms:created>
  <dcterms:modified xsi:type="dcterms:W3CDTF">2020-04-25T11:34:33Z</dcterms:modified>
</cp:coreProperties>
</file>