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BAC0-22D5-451D-9DE8-CE8ED4AC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0DF7C-12D5-42F0-889F-032E40501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42FD-705D-4E5B-9784-196283B35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2F475-6F2D-4FE2-983D-EFE363F93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B25A-3E69-4F5F-B08D-45862B8CA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DA64-6D74-45F8-836F-BB13E2FCB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26529-269B-458F-AA5E-4ED73D757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221E-070F-4681-A37C-8773CADF6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FC85-1ABE-4535-B3F8-302A35FB8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8CD5-1699-4AFC-B941-EAA9639E3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A39F-5280-4A3C-B852-FBF0CFD3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/>
              </a:defRPr>
            </a:lvl1pPr>
          </a:lstStyle>
          <a:p>
            <a:pPr>
              <a:defRPr/>
            </a:pPr>
            <a:fld id="{4F8E5B6F-BB8B-42C9-83E7-827A8BF41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овый пользователь\Рабочий стол\риснов\8e0b8a645877.jpg"/>
          <p:cNvPicPr>
            <a:picLocks noChangeAspect="1" noChangeArrowheads="1"/>
          </p:cNvPicPr>
          <p:nvPr/>
        </p:nvPicPr>
        <p:blipFill>
          <a:blip r:embed="rId2"/>
          <a:srcRect r="51500" b="58189"/>
          <a:stretch>
            <a:fillRect/>
          </a:stretch>
        </p:blipFill>
        <p:spPr bwMode="auto">
          <a:xfrm>
            <a:off x="357188" y="4071938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1857364"/>
            <a:ext cx="707236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</a:rPr>
              <a:t>деньги и их функции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овый пользователь\Рабочий стол\клипарттж\BANK (5) копия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745153" cy="451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Что такое деньги?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285875" y="2071688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/>
              <a:t>это универсальный товар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642938" y="3571875"/>
            <a:ext cx="8215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/>
              <a:t>всеобщий эквивалент</a:t>
            </a:r>
          </a:p>
          <a:p>
            <a:pPr algn="ctr" eaLnBrk="0" hangingPunct="0"/>
            <a:r>
              <a:rPr lang="ru-RU" sz="4000" b="1"/>
              <a:t> (т.е. равноценное другому товару)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Из истории денег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4348" y="1928802"/>
            <a:ext cx="7643866" cy="100013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just" eaLnBrk="0" hangingPunct="0">
              <a:defRPr/>
            </a:pPr>
            <a:r>
              <a:rPr lang="ru-RU" b="1" dirty="0">
                <a:latin typeface="Times New Roman"/>
              </a:rPr>
              <a:t>1. В роли денег раковины, пушнина, скот, рисовые зерна</a:t>
            </a:r>
          </a:p>
        </p:txBody>
      </p:sp>
      <p:pic>
        <p:nvPicPr>
          <p:cNvPr id="4102" name="Picture 3" descr="C:\Documents and Settings\Новый пользователь\Рабочий стол\риснов\218d5cd124b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572000"/>
            <a:ext cx="2238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327400"/>
            <a:ext cx="34051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714375" y="3143250"/>
            <a:ext cx="4286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Раковины каури использовалась как деньги. Например, в области озера Чад раб оценивался в 20-30 раковин каури.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Из истории денег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57224" y="1643050"/>
            <a:ext cx="7643866" cy="71438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2. В роли денег металл – медь, бронза, серебро, золото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214688" y="5165725"/>
            <a:ext cx="5643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В чем преимущество металлических денег?</a:t>
            </a:r>
          </a:p>
          <a:p>
            <a:pPr algn="ctr" eaLnBrk="0" hangingPunct="0"/>
            <a:endParaRPr lang="ru-RU" sz="1600" b="1"/>
          </a:p>
          <a:p>
            <a:pPr algn="ctr" eaLnBrk="0" hangingPunct="0"/>
            <a:r>
              <a:rPr lang="ru-RU" sz="2000" b="1"/>
              <a:t>В случае затруднения ответ найдите на с. 136</a:t>
            </a:r>
          </a:p>
        </p:txBody>
      </p:sp>
      <p:pic>
        <p:nvPicPr>
          <p:cNvPr id="5127" name="Picture 4" descr="C:\Documents and Settings\Новый пользователь\Рабочий стол\риснов\439007b01f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6125"/>
            <a:ext cx="27066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3071813" y="2571750"/>
            <a:ext cx="578643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/>
              <a:t>первые золотые монеты появились около двух с половиной тысяч лет тому назад в Лидии, которая находилась в западной части Малой Азии.</a:t>
            </a:r>
          </a:p>
          <a:p>
            <a:pPr algn="ctr" eaLnBrk="0" hangingPunct="0"/>
            <a:endParaRPr lang="ru-RU" sz="1800" b="1"/>
          </a:p>
          <a:p>
            <a:pPr algn="ctr" eaLnBrk="0" hangingPunct="0"/>
            <a:r>
              <a:rPr lang="ru-RU" sz="1800" b="1"/>
              <a:t>Во времена татаро-монгольского ига на Руси деньгами служили серебряные слитки – </a:t>
            </a:r>
            <a:r>
              <a:rPr lang="ru-RU" sz="1800" b="1" u="sng"/>
              <a:t>гривны</a:t>
            </a:r>
            <a:r>
              <a:rPr lang="ru-RU" sz="1800" b="1"/>
              <a:t>. </a:t>
            </a:r>
          </a:p>
          <a:p>
            <a:pPr algn="ctr" eaLnBrk="0" hangingPunct="0"/>
            <a:r>
              <a:rPr lang="ru-RU" sz="1800" b="1"/>
              <a:t>За одну гривну давали 200 беличьих шкурок. </a:t>
            </a:r>
          </a:p>
          <a:p>
            <a:pPr algn="ctr" eaLnBrk="0" hangingPunct="0"/>
            <a:r>
              <a:rPr lang="ru-RU" sz="1800" b="1"/>
              <a:t>Для удобства при расчетах гривну стали рубить пополам – отсюда появилось слово </a:t>
            </a:r>
            <a:r>
              <a:rPr lang="ru-RU" sz="1800" b="1" u="sng"/>
              <a:t>рубль!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овый пользователь\Рабочий стол\риснов\159.jpg"/>
          <p:cNvPicPr>
            <a:picLocks noChangeAspect="1" noChangeArrowheads="1"/>
          </p:cNvPicPr>
          <p:nvPr/>
        </p:nvPicPr>
        <p:blipFill>
          <a:blip r:embed="rId2"/>
          <a:srcRect b="15623"/>
          <a:stretch>
            <a:fillRect/>
          </a:stretch>
        </p:blipFill>
        <p:spPr bwMode="auto">
          <a:xfrm>
            <a:off x="3429000" y="4429125"/>
            <a:ext cx="22002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Функции денег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7158" y="1357298"/>
            <a:ext cx="2428892" cy="1571636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endParaRPr lang="ru-RU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мера стоимости</a:t>
            </a:r>
          </a:p>
          <a:p>
            <a:pPr algn="ctr" eaLnBrk="0" hangingPunct="0">
              <a:defRPr/>
            </a:pPr>
            <a:endParaRPr lang="ru-RU" sz="900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sz="1600" b="1" dirty="0">
                <a:latin typeface="Times New Roman"/>
              </a:rPr>
              <a:t>ценник в магазине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5720" y="4429132"/>
            <a:ext cx="2428892" cy="1571636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средство платежа</a:t>
            </a:r>
          </a:p>
          <a:p>
            <a:pPr algn="ctr" eaLnBrk="0" hangingPunct="0">
              <a:defRPr/>
            </a:pPr>
            <a:endParaRPr lang="ru-RU" sz="900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sz="1600" b="1" dirty="0">
                <a:latin typeface="Times New Roman"/>
              </a:rPr>
              <a:t>плата за проезд в транспорте</a:t>
            </a:r>
          </a:p>
          <a:p>
            <a:pPr algn="ctr" eaLnBrk="0" hangingPunct="0">
              <a:defRPr/>
            </a:pPr>
            <a:endParaRPr lang="ru-RU" sz="900" b="1" dirty="0">
              <a:latin typeface="Times New Roman"/>
            </a:endParaRPr>
          </a:p>
          <a:p>
            <a:pPr algn="ctr" eaLnBrk="0" hangingPunct="0">
              <a:defRPr/>
            </a:pPr>
            <a:endParaRPr lang="ru-RU" sz="900" b="1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43636" y="1428736"/>
            <a:ext cx="2428892" cy="1571636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средство накопления</a:t>
            </a:r>
          </a:p>
          <a:p>
            <a:pPr algn="ctr" eaLnBrk="0" hangingPunct="0">
              <a:defRPr/>
            </a:pPr>
            <a:endParaRPr lang="ru-RU" sz="900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sz="1600" b="1" dirty="0">
                <a:latin typeface="Times New Roman"/>
              </a:rPr>
              <a:t>вклад в сбербанке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072198" y="4429132"/>
            <a:ext cx="2428892" cy="178595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мировые деньги</a:t>
            </a:r>
          </a:p>
          <a:p>
            <a:pPr algn="ctr" eaLnBrk="0" hangingPunct="0">
              <a:defRPr/>
            </a:pPr>
            <a:endParaRPr lang="ru-RU" sz="900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sz="1600" b="1" dirty="0">
                <a:latin typeface="Times New Roman"/>
              </a:rPr>
              <a:t>возвращение долга мировому валютному фонду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86116" y="2857496"/>
            <a:ext cx="2428892" cy="135732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средство обращение</a:t>
            </a:r>
          </a:p>
          <a:p>
            <a:pPr algn="ctr" eaLnBrk="0" hangingPunct="0">
              <a:defRPr/>
            </a:pPr>
            <a:endParaRPr lang="ru-RU" sz="900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sz="1600" b="1" dirty="0">
                <a:latin typeface="Times New Roman"/>
              </a:rPr>
              <a:t>покупка батона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3143250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/>
              <a:t>приведите собственные примеры</a:t>
            </a:r>
          </a:p>
        </p:txBody>
      </p:sp>
      <p:sp>
        <p:nvSpPr>
          <p:cNvPr id="6164" name="TextBox 8"/>
          <p:cNvSpPr txBox="1">
            <a:spLocks noChangeArrowheads="1"/>
          </p:cNvSpPr>
          <p:nvPr/>
        </p:nvSpPr>
        <p:spPr bwMode="auto">
          <a:xfrm>
            <a:off x="3286125" y="1643063"/>
            <a:ext cx="235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/>
              <a:t>прокомментируйте рис. на с. 139</a:t>
            </a:r>
          </a:p>
        </p:txBody>
      </p:sp>
      <p:sp>
        <p:nvSpPr>
          <p:cNvPr id="6165" name="TextBox 9"/>
          <p:cNvSpPr txBox="1">
            <a:spLocks noChangeArrowheads="1"/>
          </p:cNvSpPr>
          <p:nvPr/>
        </p:nvSpPr>
        <p:spPr bwMode="auto">
          <a:xfrm>
            <a:off x="214313" y="6286500"/>
            <a:ext cx="871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/>
              <a:t>Конвертируемость валют – возможность обмена валюты данной страны на иностранную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2188" y="3214688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1"/>
              <a:t>какая функция денег на рис.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Практикум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85750" y="1357313"/>
            <a:ext cx="4214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 i="1"/>
              <a:t>Выскажите, свою точку зрения</a:t>
            </a:r>
          </a:p>
          <a:p>
            <a:pPr algn="ctr" eaLnBrk="0" hangingPunct="0"/>
            <a:endParaRPr lang="ru-RU" sz="1000"/>
          </a:p>
          <a:p>
            <a:pPr algn="ctr" eaLnBrk="0" hangingPunct="0"/>
            <a:r>
              <a:rPr lang="ru-RU" b="1"/>
              <a:t>Деньги это зло  или деньги это благо?</a:t>
            </a:r>
          </a:p>
          <a:p>
            <a:pPr algn="ctr" eaLnBrk="0" hangingPunct="0"/>
            <a:endParaRPr lang="ru-RU" sz="1000" b="1"/>
          </a:p>
          <a:p>
            <a:pPr algn="ctr" eaLnBrk="0" hangingPunct="0"/>
            <a:r>
              <a:rPr lang="ru-RU" b="1"/>
              <a:t>Сколько денег нужно человеку для счастья?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00063" y="5786438"/>
            <a:ext cx="3786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/>
              <a:t>Выполните задание 2 и 3 на с. 147-148 учебника</a:t>
            </a:r>
          </a:p>
        </p:txBody>
      </p:sp>
      <p:pic>
        <p:nvPicPr>
          <p:cNvPr id="7173" name="Picture 4" descr="C:\Documents and Settings\Новый пользователь\Рабочий стол\риснов\439007b01f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428750"/>
            <a:ext cx="4459287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42875" y="4143375"/>
            <a:ext cx="4286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Что лучше выполнит функцию средства накопления:</a:t>
            </a:r>
          </a:p>
          <a:p>
            <a:pPr algn="ctr" eaLnBrk="0" hangingPunct="0"/>
            <a:r>
              <a:rPr lang="ru-RU" b="1"/>
              <a:t>деньги или картина Рубенса?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Проверь себя!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28596" y="2071678"/>
            <a:ext cx="2428892" cy="278608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endParaRPr lang="ru-RU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sz="2000" b="1" dirty="0">
                <a:latin typeface="Times New Roman"/>
              </a:rPr>
              <a:t>Дайте определение:</a:t>
            </a:r>
          </a:p>
          <a:p>
            <a:pPr algn="ctr" eaLnBrk="0" hangingPunct="0">
              <a:defRPr/>
            </a:pPr>
            <a:endParaRPr lang="ru-RU" sz="1100" b="1" dirty="0">
              <a:latin typeface="Times New Roman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/>
              </a:rPr>
              <a:t> деньги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/>
              </a:rPr>
              <a:t> банк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/>
              </a:rPr>
              <a:t> конвертируемость валют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/>
              </a:rPr>
              <a:t> банкнота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/>
              </a:rPr>
              <a:t> номинал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596" y="5214950"/>
            <a:ext cx="2428892" cy="1285884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endParaRPr lang="ru-RU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b="1" dirty="0">
                <a:latin typeface="Times New Roman"/>
              </a:rPr>
              <a:t>Перечислите функции денег</a:t>
            </a:r>
            <a:endParaRPr lang="ru-RU" sz="1600" b="1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86116" y="1428736"/>
            <a:ext cx="5643602" cy="500066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defRPr/>
            </a:pPr>
            <a:endParaRPr lang="ru-RU" b="1" dirty="0">
              <a:latin typeface="Times New Roman"/>
            </a:endParaRPr>
          </a:p>
          <a:p>
            <a:pPr algn="ctr" eaLnBrk="0" hangingPunct="0">
              <a:defRPr/>
            </a:pPr>
            <a:r>
              <a:rPr lang="ru-RU" sz="1800" b="1" dirty="0">
                <a:latin typeface="Times New Roman"/>
              </a:rPr>
              <a:t>Какой из перечисленных ниже ответов является </a:t>
            </a:r>
            <a:r>
              <a:rPr lang="ru-RU" sz="1800" b="1" i="1" dirty="0">
                <a:latin typeface="Times New Roman"/>
              </a:rPr>
              <a:t>неверным</a:t>
            </a:r>
          </a:p>
          <a:p>
            <a:pPr algn="ctr" eaLnBrk="0" hangingPunct="0">
              <a:defRPr/>
            </a:pPr>
            <a:endParaRPr lang="ru-RU" sz="1800" b="1" dirty="0">
              <a:latin typeface="Times New Roman"/>
            </a:endParaRPr>
          </a:p>
          <a:p>
            <a:pPr algn="just" eaLnBrk="0" hangingPunct="0">
              <a:defRPr/>
            </a:pPr>
            <a:r>
              <a:rPr lang="ru-RU" sz="1600" b="1" dirty="0">
                <a:latin typeface="Times New Roman"/>
              </a:rPr>
              <a:t>Бартер уступил место обмену, совершаемому при посредстве денег, потому что:</a:t>
            </a:r>
          </a:p>
          <a:p>
            <a:pPr algn="just" eaLnBrk="0" hangingPunct="0">
              <a:defRPr/>
            </a:pPr>
            <a:r>
              <a:rPr lang="ru-RU" sz="1600" b="1" dirty="0">
                <a:latin typeface="Times New Roman"/>
              </a:rPr>
              <a:t>а) был </a:t>
            </a:r>
            <a:r>
              <a:rPr lang="ru-RU" sz="1600" b="1" dirty="0" err="1">
                <a:latin typeface="Times New Roman"/>
              </a:rPr>
              <a:t>низкоэффективен</a:t>
            </a:r>
            <a:r>
              <a:rPr lang="ru-RU" sz="1600" b="1" dirty="0">
                <a:latin typeface="Times New Roman"/>
              </a:rPr>
              <a:t> в связи с необходимостью нахождения субъектов, готовых обменять нужные продавцу товары на те, которые у него имеются;</a:t>
            </a:r>
          </a:p>
          <a:p>
            <a:pPr eaLnBrk="0" hangingPunct="0">
              <a:defRPr/>
            </a:pPr>
            <a:r>
              <a:rPr lang="ru-RU" sz="1600" b="1" dirty="0">
                <a:latin typeface="Times New Roman"/>
              </a:rPr>
              <a:t>б) препятствовал развитию специализации;</a:t>
            </a:r>
          </a:p>
          <a:p>
            <a:pPr eaLnBrk="0" hangingPunct="0">
              <a:defRPr/>
            </a:pPr>
            <a:r>
              <a:rPr lang="ru-RU" sz="1600" b="1" dirty="0">
                <a:latin typeface="Times New Roman"/>
              </a:rPr>
              <a:t>в) затруднял торговлю;</a:t>
            </a:r>
          </a:p>
          <a:p>
            <a:pPr algn="just" eaLnBrk="0" hangingPunct="0">
              <a:defRPr/>
            </a:pPr>
            <a:r>
              <a:rPr lang="ru-RU" sz="1600" b="1" dirty="0">
                <a:latin typeface="Times New Roman"/>
              </a:rPr>
              <a:t>г) был основан на совпадении потребностей экономических агентов в обмениваемых товарах;</a:t>
            </a:r>
          </a:p>
          <a:p>
            <a:pPr eaLnBrk="0" hangingPunct="0">
              <a:defRPr/>
            </a:pPr>
            <a:r>
              <a:rPr lang="ru-RU" sz="1600" b="1" dirty="0" err="1">
                <a:latin typeface="Times New Roman"/>
              </a:rPr>
              <a:t>д</a:t>
            </a:r>
            <a:r>
              <a:rPr lang="ru-RU" sz="1600" b="1" dirty="0">
                <a:latin typeface="Times New Roman"/>
              </a:rPr>
              <a:t>) тормозил понижение производительности труда;</a:t>
            </a:r>
          </a:p>
          <a:p>
            <a:pPr eaLnBrk="0" hangingPunct="0">
              <a:defRPr/>
            </a:pPr>
            <a:r>
              <a:rPr lang="ru-RU" sz="1600" b="1" dirty="0">
                <a:latin typeface="Times New Roman"/>
              </a:rPr>
              <a:t>е) затруднял повышение благосостояния.</a:t>
            </a:r>
          </a:p>
          <a:p>
            <a:pPr algn="ctr" eaLnBrk="0" hangingPunct="0">
              <a:defRPr/>
            </a:pPr>
            <a:endParaRPr lang="ru-RU" sz="1600" b="1" dirty="0">
              <a:latin typeface="Times New Roman"/>
            </a:endParaRPr>
          </a:p>
        </p:txBody>
      </p:sp>
      <p:pic>
        <p:nvPicPr>
          <p:cNvPr id="7171" name="Picture 3" descr="C:\Documents and Settings\Новый пользователь\Рабочий стол\риснов\519.jpg"/>
          <p:cNvPicPr>
            <a:picLocks noChangeAspect="1" noChangeArrowheads="1"/>
          </p:cNvPicPr>
          <p:nvPr/>
        </p:nvPicPr>
        <p:blipFill>
          <a:blip r:embed="rId2"/>
          <a:srcRect b="8746"/>
          <a:stretch>
            <a:fillRect/>
          </a:stretch>
        </p:blipFill>
        <p:spPr bwMode="auto">
          <a:xfrm>
            <a:off x="214282" y="142852"/>
            <a:ext cx="1785950" cy="152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5572125"/>
            <a:ext cx="5214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/>
              <a:t>(д). Бартер тормозил не понижение, а повышение производительности труда, так как препятствовал развитию специализации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7151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Домашнее задание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357313" y="2928938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ym typeface="Symbol" pitchFamily="18" charset="2"/>
              </a:rPr>
              <a:t>13</a:t>
            </a:r>
            <a:endParaRPr lang="ru-RU" sz="3600" b="1"/>
          </a:p>
        </p:txBody>
      </p:sp>
      <p:pic>
        <p:nvPicPr>
          <p:cNvPr id="9220" name="Picture 2" descr="C:\Documents and Settings\Новый пользователь\Рабочий стол\риснов\8e0b8a645877.jpg"/>
          <p:cNvPicPr>
            <a:picLocks noChangeAspect="1" noChangeArrowheads="1"/>
          </p:cNvPicPr>
          <p:nvPr/>
        </p:nvPicPr>
        <p:blipFill>
          <a:blip r:embed="rId2"/>
          <a:srcRect l="49500" b="58051"/>
          <a:stretch>
            <a:fillRect/>
          </a:stretch>
        </p:blipFill>
        <p:spPr bwMode="auto">
          <a:xfrm>
            <a:off x="4000500" y="2295525"/>
            <a:ext cx="46545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369</Words>
  <Application>Microsoft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Calibri</vt:lpstr>
      <vt:lpstr>Symbol</vt:lpstr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Windows User</cp:lastModifiedBy>
  <cp:revision>15</cp:revision>
  <dcterms:created xsi:type="dcterms:W3CDTF">1601-01-01T00:00:00Z</dcterms:created>
  <dcterms:modified xsi:type="dcterms:W3CDTF">2016-05-09T18:56:56Z</dcterms:modified>
</cp:coreProperties>
</file>