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2A"/>
    <a:srgbClr val="62121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3618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977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8382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4270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418110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454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0855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3521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81996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106219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755279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165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solidFill>
            <a:schemeClr val="accent6">
              <a:lumMod val="50000"/>
            </a:schemeClr>
          </a:soli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6">
              <a:lumMod val="50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6">
              <a:lumMod val="50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6">
              <a:lumMod val="50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6">
              <a:lumMod val="50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6">
              <a:lumMod val="50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21212"/>
                </a:solidFill>
              </a:rPr>
              <a:t>Имя прилагательное. Повторение.</a:t>
            </a:r>
            <a:br>
              <a:rPr lang="ru-RU" dirty="0" smtClean="0">
                <a:solidFill>
                  <a:srgbClr val="621212"/>
                </a:solidFill>
              </a:rPr>
            </a:br>
            <a:r>
              <a:rPr lang="ru-RU" dirty="0" smtClean="0">
                <a:solidFill>
                  <a:srgbClr val="621212"/>
                </a:solidFill>
              </a:rPr>
              <a:t>5 класс</a:t>
            </a:r>
            <a:endParaRPr lang="ru-RU" dirty="0">
              <a:solidFill>
                <a:srgbClr val="62121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826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5122912" cy="579350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621212"/>
                </a:solidFill>
              </a:rPr>
              <a:t>Лексическая работа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Борзая - быстрая, резвая.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Борзая - охотничья собака с острой длинной мордой и длинными тонкими ногами.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Борзый конь.</a:t>
            </a:r>
          </a:p>
          <a:p>
            <a:endParaRPr lang="ru-RU" dirty="0"/>
          </a:p>
        </p:txBody>
      </p:sp>
      <p:pic>
        <p:nvPicPr>
          <p:cNvPr id="2050" name="Picture 2" descr="https://i.ytimg.com/vi/V_TzIDUfQmo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93096"/>
            <a:ext cx="4247931" cy="2389461"/>
          </a:xfrm>
          <a:prstGeom prst="rect">
            <a:avLst/>
          </a:prstGeom>
          <a:noFill/>
        </p:spPr>
      </p:pic>
      <p:pic>
        <p:nvPicPr>
          <p:cNvPr id="2052" name="Picture 4" descr="http://i.ytimg.com/vi/8X64Nq8Ejpk/maxresdefault.jpg"/>
          <p:cNvPicPr>
            <a:picLocks noChangeAspect="1" noChangeArrowheads="1"/>
          </p:cNvPicPr>
          <p:nvPr/>
        </p:nvPicPr>
        <p:blipFill>
          <a:blip r:embed="rId3" cstate="print"/>
          <a:srcRect l="13287" r="13287"/>
          <a:stretch>
            <a:fillRect/>
          </a:stretch>
        </p:blipFill>
        <p:spPr bwMode="auto">
          <a:xfrm>
            <a:off x="5436096" y="332656"/>
            <a:ext cx="3554764" cy="2723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621212"/>
                </a:solidFill>
              </a:rPr>
              <a:t>Станция «Творческая»</a:t>
            </a:r>
            <a:endParaRPr lang="ru-RU" dirty="0">
              <a:solidFill>
                <a:srgbClr val="621212"/>
              </a:solidFill>
            </a:endParaRPr>
          </a:p>
        </p:txBody>
      </p:sp>
      <p:pic>
        <p:nvPicPr>
          <p:cNvPr id="1026" name="Picture 2" descr="http://www.stihi.ru/pics/2016/03/23/1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80374"/>
            <a:ext cx="6984776" cy="5677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Рассмотрите картину И.Левитана «Март» и введите в предложенный текст прилагательные. Объясните свой выбор.</a:t>
            </a:r>
          </a:p>
          <a:p>
            <a:pPr>
              <a:buNone/>
            </a:pPr>
            <a:r>
              <a:rPr lang="ru-RU" b="1" i="1" dirty="0" smtClean="0"/>
              <a:t>       Вот и закончилась __________________ зима. Март! __________________ солнышко согрело _________________ берёзки, и их вершины кажутся розовыми. Снег стал _________________. На крыше он уже подтаял и _________________ каплями скатывается вниз. Мартовский воздух _________________ и _________________. Так приятно распахнуть дверь и впустить его в комнату.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621212"/>
                </a:solidFill>
              </a:rPr>
              <a:t>ТЕСТ</a:t>
            </a:r>
            <a:endParaRPr lang="ru-RU" dirty="0">
              <a:solidFill>
                <a:srgbClr val="62121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87624" y="1268760"/>
          <a:ext cx="7296472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8236"/>
                <a:gridCol w="3648236"/>
              </a:tblGrid>
              <a:tr h="532859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Проверь себя!</a:t>
                      </a:r>
                    </a:p>
                    <a:p>
                      <a:pPr lvl="3" algn="l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1. - б</a:t>
                      </a:r>
                    </a:p>
                    <a:p>
                      <a:pPr lvl="3" algn="l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2. - б</a:t>
                      </a:r>
                    </a:p>
                    <a:p>
                      <a:pPr lvl="3" algn="l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3. - в</a:t>
                      </a:r>
                    </a:p>
                    <a:p>
                      <a:pPr lvl="3" algn="l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4.- в</a:t>
                      </a:r>
                    </a:p>
                    <a:p>
                      <a:pPr lvl="3" algn="l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5. - а</a:t>
                      </a:r>
                    </a:p>
                    <a:p>
                      <a:pPr lvl="3" algn="l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6. - б</a:t>
                      </a:r>
                    </a:p>
                    <a:p>
                      <a:pPr lvl="3" algn="l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7. – </a:t>
                      </a:r>
                      <a:r>
                        <a:rPr lang="ru-RU" sz="2800" dirty="0" err="1" smtClean="0">
                          <a:solidFill>
                            <a:srgbClr val="C00000"/>
                          </a:solidFill>
                        </a:rPr>
                        <a:t>а,в</a:t>
                      </a:r>
                      <a:endParaRPr lang="ru-RU" sz="2800" dirty="0" smtClean="0">
                        <a:solidFill>
                          <a:srgbClr val="C00000"/>
                        </a:solidFill>
                      </a:endParaRPr>
                    </a:p>
                    <a:p>
                      <a:pPr lvl="3" algn="l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8.- а</a:t>
                      </a:r>
                    </a:p>
                    <a:p>
                      <a:pPr lvl="3" algn="l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9. -а</a:t>
                      </a:r>
                    </a:p>
                    <a:p>
                      <a:pPr lvl="3" algn="l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10. – </a:t>
                      </a:r>
                      <a:r>
                        <a:rPr lang="ru-RU" sz="2800" dirty="0" err="1" smtClean="0">
                          <a:solidFill>
                            <a:srgbClr val="C00000"/>
                          </a:solidFill>
                        </a:rPr>
                        <a:t>е,з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rgbClr val="005C2A"/>
                          </a:solidFill>
                          <a:latin typeface="+mn-lt"/>
                          <a:ea typeface="+mn-ea"/>
                          <a:cs typeface="+mn-cs"/>
                        </a:rPr>
                        <a:t>Без ошибок или одна ошибка - </a:t>
                      </a:r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3200" b="1" kern="1200" dirty="0" smtClean="0">
                          <a:solidFill>
                            <a:srgbClr val="005C2A"/>
                          </a:solidFill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</a:p>
                    <a:p>
                      <a:pPr algn="ctr"/>
                      <a:r>
                        <a:rPr lang="ru-RU" sz="3200" b="1" kern="1200" dirty="0" smtClean="0">
                          <a:solidFill>
                            <a:srgbClr val="005C2A"/>
                          </a:solidFill>
                          <a:latin typeface="+mn-lt"/>
                          <a:ea typeface="+mn-ea"/>
                          <a:cs typeface="+mn-cs"/>
                        </a:rPr>
                        <a:t>2-3 ошибки -   </a:t>
                      </a:r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3200" b="1" kern="1200" dirty="0" smtClean="0">
                          <a:solidFill>
                            <a:srgbClr val="005C2A"/>
                          </a:solidFill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</a:p>
                    <a:p>
                      <a:pPr algn="ctr"/>
                      <a:r>
                        <a:rPr lang="ru-RU" sz="3200" b="1" kern="1200" dirty="0" smtClean="0">
                          <a:solidFill>
                            <a:srgbClr val="005C2A"/>
                          </a:solidFill>
                          <a:latin typeface="+mn-lt"/>
                          <a:ea typeface="+mn-ea"/>
                          <a:cs typeface="+mn-cs"/>
                        </a:rPr>
                        <a:t>4-5 ошибок -   </a:t>
                      </a:r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3200" b="1" kern="1200" dirty="0" smtClean="0">
                          <a:solidFill>
                            <a:srgbClr val="005C2A"/>
                          </a:solidFill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</a:p>
                    <a:p>
                      <a:pPr algn="ctr"/>
                      <a:r>
                        <a:rPr lang="ru-RU" sz="3200" b="1" kern="1200" dirty="0" smtClean="0">
                          <a:solidFill>
                            <a:srgbClr val="005C2A"/>
                          </a:solidFill>
                          <a:latin typeface="+mn-lt"/>
                          <a:ea typeface="+mn-ea"/>
                          <a:cs typeface="+mn-cs"/>
                        </a:rPr>
                        <a:t>Более 5 ошибок - </a:t>
                      </a:r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3200" b="1" kern="1200" dirty="0" smtClean="0">
                          <a:solidFill>
                            <a:srgbClr val="005C2A"/>
                          </a:solidFill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223224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dirty="0" smtClean="0">
                <a:solidFill>
                  <a:srgbClr val="002060"/>
                </a:solidFill>
              </a:rPr>
              <a:t>Оцените свою работу на уроке:</a:t>
            </a:r>
          </a:p>
          <a:p>
            <a:pPr marL="0" indent="0">
              <a:buFont typeface="Wingdings 2" pitchFamily="18" charset="2"/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Отлично!           </a:t>
            </a:r>
            <a:r>
              <a:rPr lang="ru-RU" b="1" dirty="0" smtClean="0">
                <a:solidFill>
                  <a:srgbClr val="002060"/>
                </a:solidFill>
              </a:rPr>
              <a:t>Хорошо!       </a:t>
            </a:r>
            <a:r>
              <a:rPr lang="ru-RU" b="1" dirty="0" smtClean="0">
                <a:solidFill>
                  <a:srgbClr val="005C2A"/>
                </a:solidFill>
              </a:rPr>
              <a:t>Неплохо!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96952"/>
            <a:ext cx="3078162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276872"/>
            <a:ext cx="2592387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429000"/>
            <a:ext cx="1963308" cy="196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Контрольные вопросы и задания на стр. 96</a:t>
            </a:r>
          </a:p>
          <a:p>
            <a:r>
              <a:rPr lang="ru-RU" smtClean="0"/>
              <a:t>Упр.601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21212"/>
                </a:solidFill>
              </a:rPr>
              <a:t>Станция «СИНТАКСИЧЕСКАЯ»</a:t>
            </a:r>
            <a:endParaRPr lang="ru-RU" dirty="0">
              <a:solidFill>
                <a:srgbClr val="62121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Сделайте синтаксический разбор предложения, написанного на доске.</a:t>
            </a:r>
          </a:p>
          <a:p>
            <a:pPr>
              <a:buNone/>
            </a:pPr>
            <a:r>
              <a:rPr lang="ru-RU" b="1" i="1" dirty="0" smtClean="0"/>
              <a:t>        </a:t>
            </a:r>
            <a:r>
              <a:rPr lang="ru-RU" b="1" i="1" dirty="0" smtClean="0">
                <a:solidFill>
                  <a:srgbClr val="C00000"/>
                </a:solidFill>
              </a:rPr>
              <a:t>Ра(</a:t>
            </a:r>
            <a:r>
              <a:rPr lang="ru-RU" b="1" i="1" dirty="0" err="1" smtClean="0">
                <a:solidFill>
                  <a:srgbClr val="C00000"/>
                </a:solidFill>
              </a:rPr>
              <a:t>н,нн</a:t>
            </a:r>
            <a:r>
              <a:rPr lang="ru-RU" b="1" i="1" dirty="0" smtClean="0">
                <a:solidFill>
                  <a:srgbClr val="C00000"/>
                </a:solidFill>
              </a:rPr>
              <a:t>)..   утром   ребята   вышли   (на) </a:t>
            </a:r>
            <a:r>
              <a:rPr lang="ru-RU" b="1" i="1" dirty="0" err="1" smtClean="0">
                <a:solidFill>
                  <a:srgbClr val="C00000"/>
                </a:solidFill>
              </a:rPr>
              <a:t>ежедневн</a:t>
            </a:r>
            <a:r>
              <a:rPr lang="ru-RU" b="1" i="1" dirty="0" smtClean="0">
                <a:solidFill>
                  <a:srgbClr val="C00000"/>
                </a:solidFill>
              </a:rPr>
              <a:t>..   пр..</a:t>
            </a:r>
            <a:r>
              <a:rPr lang="ru-RU" b="1" i="1" dirty="0" err="1" smtClean="0">
                <a:solidFill>
                  <a:srgbClr val="C00000"/>
                </a:solidFill>
              </a:rPr>
              <a:t>бе</a:t>
            </a:r>
            <a:r>
              <a:rPr lang="ru-RU" b="1" i="1" dirty="0" smtClean="0">
                <a:solidFill>
                  <a:srgbClr val="C00000"/>
                </a:solidFill>
              </a:rPr>
              <a:t>..</a:t>
            </a:r>
            <a:r>
              <a:rPr lang="ru-RU" b="1" i="1" dirty="0" err="1" smtClean="0">
                <a:solidFill>
                  <a:srgbClr val="C00000"/>
                </a:solidFill>
              </a:rPr>
              <a:t>ку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dirty="0" smtClean="0"/>
              <a:t>      Ранним (утром)- Т.п., ед.ч., ср.р., (на) ежедневную (пробежку) - В.п., ед.ч., ж.р.</a:t>
            </a: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21212"/>
                </a:solidFill>
              </a:rPr>
              <a:t>Станция «ПРИЛАГАТЕЛЬНОЕ</a:t>
            </a:r>
            <a:endParaRPr lang="ru-RU" dirty="0">
              <a:solidFill>
                <a:srgbClr val="62121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132856"/>
            <a:ext cx="8424936" cy="3949899"/>
          </a:xfrm>
        </p:spPr>
        <p:txBody>
          <a:bodyPr/>
          <a:lstStyle/>
          <a:p>
            <a:pPr>
              <a:buNone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Со мною ваша речь красива и точна,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Когда же нет меня - она, увы, бедна.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Людей, зверей, мир чувств, понятий, вещь любую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Соцветьем дивных слов легко определю я!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300" dirty="0" smtClean="0">
                <a:solidFill>
                  <a:srgbClr val="002060"/>
                </a:solidFill>
              </a:rPr>
              <a:t>Вставьте в данный текст подходящие по смыслу слова из справок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Весна идёт! Весна идёт! Мы _______ весны гонцы.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Зимние дни миновали. Ночи ________ стали.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_______ небесная лазурь.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Солнышко с неба луч _______ разливает.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Воздух _______ и _______.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Слова для справок: </a:t>
            </a:r>
            <a:r>
              <a:rPr lang="ru-RU" b="1" i="1" dirty="0" smtClean="0"/>
              <a:t>чиста, короткие, молодой, влажным, небесная, лёгкою, светло и радостно, душистая, золотой, свеж и прозрачен, прохладно, грозны и горды</a:t>
            </a:r>
            <a:r>
              <a:rPr lang="ru-RU" i="1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Весна идёт! Весна идёт! Мы </a:t>
            </a:r>
            <a:r>
              <a:rPr lang="ru-RU" b="1" dirty="0" smtClean="0">
                <a:solidFill>
                  <a:srgbClr val="002060"/>
                </a:solidFill>
              </a:rPr>
              <a:t>молодой</a:t>
            </a:r>
            <a:r>
              <a:rPr lang="ru-RU" b="1" dirty="0" smtClean="0">
                <a:solidFill>
                  <a:srgbClr val="C00000"/>
                </a:solidFill>
              </a:rPr>
              <a:t> весны гонцы.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Зимние дни миновали. Ночи </a:t>
            </a:r>
            <a:r>
              <a:rPr lang="ru-RU" b="1" dirty="0" smtClean="0">
                <a:solidFill>
                  <a:srgbClr val="002060"/>
                </a:solidFill>
              </a:rPr>
              <a:t>короткие</a:t>
            </a:r>
            <a:r>
              <a:rPr lang="ru-RU" b="1" dirty="0" smtClean="0">
                <a:solidFill>
                  <a:srgbClr val="C00000"/>
                </a:solidFill>
              </a:rPr>
              <a:t> стали.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Чиста</a:t>
            </a:r>
            <a:r>
              <a:rPr lang="ru-RU" b="1" dirty="0" smtClean="0">
                <a:solidFill>
                  <a:srgbClr val="C00000"/>
                </a:solidFill>
              </a:rPr>
              <a:t> небесная лазурь.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Солнышко с неба луч </a:t>
            </a:r>
            <a:r>
              <a:rPr lang="ru-RU" b="1" dirty="0" smtClean="0">
                <a:solidFill>
                  <a:srgbClr val="002060"/>
                </a:solidFill>
              </a:rPr>
              <a:t>золотой</a:t>
            </a:r>
            <a:r>
              <a:rPr lang="ru-RU" b="1" dirty="0" smtClean="0">
                <a:solidFill>
                  <a:srgbClr val="C00000"/>
                </a:solidFill>
              </a:rPr>
              <a:t> разливает.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Воздух </a:t>
            </a:r>
            <a:r>
              <a:rPr lang="ru-RU" b="1" dirty="0" smtClean="0">
                <a:solidFill>
                  <a:srgbClr val="002060"/>
                </a:solidFill>
              </a:rPr>
              <a:t>свеж</a:t>
            </a:r>
            <a:r>
              <a:rPr lang="ru-RU" b="1" dirty="0" smtClean="0">
                <a:solidFill>
                  <a:srgbClr val="C00000"/>
                </a:solidFill>
              </a:rPr>
              <a:t> и </a:t>
            </a:r>
            <a:r>
              <a:rPr lang="ru-RU" b="1" dirty="0" smtClean="0">
                <a:solidFill>
                  <a:srgbClr val="002060"/>
                </a:solidFill>
              </a:rPr>
              <a:t>прозрачен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Самостоятельная работа с проверкой по эталону. Перед вами текст. Поставьте прилагательные в нужной форме, определите и выделите окончания.</a:t>
            </a:r>
          </a:p>
          <a:p>
            <a:pPr>
              <a:buNone/>
            </a:pPr>
            <a:r>
              <a:rPr lang="ru-RU" dirty="0" smtClean="0"/>
              <a:t>         С</a:t>
            </a:r>
            <a:r>
              <a:rPr lang="ru-RU" b="1" dirty="0" smtClean="0"/>
              <a:t> </a:t>
            </a:r>
            <a:r>
              <a:rPr lang="ru-RU" dirty="0" smtClean="0"/>
              <a:t>древних времен люди знали о </a:t>
            </a:r>
            <a:r>
              <a:rPr lang="ru-RU" b="1" dirty="0" err="1" smtClean="0"/>
              <a:t>полезн</a:t>
            </a:r>
            <a:r>
              <a:rPr lang="ru-RU" b="1" dirty="0" smtClean="0"/>
              <a:t>.. </a:t>
            </a:r>
            <a:r>
              <a:rPr lang="ru-RU" dirty="0" smtClean="0"/>
              <a:t>действии растений. Из </a:t>
            </a:r>
            <a:r>
              <a:rPr lang="ru-RU" b="1" dirty="0" err="1" smtClean="0"/>
              <a:t>огромн</a:t>
            </a:r>
            <a:r>
              <a:rPr lang="ru-RU" b="1" dirty="0" smtClean="0"/>
              <a:t>..</a:t>
            </a:r>
            <a:r>
              <a:rPr lang="ru-RU" dirty="0" smtClean="0"/>
              <a:t> количества трав они выбирали только те, которые лечили человека и укрепляли его здоровье. Их называли лекарственными.</a:t>
            </a:r>
          </a:p>
          <a:p>
            <a:pPr>
              <a:buNone/>
            </a:pPr>
            <a:r>
              <a:rPr lang="ru-RU" dirty="0" smtClean="0"/>
              <a:t>         Из растений делали отвар</a:t>
            </a:r>
            <a:r>
              <a:rPr lang="ru-RU" b="1" dirty="0" smtClean="0"/>
              <a:t>. </a:t>
            </a:r>
            <a:r>
              <a:rPr lang="ru-RU" dirty="0" smtClean="0"/>
              <a:t>Это значит, их варили. А также делали настой</a:t>
            </a:r>
            <a:r>
              <a:rPr lang="ru-RU" b="1" dirty="0" smtClean="0"/>
              <a:t>, </a:t>
            </a:r>
            <a:r>
              <a:rPr lang="ru-RU" dirty="0" smtClean="0"/>
              <a:t>то есть их заваривали как чай. </a:t>
            </a:r>
            <a:r>
              <a:rPr lang="ru-RU" b="1" dirty="0" smtClean="0"/>
              <a:t>Лекарствен..</a:t>
            </a:r>
            <a:r>
              <a:rPr lang="ru-RU" dirty="0" smtClean="0"/>
              <a:t> растения </a:t>
            </a:r>
            <a:r>
              <a:rPr lang="ru-RU" b="1" dirty="0" smtClean="0"/>
              <a:t>богаты </a:t>
            </a:r>
            <a:r>
              <a:rPr lang="ru-RU" dirty="0" smtClean="0"/>
              <a:t>витаминами</a:t>
            </a:r>
            <a:r>
              <a:rPr lang="ru-RU" b="1" dirty="0" smtClean="0"/>
              <a:t>, </a:t>
            </a:r>
            <a:r>
              <a:rPr lang="ru-RU" dirty="0" smtClean="0"/>
              <a:t>поэтому их использовали в качестве </a:t>
            </a:r>
            <a:r>
              <a:rPr lang="ru-RU" b="1" dirty="0" err="1" smtClean="0"/>
              <a:t>профилактическ</a:t>
            </a:r>
            <a:r>
              <a:rPr lang="ru-RU" b="1" dirty="0" smtClean="0"/>
              <a:t>..</a:t>
            </a:r>
            <a:r>
              <a:rPr lang="ru-RU" dirty="0" smtClean="0"/>
              <a:t> средства. И сейчас лекарственные растения применяют в </a:t>
            </a:r>
            <a:r>
              <a:rPr lang="ru-RU" b="1" dirty="0" err="1" smtClean="0"/>
              <a:t>современн</a:t>
            </a:r>
            <a:r>
              <a:rPr lang="ru-RU" b="1" dirty="0" smtClean="0"/>
              <a:t>..</a:t>
            </a:r>
            <a:r>
              <a:rPr lang="ru-RU" dirty="0" smtClean="0"/>
              <a:t> медицине.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   С древних времен люди знали о </a:t>
            </a:r>
            <a:r>
              <a:rPr lang="ru-RU" b="1" dirty="0" smtClean="0"/>
              <a:t>полезном (о каком?) </a:t>
            </a:r>
            <a:r>
              <a:rPr lang="ru-RU" u="sng" dirty="0" smtClean="0"/>
              <a:t>действии</a:t>
            </a:r>
            <a:r>
              <a:rPr lang="ru-RU" dirty="0" smtClean="0"/>
              <a:t> (ед.число, ср.род, пред. падеж) растений. Из </a:t>
            </a:r>
            <a:r>
              <a:rPr lang="ru-RU" b="1" dirty="0" smtClean="0"/>
              <a:t>огромного</a:t>
            </a:r>
            <a:r>
              <a:rPr lang="ru-RU" dirty="0" smtClean="0"/>
              <a:t> </a:t>
            </a:r>
            <a:r>
              <a:rPr lang="ru-RU" b="1" dirty="0" smtClean="0"/>
              <a:t>(какого?)</a:t>
            </a:r>
            <a:r>
              <a:rPr lang="ru-RU" dirty="0" smtClean="0"/>
              <a:t> </a:t>
            </a:r>
            <a:r>
              <a:rPr lang="ru-RU" u="sng" dirty="0" smtClean="0"/>
              <a:t>количества</a:t>
            </a:r>
            <a:r>
              <a:rPr lang="ru-RU" dirty="0" smtClean="0"/>
              <a:t> трав они выбирали только те, которые лечили человека и укрепляли его здоровье. Их называли лекарственными.</a:t>
            </a:r>
          </a:p>
          <a:p>
            <a:pPr>
              <a:buNone/>
            </a:pPr>
            <a:r>
              <a:rPr lang="ru-RU" dirty="0" smtClean="0"/>
              <a:t>        Из растений делали отвар</a:t>
            </a:r>
            <a:r>
              <a:rPr lang="ru-RU" b="1" dirty="0" smtClean="0"/>
              <a:t>. </a:t>
            </a:r>
            <a:r>
              <a:rPr lang="ru-RU" dirty="0" smtClean="0"/>
              <a:t>Это значит, их варили. А также делали настой</a:t>
            </a:r>
            <a:r>
              <a:rPr lang="ru-RU" b="1" dirty="0" smtClean="0"/>
              <a:t>, </a:t>
            </a:r>
            <a:r>
              <a:rPr lang="ru-RU" dirty="0" smtClean="0"/>
              <a:t>то есть их заваривали как чай. </a:t>
            </a:r>
            <a:r>
              <a:rPr lang="ru-RU" b="1" dirty="0" smtClean="0"/>
              <a:t>Лекарственные (какие?)</a:t>
            </a:r>
            <a:r>
              <a:rPr lang="ru-RU" dirty="0" smtClean="0"/>
              <a:t> </a:t>
            </a:r>
            <a:r>
              <a:rPr lang="ru-RU" u="sng" dirty="0" smtClean="0"/>
              <a:t>растения</a:t>
            </a:r>
            <a:r>
              <a:rPr lang="ru-RU" dirty="0" smtClean="0"/>
              <a:t> </a:t>
            </a:r>
            <a:r>
              <a:rPr lang="ru-RU" b="1" dirty="0" smtClean="0"/>
              <a:t>(каковы?)</a:t>
            </a:r>
            <a:r>
              <a:rPr lang="ru-RU" dirty="0" smtClean="0"/>
              <a:t> </a:t>
            </a:r>
            <a:r>
              <a:rPr lang="ru-RU" b="1" dirty="0" smtClean="0"/>
              <a:t>богаты </a:t>
            </a:r>
            <a:r>
              <a:rPr lang="ru-RU" dirty="0" smtClean="0"/>
              <a:t>витаминами</a:t>
            </a:r>
            <a:r>
              <a:rPr lang="ru-RU" b="1" dirty="0" smtClean="0"/>
              <a:t>, </a:t>
            </a:r>
            <a:r>
              <a:rPr lang="ru-RU" dirty="0" smtClean="0"/>
              <a:t>поэтому их использовали в</a:t>
            </a:r>
            <a:r>
              <a:rPr lang="ru-RU" b="1" dirty="0" smtClean="0"/>
              <a:t> </a:t>
            </a:r>
            <a:r>
              <a:rPr lang="ru-RU" dirty="0" smtClean="0"/>
              <a:t>качестве </a:t>
            </a:r>
            <a:r>
              <a:rPr lang="ru-RU" b="1" dirty="0" smtClean="0"/>
              <a:t>профилактического (какого?)</a:t>
            </a:r>
            <a:r>
              <a:rPr lang="ru-RU" dirty="0" smtClean="0"/>
              <a:t> </a:t>
            </a:r>
            <a:r>
              <a:rPr lang="ru-RU" u="sng" dirty="0" smtClean="0"/>
              <a:t>средства</a:t>
            </a:r>
            <a:r>
              <a:rPr lang="ru-RU" dirty="0" smtClean="0"/>
              <a:t>. И сейчас лекарственные растения применяют в </a:t>
            </a:r>
            <a:r>
              <a:rPr lang="ru-RU" b="1" dirty="0" smtClean="0"/>
              <a:t>современной (в какой?)</a:t>
            </a:r>
            <a:r>
              <a:rPr lang="ru-RU" dirty="0" smtClean="0"/>
              <a:t> </a:t>
            </a:r>
            <a:r>
              <a:rPr lang="ru-RU" u="sng" dirty="0" smtClean="0"/>
              <a:t>медицине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579296" cy="59375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700" dirty="0" smtClean="0">
                <a:solidFill>
                  <a:srgbClr val="002060"/>
                </a:solidFill>
              </a:rPr>
              <a:t>Вспомним </a:t>
            </a:r>
            <a:r>
              <a:rPr lang="ru-RU" sz="2700" b="1" dirty="0" smtClean="0">
                <a:solidFill>
                  <a:srgbClr val="002060"/>
                </a:solidFill>
              </a:rPr>
              <a:t>алгоритм</a:t>
            </a:r>
            <a:r>
              <a:rPr lang="ru-RU" sz="2700" dirty="0" smtClean="0">
                <a:solidFill>
                  <a:srgbClr val="002060"/>
                </a:solidFill>
              </a:rPr>
              <a:t> рассуждения по определению окончаний прилагательных:</a:t>
            </a:r>
          </a:p>
          <a:p>
            <a:r>
              <a:rPr lang="ru-RU" dirty="0" smtClean="0"/>
              <a:t>Чтобы узнать, какое окончание пишется у прилагательного, нужно:</a:t>
            </a:r>
          </a:p>
          <a:p>
            <a:r>
              <a:rPr lang="ru-RU" dirty="0" smtClean="0"/>
              <a:t>- определить, к какому существительному относится прилагательное,</a:t>
            </a:r>
          </a:p>
          <a:p>
            <a:r>
              <a:rPr lang="ru-RU" dirty="0" smtClean="0"/>
              <a:t>- определить род, число и падеж этого существительного и прилагательного,</a:t>
            </a:r>
          </a:p>
          <a:p>
            <a:r>
              <a:rPr lang="ru-RU" dirty="0" smtClean="0"/>
              <a:t>- поставить для проверки вопросительное слово какой?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r>
              <a:rPr lang="ru-RU" sz="2700" dirty="0" smtClean="0">
                <a:solidFill>
                  <a:srgbClr val="002060"/>
                </a:solidFill>
              </a:rPr>
              <a:t>Выпишите имена существительные и зависимые от них прилагательные.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Вода у берега голубая, чистая, прозрачная, а дальше от берега - синяя.</a:t>
            </a:r>
          </a:p>
          <a:p>
            <a:r>
              <a:rPr lang="ru-RU" dirty="0" smtClean="0"/>
              <a:t>По дороге зимней, скучной тройка борзая бежит, колокольчик однозвучный утомительно гремит.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tehhhestvvv9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utehhhestvvv9</Template>
  <TotalTime>137</TotalTime>
  <Words>697</Words>
  <Application>Microsoft Office PowerPoint</Application>
  <PresentationFormat>Экран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utehhhestvvv9</vt:lpstr>
      <vt:lpstr>Имя прилагательное. Повторение. 5 класс</vt:lpstr>
      <vt:lpstr>Станция «СИНТАКСИЧЕСКАЯ»</vt:lpstr>
      <vt:lpstr>Станция «ПРИЛАГАТЕЛЬНОЕ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Станция «Творческая»</vt:lpstr>
      <vt:lpstr>Слайд 12</vt:lpstr>
      <vt:lpstr>ТЕСТ</vt:lpstr>
      <vt:lpstr>Слайд 14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прилагательное. Повторение. 5 класс</dc:title>
  <dc:creator>user</dc:creator>
  <cp:lastModifiedBy>Sony</cp:lastModifiedBy>
  <cp:revision>15</cp:revision>
  <dcterms:created xsi:type="dcterms:W3CDTF">2016-04-08T01:59:22Z</dcterms:created>
  <dcterms:modified xsi:type="dcterms:W3CDTF">2020-03-26T09:23:07Z</dcterms:modified>
</cp:coreProperties>
</file>