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9" r:id="rId2"/>
    <p:sldId id="276" r:id="rId3"/>
    <p:sldId id="257" r:id="rId4"/>
    <p:sldId id="258" r:id="rId5"/>
    <p:sldId id="259" r:id="rId6"/>
    <p:sldId id="290" r:id="rId7"/>
    <p:sldId id="261" r:id="rId8"/>
    <p:sldId id="298" r:id="rId9"/>
    <p:sldId id="262" r:id="rId10"/>
    <p:sldId id="291" r:id="rId11"/>
    <p:sldId id="264" r:id="rId12"/>
    <p:sldId id="292" r:id="rId13"/>
    <p:sldId id="263" r:id="rId14"/>
    <p:sldId id="265" r:id="rId15"/>
    <p:sldId id="293" r:id="rId16"/>
    <p:sldId id="294" r:id="rId17"/>
    <p:sldId id="295" r:id="rId18"/>
    <p:sldId id="266" r:id="rId19"/>
    <p:sldId id="267" r:id="rId20"/>
    <p:sldId id="268" r:id="rId21"/>
    <p:sldId id="269" r:id="rId22"/>
    <p:sldId id="277" r:id="rId23"/>
    <p:sldId id="297" r:id="rId24"/>
    <p:sldId id="279" r:id="rId25"/>
    <p:sldId id="280" r:id="rId26"/>
    <p:sldId id="296" r:id="rId27"/>
    <p:sldId id="281" r:id="rId28"/>
    <p:sldId id="299" r:id="rId29"/>
    <p:sldId id="28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711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113" autoAdjust="0"/>
    <p:restoredTop sz="94660"/>
  </p:normalViewPr>
  <p:slideViewPr>
    <p:cSldViewPr>
      <p:cViewPr>
        <p:scale>
          <a:sx n="57" d="100"/>
          <a:sy n="57" d="100"/>
        </p:scale>
        <p:origin x="-2370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FBB24-186D-4216-BC25-192186538064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1660D-B7DD-43F2-8650-D453AF7B7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1660D-B7DD-43F2-8650-D453AF7B70B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D497-8AE6-424F-94F8-A1F645E8F78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E38C7-4635-4247-B44C-51B105E323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42;&#1072;&#1083;&#1077;&#1085;&#1090;&#1080;&#1085;&#1072;\&#1056;&#1072;&#1073;&#1086;&#1095;&#1080;&#1081;%20&#1089;&#1090;&#1086;&#1083;\&#1087;&#1088;&#1077;&#1079;&#1077;&#1085;&#1090;&#1072;&#1094;&#1080;&#1103;%20&#1044;&#1078;&#1077;&#1082;%20&#1051;&#1086;&#1085;&#1076;&#1086;&#1085;\02%20&#1044;&#1086;&#1088;&#1086;&#1078;&#1082;&#1072;%202.wma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Jack_London_Signature.svg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london.ru/lond_biogr" TargetMode="External"/><Relationship Id="rId2" Type="http://schemas.openxmlformats.org/officeDocument/2006/relationships/hyperlink" Target="http://aphorism-list.com/biography.php?page=london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londonjack.net.ru/razdel-sa-at-11/" TargetMode="External"/><Relationship Id="rId4" Type="http://schemas.openxmlformats.org/officeDocument/2006/relationships/hyperlink" Target="http://www.jacklondon.su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ines.previe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89051" y="0"/>
            <a:ext cx="9211553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8662" y="1785926"/>
            <a:ext cx="75009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 smtClean="0">
              <a:solidFill>
                <a:srgbClr val="C00000"/>
              </a:solidFill>
            </a:endParaRPr>
          </a:p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«Жизнь и творчество </a:t>
            </a:r>
          </a:p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Д. Лондона»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9" name="02 Дорожка 2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857e0c8917d23601b3beefda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850" y="425660"/>
            <a:ext cx="3859836" cy="6075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357687" y="500042"/>
            <a:ext cx="42862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  <a:latin typeface="Monotype Corsiva" pitchFamily="66" charset="0"/>
              </a:rPr>
              <a:t>1900 год – издана первая книга</a:t>
            </a:r>
          </a:p>
          <a:p>
            <a:r>
              <a:rPr lang="ru-RU" sz="6600" b="1" dirty="0" smtClean="0">
                <a:solidFill>
                  <a:schemeClr val="bg1"/>
                </a:solidFill>
                <a:latin typeface="Monotype Corsiva" pitchFamily="66" charset="0"/>
              </a:rPr>
              <a:t>сборник рассказов</a:t>
            </a:r>
          </a:p>
          <a:p>
            <a:r>
              <a:rPr lang="ru-RU" sz="6600" b="1" dirty="0" smtClean="0">
                <a:solidFill>
                  <a:schemeClr val="bg1"/>
                </a:solidFill>
                <a:latin typeface="Monotype Corsiva" pitchFamily="66" charset="0"/>
              </a:rPr>
              <a:t>«Сын волка»</a:t>
            </a:r>
            <a:endParaRPr lang="ru-RU" sz="66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p18207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338790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57620" y="357166"/>
            <a:ext cx="4857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Monotype Corsiva" pitchFamily="66" charset="0"/>
              </a:rPr>
              <a:t>Герои рассказов </a:t>
            </a:r>
          </a:p>
          <a:p>
            <a:r>
              <a:rPr lang="ru-RU" sz="5400" b="1" dirty="0" smtClean="0">
                <a:solidFill>
                  <a:schemeClr val="bg1"/>
                </a:solidFill>
                <a:latin typeface="Monotype Corsiva" pitchFamily="66" charset="0"/>
              </a:rPr>
              <a:t>Джека Лондона – </a:t>
            </a:r>
          </a:p>
          <a:p>
            <a:r>
              <a:rPr lang="ru-RU" sz="5400" b="1" dirty="0" smtClean="0">
                <a:solidFill>
                  <a:schemeClr val="bg1"/>
                </a:solidFill>
                <a:latin typeface="Monotype Corsiva" pitchFamily="66" charset="0"/>
              </a:rPr>
              <a:t>люди с сильным</a:t>
            </a:r>
          </a:p>
          <a:p>
            <a:r>
              <a:rPr lang="ru-RU" sz="5400" b="1" dirty="0" smtClean="0">
                <a:solidFill>
                  <a:schemeClr val="bg1"/>
                </a:solidFill>
                <a:latin typeface="Monotype Corsiva" pitchFamily="66" charset="0"/>
              </a:rPr>
              <a:t> характером</a:t>
            </a:r>
            <a:r>
              <a:rPr lang="ru-RU" sz="5400" dirty="0" smtClean="0">
                <a:solidFill>
                  <a:schemeClr val="bg1"/>
                </a:solidFill>
                <a:latin typeface="Monotype Corsiva" pitchFamily="66" charset="0"/>
              </a:rPr>
              <a:t>.</a:t>
            </a:r>
            <a:endParaRPr lang="ru-RU" sz="54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b5b4aef6ef57.jpg"/>
          <p:cNvPicPr>
            <a:picLocks noChangeAspect="1"/>
          </p:cNvPicPr>
          <p:nvPr/>
        </p:nvPicPr>
        <p:blipFill>
          <a:blip r:embed="rId2" cstate="print"/>
          <a:srcRect b="7062"/>
          <a:stretch>
            <a:fillRect/>
          </a:stretch>
        </p:blipFill>
        <p:spPr bwMode="auto">
          <a:xfrm>
            <a:off x="6215074" y="3000372"/>
            <a:ext cx="244792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NDON04"/>
          <p:cNvPicPr>
            <a:picLocks noChangeAspect="1" noChangeArrowheads="1"/>
          </p:cNvPicPr>
          <p:nvPr/>
        </p:nvPicPr>
        <p:blipFill>
          <a:blip r:embed="rId3" cstate="print"/>
          <a:srcRect l="5282" t="15323" r="4929"/>
          <a:stretch>
            <a:fillRect/>
          </a:stretch>
        </p:blipFill>
        <p:spPr bwMode="auto">
          <a:xfrm>
            <a:off x="357158" y="3071810"/>
            <a:ext cx="2428892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e600102a4c061e155917270c4c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929066"/>
            <a:ext cx="295275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7158" y="357166"/>
            <a:ext cx="85635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«Север есть север, - писал Лондон,- и человеческие сердца подчиняются здесь 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странным законам, которые люди, не путешествовавшие в далеких краях,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никогда не поймут."</a:t>
            </a:r>
            <a:endParaRPr lang="ru-RU" sz="36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5" y="285728"/>
            <a:ext cx="82153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«Творческая лихорадка»</a:t>
            </a:r>
            <a:endParaRPr lang="ru-RU" sz="6600" b="1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cover24.jpg"/>
          <p:cNvPicPr>
            <a:picLocks noChangeAspect="1"/>
          </p:cNvPicPr>
          <p:nvPr/>
        </p:nvPicPr>
        <p:blipFill>
          <a:blip r:embed="rId2" cstate="print"/>
          <a:srcRect l="8345" t="6971" r="12742" b="8972"/>
          <a:stretch>
            <a:fillRect/>
          </a:stretch>
        </p:blipFill>
        <p:spPr>
          <a:xfrm>
            <a:off x="642910" y="1542332"/>
            <a:ext cx="4143404" cy="4958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786314" y="1643050"/>
            <a:ext cx="37147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chemeClr val="bg1"/>
                </a:solidFill>
                <a:latin typeface="Monotype Corsiva" pitchFamily="66" charset="0"/>
              </a:rPr>
              <a:t>Более серьезно заниматься литературой стал в 23 года после возвращения с Аляски</a:t>
            </a:r>
            <a:endParaRPr lang="ru-RU" sz="44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1234020647_500000024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48948">
            <a:off x="905229" y="611252"/>
            <a:ext cx="2047836" cy="330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1234021081_cov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28441">
            <a:off x="6391344" y="595199"/>
            <a:ext cx="1928826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 descr="44112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357166"/>
            <a:ext cx="2071686" cy="3452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5" descr="1261405917_500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3929066"/>
            <a:ext cx="1718227" cy="266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 rot="20669754">
            <a:off x="1752554" y="3851023"/>
            <a:ext cx="1591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1902 г.</a:t>
            </a:r>
            <a:endParaRPr lang="ru-RU" sz="36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869781">
            <a:off x="6507343" y="4041164"/>
            <a:ext cx="1361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1904 г.</a:t>
            </a:r>
            <a:endParaRPr lang="ru-RU" sz="36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1934" y="3357562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1909 г.</a:t>
            </a:r>
            <a:endParaRPr lang="ru-RU" sz="36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00496" y="6000768"/>
            <a:ext cx="157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1920 г.</a:t>
            </a:r>
            <a:endParaRPr lang="ru-RU" sz="36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05"/>
          <p:cNvPicPr>
            <a:picLocks noChangeAspect="1" noChangeArrowheads="1"/>
          </p:cNvPicPr>
          <p:nvPr/>
        </p:nvPicPr>
        <p:blipFill>
          <a:blip r:embed="rId2" cstate="print"/>
          <a:srcRect l="3047" t="13322"/>
          <a:stretch>
            <a:fillRect/>
          </a:stretch>
        </p:blipFill>
        <p:spPr bwMode="auto">
          <a:xfrm>
            <a:off x="500034" y="571480"/>
            <a:ext cx="3714776" cy="576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143372" y="428604"/>
            <a:ext cx="4429156" cy="521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b="1" i="1" dirty="0" smtClean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endParaRPr lang="ru-RU" sz="1600" b="1" i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>
              <a:lnSpc>
                <a:spcPct val="80000"/>
              </a:lnSpc>
            </a:pPr>
            <a:r>
              <a:rPr lang="ru-RU" sz="3200" i="1" dirty="0" smtClean="0">
                <a:solidFill>
                  <a:schemeClr val="bg1"/>
                </a:solidFill>
                <a:latin typeface="Monotype Corsiva" pitchFamily="66" charset="0"/>
              </a:rPr>
              <a:t>Лондону принадлежит ряд повестей и рассказов, изображающих животных ("Белый клык", "Джерри", "Майкл" и др.). Во всех этих произведениях доминируют те же мотивы личной силы, исключительности героя , которые характерны для всего творчества Лондона в целом. </a:t>
            </a:r>
            <a:endParaRPr lang="ru-RU" sz="3200" i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jack-london-desk_web.jpg"/>
          <p:cNvPicPr>
            <a:picLocks noChangeAspect="1"/>
          </p:cNvPicPr>
          <p:nvPr/>
        </p:nvPicPr>
        <p:blipFill>
          <a:blip r:embed="rId2" cstate="print"/>
          <a:srcRect l="5065" r="7135"/>
          <a:stretch>
            <a:fillRect/>
          </a:stretch>
        </p:blipFill>
        <p:spPr>
          <a:xfrm>
            <a:off x="571472" y="1142984"/>
            <a:ext cx="3714776" cy="5386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71472" y="285728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Итог литературной  жизни</a:t>
            </a:r>
            <a:endParaRPr lang="ru-RU" sz="5400" b="1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4810" y="1214422"/>
            <a:ext cx="44291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4000" b="1" i="1" dirty="0" smtClean="0">
                <a:solidFill>
                  <a:schemeClr val="bg1"/>
                </a:solidFill>
                <a:latin typeface="Monotype Corsiva" pitchFamily="66" charset="0"/>
              </a:rPr>
              <a:t> более 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200 </a:t>
            </a:r>
            <a:r>
              <a:rPr lang="ru-RU" sz="4000" b="1" i="1" dirty="0" smtClean="0">
                <a:solidFill>
                  <a:schemeClr val="bg1"/>
                </a:solidFill>
                <a:latin typeface="Monotype Corsiva" pitchFamily="66" charset="0"/>
              </a:rPr>
              <a:t>рассказов</a:t>
            </a:r>
          </a:p>
          <a:p>
            <a:pPr>
              <a:buFont typeface="Wingdings" pitchFamily="2" charset="2"/>
              <a:buChar char="§"/>
            </a:pPr>
            <a:r>
              <a:rPr lang="ru-RU" sz="4000" b="1" i="1" dirty="0" smtClean="0">
                <a:solidFill>
                  <a:schemeClr val="bg1"/>
                </a:solidFill>
                <a:latin typeface="Monotype Corsiva" pitchFamily="66" charset="0"/>
              </a:rPr>
              <a:t>около 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400 </a:t>
            </a:r>
            <a:r>
              <a:rPr lang="ru-RU" sz="4000" b="1" i="1" dirty="0" smtClean="0">
                <a:solidFill>
                  <a:schemeClr val="bg1"/>
                </a:solidFill>
                <a:latin typeface="Monotype Corsiva" pitchFamily="66" charset="0"/>
              </a:rPr>
              <a:t>публицистических произведений</a:t>
            </a:r>
          </a:p>
          <a:p>
            <a:pPr>
              <a:buFont typeface="Wingdings" pitchFamily="2" charset="2"/>
              <a:buChar char="§"/>
            </a:pPr>
            <a:r>
              <a:rPr lang="ru-RU" sz="4000" b="1" i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20 </a:t>
            </a:r>
            <a:r>
              <a:rPr lang="ru-RU" sz="4000" b="1" i="1" dirty="0" smtClean="0">
                <a:solidFill>
                  <a:schemeClr val="bg1"/>
                </a:solidFill>
                <a:latin typeface="Monotype Corsiva" pitchFamily="66" charset="0"/>
              </a:rPr>
              <a:t>романов</a:t>
            </a:r>
          </a:p>
          <a:p>
            <a:pPr>
              <a:buFont typeface="Wingdings" pitchFamily="2" charset="2"/>
              <a:buChar char="§"/>
            </a:pPr>
            <a:r>
              <a:rPr lang="ru-RU" sz="4000" b="1" i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3 </a:t>
            </a:r>
            <a:r>
              <a:rPr lang="ru-RU" sz="4000" b="1" i="1" dirty="0" smtClean="0">
                <a:solidFill>
                  <a:schemeClr val="bg1"/>
                </a:solidFill>
                <a:latin typeface="Monotype Corsiva" pitchFamily="66" charset="0"/>
              </a:rPr>
              <a:t>пьесы.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7572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Мировое признание</a:t>
            </a:r>
            <a:endParaRPr lang="ru-RU" sz="7200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2976" y="1428736"/>
            <a:ext cx="6572296" cy="5405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4800" dirty="0" smtClean="0">
                <a:solidFill>
                  <a:srgbClr val="FFC000"/>
                </a:solidFill>
              </a:rPr>
              <a:t> </a:t>
            </a:r>
            <a:r>
              <a:rPr lang="ru-RU" sz="4800" b="1" dirty="0" smtClean="0">
                <a:solidFill>
                  <a:srgbClr val="FFC000"/>
                </a:solidFill>
                <a:latin typeface="Monotype Corsiva" pitchFamily="66" charset="0"/>
              </a:rPr>
              <a:t>Россия</a:t>
            </a:r>
          </a:p>
          <a:p>
            <a:pPr>
              <a:buFont typeface="Wingdings" pitchFamily="2" charset="2"/>
              <a:buChar char="§"/>
            </a:pPr>
            <a:r>
              <a:rPr lang="ru-RU" sz="4800" b="1" dirty="0" smtClean="0">
                <a:solidFill>
                  <a:srgbClr val="FFC000"/>
                </a:solidFill>
                <a:latin typeface="Monotype Corsiva" pitchFamily="66" charset="0"/>
              </a:rPr>
              <a:t>Италия</a:t>
            </a:r>
          </a:p>
          <a:p>
            <a:pPr>
              <a:buFont typeface="Wingdings" pitchFamily="2" charset="2"/>
              <a:buChar char="§"/>
            </a:pPr>
            <a:r>
              <a:rPr lang="ru-RU" sz="4800" b="1" dirty="0" smtClean="0">
                <a:solidFill>
                  <a:srgbClr val="FFC000"/>
                </a:solidFill>
                <a:latin typeface="Monotype Corsiva" pitchFamily="66" charset="0"/>
              </a:rPr>
              <a:t>Англия</a:t>
            </a:r>
          </a:p>
          <a:p>
            <a:pPr>
              <a:buFont typeface="Wingdings" pitchFamily="2" charset="2"/>
              <a:buChar char="§"/>
            </a:pPr>
            <a:r>
              <a:rPr lang="ru-RU" sz="4800" b="1" dirty="0" smtClean="0">
                <a:solidFill>
                  <a:srgbClr val="FFC000"/>
                </a:solidFill>
                <a:latin typeface="Monotype Corsiva" pitchFamily="66" charset="0"/>
              </a:rPr>
              <a:t>Франция</a:t>
            </a:r>
          </a:p>
          <a:p>
            <a:pPr>
              <a:buFont typeface="Wingdings" pitchFamily="2" charset="2"/>
              <a:buChar char="§"/>
            </a:pPr>
            <a:r>
              <a:rPr lang="ru-RU" sz="4800" b="1" dirty="0" smtClean="0">
                <a:solidFill>
                  <a:srgbClr val="FFC000"/>
                </a:solidFill>
                <a:latin typeface="Monotype Corsiva" pitchFamily="66" charset="0"/>
              </a:rPr>
              <a:t>Германия</a:t>
            </a:r>
          </a:p>
          <a:p>
            <a:pPr>
              <a:buFont typeface="Wingdings" pitchFamily="2" charset="2"/>
              <a:buChar char="§"/>
            </a:pPr>
            <a:r>
              <a:rPr lang="ru-RU" sz="4800" b="1" dirty="0" smtClean="0">
                <a:solidFill>
                  <a:srgbClr val="FFC000"/>
                </a:solidFill>
                <a:latin typeface="Monotype Corsiva" pitchFamily="66" charset="0"/>
              </a:rPr>
              <a:t>Польша</a:t>
            </a:r>
          </a:p>
          <a:p>
            <a:pPr>
              <a:buFont typeface="Wingdings" pitchFamily="2" charset="2"/>
              <a:buChar char="§"/>
            </a:pPr>
            <a:r>
              <a:rPr lang="ru-RU" sz="4800" b="1" dirty="0" smtClean="0">
                <a:solidFill>
                  <a:srgbClr val="FFC000"/>
                </a:solidFill>
                <a:latin typeface="Monotype Corsiva" pitchFamily="66" charset="0"/>
              </a:rPr>
              <a:t>Страны Азии, Африки</a:t>
            </a:r>
            <a:endParaRPr lang="ru-RU" sz="4800" b="1" dirty="0">
              <a:solidFill>
                <a:srgbClr val="FFC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kuprin.jpg"/>
          <p:cNvPicPr>
            <a:picLocks noChangeAspect="1"/>
          </p:cNvPicPr>
          <p:nvPr/>
        </p:nvPicPr>
        <p:blipFill>
          <a:blip r:embed="rId3" cstate="print"/>
          <a:srcRect l="10449" t="23849" r="21572" b="8232"/>
          <a:stretch>
            <a:fillRect/>
          </a:stretch>
        </p:blipFill>
        <p:spPr>
          <a:xfrm>
            <a:off x="357158" y="428604"/>
            <a:ext cx="4429156" cy="6000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929190" y="500042"/>
            <a:ext cx="38576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«… Главные его достоинства: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простота, ясность, дикая, своеобразная поэзия, мужественная красота изложения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 и какая – то особенная, собственная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увлекательность  сюжета.»  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              </a:t>
            </a:r>
            <a:r>
              <a:rPr lang="ru-RU" sz="4000" dirty="0" smtClean="0">
                <a:solidFill>
                  <a:srgbClr val="FFC000"/>
                </a:solidFill>
                <a:latin typeface="Monotype Corsiva" pitchFamily="66" charset="0"/>
              </a:rPr>
              <a:t>А.И.Куприн </a:t>
            </a:r>
            <a:endParaRPr lang="ru-RU" sz="3200" dirty="0">
              <a:solidFill>
                <a:srgbClr val="FFC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Gorkii.jpg"/>
          <p:cNvPicPr>
            <a:picLocks noChangeAspect="1"/>
          </p:cNvPicPr>
          <p:nvPr/>
        </p:nvPicPr>
        <p:blipFill>
          <a:blip r:embed="rId3" cstate="print"/>
          <a:srcRect l="1774" r="3436" b="4819"/>
          <a:stretch>
            <a:fillRect/>
          </a:stretch>
        </p:blipFill>
        <p:spPr>
          <a:xfrm>
            <a:off x="357158" y="642918"/>
            <a:ext cx="4071966" cy="578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572000" y="785794"/>
            <a:ext cx="428628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«Джек Лондон – писатель, который хорошо видел, глубоко чувствовал творческую</a:t>
            </a:r>
          </a:p>
          <a:p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силу воли и умел изображать волевых людей.» </a:t>
            </a:r>
          </a:p>
          <a:p>
            <a:r>
              <a:rPr lang="ru-RU" sz="4000" dirty="0" smtClean="0">
                <a:solidFill>
                  <a:srgbClr val="FFC000"/>
                </a:solidFill>
                <a:latin typeface="Monotype Corsiva" pitchFamily="66" charset="0"/>
              </a:rPr>
              <a:t>               М.Горький</a:t>
            </a:r>
            <a:endParaRPr lang="ru-RU" sz="4000" dirty="0">
              <a:solidFill>
                <a:srgbClr val="FFC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.gif"/>
          <p:cNvPicPr>
            <a:picLocks noChangeAspect="1"/>
          </p:cNvPicPr>
          <p:nvPr/>
        </p:nvPicPr>
        <p:blipFill>
          <a:blip r:embed="rId2" cstate="print"/>
          <a:srcRect l="15000" t="8975" r="16250" b="6450"/>
          <a:stretch>
            <a:fillRect/>
          </a:stretch>
        </p:blipFill>
        <p:spPr>
          <a:xfrm>
            <a:off x="4214810" y="0"/>
            <a:ext cx="5143504" cy="7143728"/>
          </a:xfrm>
          <a:prstGeom prst="rect">
            <a:avLst/>
          </a:prstGeom>
        </p:spPr>
      </p:pic>
      <p:pic>
        <p:nvPicPr>
          <p:cNvPr id="3" name="Рисунок 2" descr="1111.gif"/>
          <p:cNvPicPr>
            <a:picLocks noChangeAspect="1"/>
          </p:cNvPicPr>
          <p:nvPr/>
        </p:nvPicPr>
        <p:blipFill>
          <a:blip r:embed="rId2" cstate="print"/>
          <a:srcRect l="15000" t="8975" r="16250" b="6450"/>
          <a:stretch>
            <a:fillRect/>
          </a:stretch>
        </p:blipFill>
        <p:spPr>
          <a:xfrm>
            <a:off x="-357221" y="0"/>
            <a:ext cx="485778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7158" y="571480"/>
            <a:ext cx="878684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Имя при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рождении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:</a:t>
            </a:r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</a:t>
            </a:r>
            <a:r>
              <a:rPr lang="en-US" sz="3200" b="1" dirty="0" smtClean="0">
                <a:latin typeface="Monotype Corsiva" pitchFamily="66" charset="0"/>
              </a:rPr>
              <a:t>          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Джон  </a:t>
            </a:r>
            <a:r>
              <a:rPr lang="ru-RU" sz="3200" b="1" dirty="0" err="1" smtClean="0">
                <a:solidFill>
                  <a:srgbClr val="002060"/>
                </a:solidFill>
                <a:latin typeface="Monotype Corsiva" pitchFamily="66" charset="0"/>
              </a:rPr>
              <a:t>Гриффит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 </a:t>
            </a:r>
            <a:r>
              <a:rPr lang="ru-RU" sz="3200" b="1" dirty="0" err="1" smtClean="0">
                <a:solidFill>
                  <a:srgbClr val="002060"/>
                </a:solidFill>
                <a:latin typeface="Monotype Corsiva" pitchFamily="66" charset="0"/>
              </a:rPr>
              <a:t>Чейни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Место рождения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: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              Сан - </a:t>
            </a:r>
            <a:r>
              <a:rPr lang="ru-RU" sz="3200" b="1" dirty="0" err="1" smtClean="0">
                <a:solidFill>
                  <a:srgbClr val="002060"/>
                </a:solidFill>
                <a:latin typeface="Monotype Corsiva" pitchFamily="66" charset="0"/>
              </a:rPr>
              <a:t>Франциско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Дата рождения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: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                12 января 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1876</a:t>
            </a:r>
            <a:endParaRPr lang="ru-RU" sz="3200" dirty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Род деятельности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: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        </a:t>
            </a:r>
            <a:r>
              <a:rPr lang="en-US" sz="3200" b="1" dirty="0" smtClean="0">
                <a:solidFill>
                  <a:srgbClr val="002060"/>
                </a:solidFill>
                <a:latin typeface="Monotype Corsiva" pitchFamily="66" charset="0"/>
              </a:rPr>
              <a:t>  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 писатель</a:t>
            </a: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Жанр:                                </a:t>
            </a:r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 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приключенческая </a:t>
            </a:r>
          </a:p>
          <a:p>
            <a:pPr>
              <a:lnSpc>
                <a:spcPct val="150000"/>
              </a:lnSpc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                                             литература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Дебют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:</a:t>
            </a: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«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Тайфун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у  берегов</a:t>
            </a:r>
            <a:r>
              <a:rPr lang="en-US" sz="32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Японии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»</a:t>
            </a:r>
          </a:p>
          <a:p>
            <a:pPr>
              <a:lnSpc>
                <a:spcPct val="150000"/>
              </a:lnSpc>
              <a:defRPr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Дата смерти:           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        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2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 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ноября1916  (40 лет)  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57229983_Portret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571480"/>
            <a:ext cx="3744770" cy="571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286249" y="642918"/>
            <a:ext cx="44291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«…В Джеке Лондоне я люблю его спокойную силу, твердый и ясный ум, гордую мужественность.»</a:t>
            </a:r>
          </a:p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               </a:t>
            </a:r>
            <a:r>
              <a:rPr lang="ru-RU" sz="4400" dirty="0" smtClean="0">
                <a:solidFill>
                  <a:srgbClr val="FFC000"/>
                </a:solidFill>
                <a:latin typeface="Monotype Corsiva" pitchFamily="66" charset="0"/>
              </a:rPr>
              <a:t>Л.Андреев</a:t>
            </a:r>
            <a:endParaRPr lang="ru-RU" sz="4400" dirty="0">
              <a:solidFill>
                <a:srgbClr val="FFC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zhek-ozer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8290948" cy="6113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00100" y="285728"/>
            <a:ext cx="76506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Озеро Джека Лондона</a:t>
            </a:r>
            <a:endParaRPr lang="ru-RU" sz="6000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28604"/>
            <a:ext cx="8215370" cy="6054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7715303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Афоризмы</a:t>
            </a:r>
          </a:p>
          <a:p>
            <a:pPr algn="ctr"/>
            <a:r>
              <a:rPr lang="ru-RU" sz="9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Джека Лондона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jack_london1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7" y="428604"/>
            <a:ext cx="3714776" cy="6000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071934" y="571480"/>
            <a:ext cx="464347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Лучше пусть буду я пеплом и пылью! Пусть лучше иссякнет мое пламя </a:t>
            </a:r>
          </a:p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в ослепительной вспышке, чем </a:t>
            </a:r>
          </a:p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плесень задушит его!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Подпись">
            <a:hlinkClick r:id="rId3" tooltip="Подпись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5148064" y="5301208"/>
            <a:ext cx="302433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jack_lond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642918"/>
            <a:ext cx="3786214" cy="543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357686" y="642918"/>
            <a:ext cx="435771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Monotype Corsiva" pitchFamily="66" charset="0"/>
              </a:rPr>
              <a:t>Жизнь достигает своих вершин в те минуты, когда все силы устремляются на осуществление</a:t>
            </a:r>
          </a:p>
          <a:p>
            <a:r>
              <a:rPr lang="ru-RU" sz="4000" dirty="0" smtClean="0">
                <a:solidFill>
                  <a:schemeClr val="bg1"/>
                </a:solidFill>
                <a:latin typeface="Monotype Corsiva" pitchFamily="66" charset="0"/>
              </a:rPr>
              <a:t>поставленных перед ней целей.</a:t>
            </a:r>
          </a:p>
          <a:p>
            <a:r>
              <a:rPr lang="ru-RU" sz="4000" dirty="0" smtClean="0">
                <a:solidFill>
                  <a:srgbClr val="FFC000"/>
                </a:solidFill>
                <a:latin typeface="Monotype Corsiva" pitchFamily="66" charset="0"/>
              </a:rPr>
              <a:t>(«Белый клык» 1906)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jak london77.jpg"/>
          <p:cNvPicPr>
            <a:picLocks noChangeAspect="1"/>
          </p:cNvPicPr>
          <p:nvPr/>
        </p:nvPicPr>
        <p:blipFill>
          <a:blip r:embed="rId2" cstate="print"/>
          <a:srcRect l="4478" t="2370" r="7463" b="4488"/>
          <a:stretch>
            <a:fillRect/>
          </a:stretch>
        </p:blipFill>
        <p:spPr>
          <a:xfrm>
            <a:off x="428596" y="555564"/>
            <a:ext cx="3603828" cy="5807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143372" y="571480"/>
            <a:ext cx="44658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Monotype Corsiva" pitchFamily="66" charset="0"/>
              </a:rPr>
              <a:t>«Милосердие – не кость, брошенная </a:t>
            </a:r>
          </a:p>
          <a:p>
            <a:r>
              <a:rPr lang="ru-RU" sz="4800" dirty="0" smtClean="0">
                <a:solidFill>
                  <a:schemeClr val="bg1"/>
                </a:solidFill>
                <a:latin typeface="Monotype Corsiva" pitchFamily="66" charset="0"/>
              </a:rPr>
              <a:t>собаке. Это кость, разделенная с собакой.»</a:t>
            </a:r>
            <a:endParaRPr lang="ru-RU" sz="4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7752" y="4429132"/>
            <a:ext cx="4123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Monotype Corsiva" pitchFamily="66" charset="0"/>
              </a:rPr>
              <a:t>(«Белый клык»), 1906</a:t>
            </a:r>
            <a:endParaRPr lang="ru-RU" sz="3600" dirty="0">
              <a:solidFill>
                <a:srgbClr val="FFC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560" y="5178098"/>
            <a:ext cx="79208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Известно более ста экранизаций произведений Джека Лондона.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3" name="Рисунок 2" descr="jack_london13.jpg"/>
          <p:cNvPicPr>
            <a:picLocks noChangeAspect="1"/>
          </p:cNvPicPr>
          <p:nvPr/>
        </p:nvPicPr>
        <p:blipFill>
          <a:blip r:embed="rId2" cstate="print"/>
          <a:srcRect l="21809" r="5854" b="10294"/>
          <a:stretch>
            <a:fillRect/>
          </a:stretch>
        </p:blipFill>
        <p:spPr>
          <a:xfrm>
            <a:off x="1979712" y="404664"/>
            <a:ext cx="5328592" cy="5000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0"/>
            <a:ext cx="5904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Monotype Corsiva" pitchFamily="66" charset="0"/>
              </a:rPr>
              <a:t>Источники:</a:t>
            </a:r>
            <a:endParaRPr lang="ru-RU" sz="60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467544" y="1779897"/>
            <a:ext cx="799288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Быков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  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  «По следам Джека Лондона». Москва 1973 г.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ea typeface="Times New Roman" pitchFamily="18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А. Зверев  «Джек Лондон избранное» Санкт-Петербург 1975 г.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ea typeface="Times New Roman" pitchFamily="18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Р.С. </a:t>
            </a:r>
            <a:r>
              <a:rPr kumimoji="0" lang="ru-RU" sz="2400" b="1" i="0" u="sng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Сашарин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   «Рассказы Джека Лондона» Москва 1961 г.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ea typeface="Times New Roman" pitchFamily="18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Г.П. Федунова «Джек Лондон художественная </a:t>
            </a: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литература»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Courier New" pitchFamily="49" charset="0"/>
              </a:rPr>
              <a:t>Москва 1954 г.</a:t>
            </a:r>
            <a:endParaRPr kumimoji="0" lang="ru-RU" sz="4000" b="1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4365104"/>
            <a:ext cx="78488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hlinkClick r:id="rId2"/>
              </a:rPr>
              <a:t>http://aphorism-list.com/biography.php?page=london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hlinkClick r:id="rId3"/>
              </a:rPr>
              <a:t>http://www.jlondon.ru/lond_biogr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hlinkClick r:id="rId4"/>
              </a:rPr>
              <a:t>http://www.jacklondon.su/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  <a:hlinkClick r:id="rId5"/>
              </a:rPr>
              <a:t>http://www.londonjack.net.ru/razdel-sa-at-11/</a:t>
            </a:r>
            <a:r>
              <a:rPr lang="en-US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7158" y="2285992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chemeClr val="bg1">
                    <a:lumMod val="95000"/>
                  </a:schemeClr>
                </a:solidFill>
                <a:latin typeface="Monotype Corsiva" pitchFamily="66" charset="0"/>
              </a:rPr>
              <a:t>  Спасибо за внимание!</a:t>
            </a:r>
            <a:endParaRPr lang="ru-RU" sz="7200" dirty="0">
              <a:solidFill>
                <a:schemeClr val="bg1">
                  <a:lumMod val="9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8" descr="ри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4286280" cy="5445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929190" y="785794"/>
            <a:ext cx="392909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135 ЛЕТ</a:t>
            </a:r>
          </a:p>
          <a:p>
            <a:r>
              <a:rPr lang="ru-RU" sz="3200" dirty="0" smtClean="0">
                <a:latin typeface="Monotype Corsiva" pitchFamily="66" charset="0"/>
              </a:rPr>
              <a:t>СО ДНЯ РОЖДЕНИЯ</a:t>
            </a:r>
          </a:p>
          <a:p>
            <a:r>
              <a:rPr lang="ru-RU" sz="3200" dirty="0" smtClean="0">
                <a:latin typeface="Monotype Corsiva" pitchFamily="66" charset="0"/>
              </a:rPr>
              <a:t>АМЕРИКАНСКОГО ПИСАТЕЛЯ</a:t>
            </a:r>
          </a:p>
          <a:p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Джека  Лондона</a:t>
            </a:r>
          </a:p>
          <a:p>
            <a:r>
              <a:rPr lang="ru-RU" sz="4000" dirty="0" smtClean="0">
                <a:latin typeface="Monotype Corsiva" pitchFamily="66" charset="0"/>
              </a:rPr>
              <a:t>1876 - 1916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jack_london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500174"/>
            <a:ext cx="3459003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42910" y="285728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Monotype Corsiva" pitchFamily="66" charset="0"/>
              </a:rPr>
              <a:t>    </a:t>
            </a:r>
            <a:r>
              <a:rPr lang="ru-RU" sz="7200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Детство писателя</a:t>
            </a:r>
            <a:endParaRPr lang="ru-RU" sz="7200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6248" y="1643050"/>
            <a:ext cx="435771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От тяжелой домашней обстановки 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Джек   искал 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спасение в книгах.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jack_london. babe.jpg"/>
          <p:cNvPicPr>
            <a:picLocks noChangeAspect="1"/>
          </p:cNvPicPr>
          <p:nvPr/>
        </p:nvPicPr>
        <p:blipFill>
          <a:blip r:embed="rId2" cstate="print"/>
          <a:srcRect l="6896" t="6524" r="8621" b="7362"/>
          <a:stretch>
            <a:fillRect/>
          </a:stretch>
        </p:blipFill>
        <p:spPr>
          <a:xfrm>
            <a:off x="571472" y="1428736"/>
            <a:ext cx="3786214" cy="5099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142976" y="285728"/>
            <a:ext cx="6670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Трудовая жизнь</a:t>
            </a:r>
            <a:endParaRPr lang="ru-RU" sz="7200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1934" y="1428736"/>
            <a:ext cx="464347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§"/>
            </a:pPr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ru-RU" sz="5400" b="1" dirty="0" smtClean="0">
                <a:solidFill>
                  <a:schemeClr val="bg1"/>
                </a:solidFill>
                <a:latin typeface="Monotype Corsiva" pitchFamily="66" charset="0"/>
              </a:rPr>
              <a:t>продавец газет</a:t>
            </a:r>
          </a:p>
          <a:p>
            <a:pPr lvl="1">
              <a:buFont typeface="Wingdings" pitchFamily="2" charset="2"/>
              <a:buChar char="§"/>
            </a:pPr>
            <a:r>
              <a:rPr lang="ru-RU" sz="5400" b="1" dirty="0" smtClean="0">
                <a:solidFill>
                  <a:schemeClr val="bg1"/>
                </a:solidFill>
                <a:latin typeface="Monotype Corsiva" pitchFamily="66" charset="0"/>
              </a:rPr>
              <a:t> рабочий на   консервной фабрике</a:t>
            </a:r>
          </a:p>
          <a:p>
            <a:endParaRPr lang="ru-RU" sz="4400" dirty="0" smtClean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6116" y="357166"/>
            <a:ext cx="5286412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4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latin typeface="Monotype Corsiva" pitchFamily="66" charset="0"/>
              </a:rPr>
              <a:t>«устричный пират»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latin typeface="Monotype Corsiva" pitchFamily="66" charset="0"/>
              </a:rPr>
              <a:t>  матрос на шхуне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latin typeface="Monotype Corsiva" pitchFamily="66" charset="0"/>
              </a:rPr>
              <a:t>  гладильщик в прачечной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latin typeface="Monotype Corsiva" pitchFamily="66" charset="0"/>
              </a:rPr>
              <a:t>  кочегар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latin typeface="Monotype Corsiva" pitchFamily="66" charset="0"/>
              </a:rPr>
              <a:t>  патрульный в рыбачьем патруле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latin typeface="Monotype Corsiva" pitchFamily="66" charset="0"/>
              </a:rPr>
              <a:t>  коридорный в тюрьме</a:t>
            </a:r>
            <a:endParaRPr lang="ru-RU" sz="40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london.jpg"/>
          <p:cNvPicPr>
            <a:picLocks noChangeAspect="1"/>
          </p:cNvPicPr>
          <p:nvPr/>
        </p:nvPicPr>
        <p:blipFill>
          <a:blip r:embed="rId2" cstate="print"/>
          <a:srcRect l="15667" t="-2500" r="21154"/>
          <a:stretch>
            <a:fillRect/>
          </a:stretch>
        </p:blipFill>
        <p:spPr>
          <a:xfrm>
            <a:off x="428596" y="1285860"/>
            <a:ext cx="2753097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00496" y="1714488"/>
            <a:ext cx="45720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latin typeface="Monotype Corsiva" pitchFamily="66" charset="0"/>
              </a:rPr>
              <a:t>Очерк "Тайфун у берегов Японии" получил первую премию и был опубликован 12 ноября 1893 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571480"/>
            <a:ext cx="8072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Первая литературная работа </a:t>
            </a:r>
            <a:endParaRPr lang="ru-RU" sz="5400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JackLondon0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500174"/>
            <a:ext cx="3573686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c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14290"/>
            <a:ext cx="8358246" cy="64294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285728"/>
            <a:ext cx="7715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itchFamily="66" charset="0"/>
              </a:rPr>
              <a:t>Калифорнийский университет Беркли</a:t>
            </a:r>
            <a:endParaRPr lang="ru-RU" sz="4000" b="1" dirty="0">
              <a:solidFill>
                <a:srgbClr val="FFC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85728"/>
            <a:ext cx="8319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  «Золотая лихорадка»</a:t>
            </a:r>
            <a:endParaRPr lang="ru-RU" sz="7200" b="1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9ecdd935dccd7d70d6a6b030519eb371-2ca3921b32424b8600bb3ea86fea3e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357298"/>
            <a:ext cx="3362051" cy="5074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357686" y="1428736"/>
            <a:ext cx="42148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b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r>
              <a:rPr lang="ru-RU" sz="4800" b="1" dirty="0" smtClean="0">
                <a:solidFill>
                  <a:schemeClr val="bg1"/>
                </a:solidFill>
                <a:latin typeface="Monotype Corsiva" pitchFamily="66" charset="0"/>
              </a:rPr>
              <a:t>1897 – 1898 гг.  </a:t>
            </a:r>
          </a:p>
          <a:p>
            <a:r>
              <a:rPr lang="ru-RU" sz="4800" b="1" dirty="0" smtClean="0">
                <a:solidFill>
                  <a:schemeClr val="bg1"/>
                </a:solidFill>
                <a:latin typeface="Monotype Corsiva" pitchFamily="66" charset="0"/>
              </a:rPr>
              <a:t>Джек Лондон </a:t>
            </a:r>
          </a:p>
          <a:p>
            <a:r>
              <a:rPr lang="ru-RU" sz="4800" b="1" dirty="0" smtClean="0">
                <a:solidFill>
                  <a:schemeClr val="bg1"/>
                </a:solidFill>
                <a:latin typeface="Monotype Corsiva" pitchFamily="66" charset="0"/>
              </a:rPr>
              <a:t>на Аляске</a:t>
            </a:r>
            <a:endParaRPr lang="ru-RU" sz="4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527</Words>
  <Application>Microsoft Office PowerPoint</Application>
  <PresentationFormat>Экран (4:3)</PresentationFormat>
  <Paragraphs>104</Paragraphs>
  <Slides>29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АЛЕКСАШКА</dc:creator>
  <cp:lastModifiedBy>Home</cp:lastModifiedBy>
  <cp:revision>49</cp:revision>
  <dcterms:created xsi:type="dcterms:W3CDTF">2011-02-09T14:00:39Z</dcterms:created>
  <dcterms:modified xsi:type="dcterms:W3CDTF">2020-05-16T09:49:57Z</dcterms:modified>
</cp:coreProperties>
</file>