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92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6" r:id="rId21"/>
    <p:sldId id="277" r:id="rId22"/>
    <p:sldId id="279" r:id="rId23"/>
    <p:sldId id="280" r:id="rId24"/>
    <p:sldId id="282" r:id="rId25"/>
    <p:sldId id="283" r:id="rId26"/>
    <p:sldId id="284" r:id="rId27"/>
    <p:sldId id="285" r:id="rId28"/>
    <p:sldId id="293" r:id="rId29"/>
    <p:sldId id="286" r:id="rId30"/>
    <p:sldId id="287" r:id="rId31"/>
    <p:sldId id="288" r:id="rId32"/>
    <p:sldId id="289" r:id="rId33"/>
    <p:sldId id="290" r:id="rId34"/>
    <p:sldId id="291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075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Скругленный прямоугольник 16"/>
          <p:cNvSpPr/>
          <p:nvPr userDrawn="1"/>
        </p:nvSpPr>
        <p:spPr>
          <a:xfrm>
            <a:off x="986396" y="2249748"/>
            <a:ext cx="7272808" cy="3960440"/>
          </a:xfrm>
          <a:prstGeom prst="roundRect">
            <a:avLst/>
          </a:prstGeom>
          <a:blipFill dpi="0" rotWithShape="1">
            <a:blip r:embed="rId2">
              <a:alphaModFix amt="36000"/>
            </a:blip>
            <a:srcRect/>
            <a:stretch>
              <a:fillRect b="-5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488" y="260648"/>
            <a:ext cx="5616624" cy="2376264"/>
          </a:xfrm>
          <a:prstGeom prst="rect">
            <a:avLst/>
          </a:prstGeom>
        </p:spPr>
      </p:pic>
      <p:sp>
        <p:nvSpPr>
          <p:cNvPr id="9" name="Рамка 8"/>
          <p:cNvSpPr/>
          <p:nvPr userDrawn="1"/>
        </p:nvSpPr>
        <p:spPr>
          <a:xfrm>
            <a:off x="251520" y="260648"/>
            <a:ext cx="8640960" cy="6336704"/>
          </a:xfrm>
          <a:prstGeom prst="frame">
            <a:avLst>
              <a:gd name="adj1" fmla="val 247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Рамка 7"/>
            <p:cNvSpPr/>
            <p:nvPr userDrawn="1"/>
          </p:nvSpPr>
          <p:spPr>
            <a:xfrm>
              <a:off x="107504" y="116632"/>
              <a:ext cx="8928992" cy="6624736"/>
            </a:xfrm>
            <a:prstGeom prst="frame">
              <a:avLst>
                <a:gd name="adj1" fmla="val 195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" name="Рамка 6"/>
            <p:cNvSpPr/>
            <p:nvPr userDrawn="1"/>
          </p:nvSpPr>
          <p:spPr>
            <a:xfrm>
              <a:off x="0" y="0"/>
              <a:ext cx="9144000" cy="6858000"/>
            </a:xfrm>
            <a:prstGeom prst="frame">
              <a:avLst>
                <a:gd name="adj1" fmla="val 1759"/>
              </a:avLst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7962-69E7-43F9-81C0-601CEFE49434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06028-A1FB-4594-902A-4506D3D863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878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7962-69E7-43F9-81C0-601CEFE49434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06028-A1FB-4594-902A-4506D3D863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65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7962-69E7-43F9-81C0-601CEFE49434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06028-A1FB-4594-902A-4506D3D863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708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амка 7"/>
          <p:cNvSpPr/>
          <p:nvPr userDrawn="1"/>
        </p:nvSpPr>
        <p:spPr>
          <a:xfrm>
            <a:off x="251520" y="260648"/>
            <a:ext cx="8640960" cy="6336704"/>
          </a:xfrm>
          <a:prstGeom prst="frame">
            <a:avLst>
              <a:gd name="adj1" fmla="val 247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10" name="Рамка 9"/>
            <p:cNvSpPr/>
            <p:nvPr userDrawn="1"/>
          </p:nvSpPr>
          <p:spPr>
            <a:xfrm>
              <a:off x="107504" y="116632"/>
              <a:ext cx="8928992" cy="6624736"/>
            </a:xfrm>
            <a:prstGeom prst="frame">
              <a:avLst>
                <a:gd name="adj1" fmla="val 195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1" name="Рамка 10"/>
            <p:cNvSpPr/>
            <p:nvPr userDrawn="1"/>
          </p:nvSpPr>
          <p:spPr>
            <a:xfrm>
              <a:off x="0" y="0"/>
              <a:ext cx="9144000" cy="6858000"/>
            </a:xfrm>
            <a:prstGeom prst="frame">
              <a:avLst>
                <a:gd name="adj1" fmla="val 1759"/>
              </a:avLst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470" y="4710459"/>
            <a:ext cx="1663700" cy="163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7962-69E7-43F9-81C0-601CEFE49434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06028-A1FB-4594-902A-4506D3D863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677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7962-69E7-43F9-81C0-601CEFE49434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06028-A1FB-4594-902A-4506D3D863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822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7962-69E7-43F9-81C0-601CEFE49434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06028-A1FB-4594-902A-4506D3D863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185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7962-69E7-43F9-81C0-601CEFE49434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06028-A1FB-4594-902A-4506D3D863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269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7962-69E7-43F9-81C0-601CEFE49434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06028-A1FB-4594-902A-4506D3D863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598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7962-69E7-43F9-81C0-601CEFE49434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06028-A1FB-4594-902A-4506D3D863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47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7962-69E7-43F9-81C0-601CEFE49434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06028-A1FB-4594-902A-4506D3D863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65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7962-69E7-43F9-81C0-601CEFE49434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06028-A1FB-4594-902A-4506D3D863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474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17962-69E7-43F9-81C0-601CEFE49434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06028-A1FB-4594-902A-4506D3D863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71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513021"/>
          </a:xfrm>
        </p:spPr>
        <p:txBody>
          <a:bodyPr>
            <a:normAutofit/>
          </a:bodyPr>
          <a:lstStyle/>
          <a:p>
            <a:r>
              <a:rPr lang="ru-RU" sz="3200" b="1" smtClean="0"/>
              <a:t>  «</a:t>
            </a:r>
            <a:r>
              <a:rPr lang="ru-RU" sz="3200" b="1" dirty="0" smtClean="0"/>
              <a:t>Россия в современном мире»</a:t>
            </a:r>
            <a:endParaRPr lang="ru-RU" sz="3200" b="1" dirty="0">
              <a:solidFill>
                <a:srgbClr val="C00000"/>
              </a:solidFill>
              <a:latin typeface="a_BodoniNova" pitchFamily="18" charset="-52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4725144"/>
            <a:ext cx="5936704" cy="1345704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6643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Задание 2</a:t>
            </a:r>
            <a:r>
              <a:rPr lang="ru-RU" i="1" dirty="0" smtClean="0"/>
              <a:t>. Что объединяет этих людей?</a:t>
            </a:r>
            <a:endParaRPr lang="ru-RU" dirty="0"/>
          </a:p>
        </p:txBody>
      </p:sp>
      <p:pic>
        <p:nvPicPr>
          <p:cNvPr id="4" name="Содержимое 5" descr="Ельцин.JPG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1500175"/>
            <a:ext cx="2786082" cy="1643074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1500174"/>
            <a:ext cx="2643206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Рисунок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4" y="3571876"/>
            <a:ext cx="3429024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Сказка: «Про Федота стрельца»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Вопросы для сигнальных карт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i="1" dirty="0" smtClean="0"/>
              <a:t>1.Россия занимает первое место в мире по площади</a:t>
            </a:r>
            <a:endParaRPr lang="ru-RU" dirty="0" smtClean="0"/>
          </a:p>
          <a:p>
            <a:r>
              <a:rPr lang="ru-RU" i="1" dirty="0" smtClean="0"/>
              <a:t>2. Россия занимает первое место по численности населения</a:t>
            </a:r>
            <a:endParaRPr lang="ru-RU" dirty="0" smtClean="0"/>
          </a:p>
          <a:p>
            <a:r>
              <a:rPr lang="ru-RU" i="1" dirty="0" smtClean="0"/>
              <a:t>3. По обеспеченности пресными водами Россия занимает первое место в мире </a:t>
            </a:r>
            <a:endParaRPr lang="ru-RU" dirty="0" smtClean="0"/>
          </a:p>
          <a:p>
            <a:r>
              <a:rPr lang="ru-RU" i="1" dirty="0" smtClean="0"/>
              <a:t>4. Для России характерна форма правления - парламентская республика.</a:t>
            </a:r>
            <a:endParaRPr lang="ru-RU" dirty="0" smtClean="0"/>
          </a:p>
          <a:p>
            <a:r>
              <a:rPr lang="ru-RU" i="1" dirty="0" smtClean="0"/>
              <a:t>5. Приватизация проведена М.С. Горбачевым.</a:t>
            </a:r>
            <a:endParaRPr lang="ru-RU" dirty="0" smtClean="0"/>
          </a:p>
          <a:p>
            <a:r>
              <a:rPr lang="ru-RU" i="1" dirty="0" smtClean="0"/>
              <a:t>6. Крым присоединился к России в 2015 году.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Политическое развитие РФ в начале 21 века.</a:t>
            </a:r>
          </a:p>
          <a:p>
            <a:pPr marL="514350" indent="-514350">
              <a:buAutoNum type="arabicPeriod"/>
            </a:pPr>
            <a:r>
              <a:rPr lang="ru-RU" dirty="0" smtClean="0"/>
              <a:t> Социальное развитие России</a:t>
            </a:r>
          </a:p>
          <a:p>
            <a:pPr marL="514350" indent="-514350">
              <a:buAutoNum type="arabicPeriod"/>
            </a:pPr>
            <a:r>
              <a:rPr lang="ru-RU" dirty="0" smtClean="0"/>
              <a:t>Россия  и мир в третьем тысячелетии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Вопрос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1.Политическое развитие РФ в начале 21 века.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Задание №3</a:t>
            </a:r>
            <a:r>
              <a:rPr lang="ru-RU" dirty="0" smtClean="0"/>
              <a:t>. О</a:t>
            </a:r>
            <a:r>
              <a:rPr lang="ru-RU" i="1" dirty="0" smtClean="0"/>
              <a:t>бозначьте на  контурной карте страны, с которыми Россия имеет сухопутную границу.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57170" y="500042"/>
            <a:ext cx="9301170" cy="857256"/>
          </a:xfrm>
        </p:spPr>
        <p:txBody>
          <a:bodyPr>
            <a:noAutofit/>
          </a:bodyPr>
          <a:lstStyle/>
          <a:p>
            <a:r>
              <a:rPr lang="ru-RU" sz="3600" b="1" dirty="0" err="1" smtClean="0"/>
              <a:t>Физразминка</a:t>
            </a:r>
            <a:r>
              <a:rPr lang="ru-RU" sz="3600" b="1" dirty="0" smtClean="0"/>
              <a:t>.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 Вопрос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2. Социальное развитие России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ролевая игра </a:t>
            </a:r>
            <a:r>
              <a:rPr lang="ru-RU" b="1" i="1" dirty="0" smtClean="0"/>
              <a:t>«Суд над коррупцией»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Задание № 4.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Запишите в листе проекта:</a:t>
            </a:r>
            <a:endParaRPr lang="ru-RU" dirty="0" smtClean="0"/>
          </a:p>
          <a:p>
            <a:r>
              <a:rPr lang="ru-RU" i="1" dirty="0" smtClean="0"/>
              <a:t>1.Определение бедности.</a:t>
            </a:r>
            <a:endParaRPr lang="ru-RU" dirty="0" smtClean="0"/>
          </a:p>
          <a:p>
            <a:r>
              <a:rPr lang="ru-RU" i="1" dirty="0" smtClean="0"/>
              <a:t>2.  Определение абсолютной бедности.</a:t>
            </a:r>
            <a:endParaRPr lang="ru-RU" dirty="0" smtClean="0"/>
          </a:p>
          <a:p>
            <a:r>
              <a:rPr lang="ru-RU" i="1" dirty="0" smtClean="0"/>
              <a:t>3.  Ассоциации, которые у вас вызывают эти слова.</a:t>
            </a:r>
            <a:endParaRPr lang="ru-RU" dirty="0" smtClean="0"/>
          </a:p>
          <a:p>
            <a:r>
              <a:rPr lang="ru-RU" i="1" dirty="0" smtClean="0"/>
              <a:t>4.  Свое отношение к бедным людям.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Эпиграф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Умом Россию не понять,</a:t>
            </a:r>
          </a:p>
          <a:p>
            <a:pPr algn="ctr">
              <a:buNone/>
            </a:pPr>
            <a:r>
              <a:rPr lang="ru-RU" dirty="0" smtClean="0"/>
              <a:t>Аршином общим не измерить:</a:t>
            </a:r>
          </a:p>
          <a:p>
            <a:pPr algn="ctr">
              <a:buNone/>
            </a:pPr>
            <a:r>
              <a:rPr lang="ru-RU" dirty="0" smtClean="0"/>
              <a:t>У ней особенная стать —</a:t>
            </a:r>
          </a:p>
          <a:p>
            <a:pPr algn="ctr">
              <a:buNone/>
            </a:pPr>
            <a:r>
              <a:rPr lang="ru-RU" dirty="0" smtClean="0"/>
              <a:t>В Россию можно только верить. </a:t>
            </a:r>
          </a:p>
          <a:p>
            <a:pPr algn="ctr">
              <a:buNone/>
            </a:pPr>
            <a:r>
              <a:rPr lang="ru-RU" dirty="0" smtClean="0"/>
              <a:t>Тютчев.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49426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Варианты борьбы с бедностью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Первый путь:</a:t>
            </a:r>
            <a:r>
              <a:rPr lang="ru-RU" dirty="0" smtClean="0"/>
              <a:t> Повысить зарплаты всем работающим.</a:t>
            </a:r>
          </a:p>
          <a:p>
            <a:r>
              <a:rPr lang="ru-RU" b="1" dirty="0" smtClean="0"/>
              <a:t>Второй путь:</a:t>
            </a:r>
            <a:r>
              <a:rPr lang="ru-RU" dirty="0" smtClean="0"/>
              <a:t> Помочь включиться в трудовую деятельность незанятым трудоспособным - официально зарегистрированным безработным (учеба на курсах переподготовки, широкое информирование о вакансиях и т.п.).</a:t>
            </a:r>
          </a:p>
          <a:p>
            <a:r>
              <a:rPr lang="ru-RU" b="1" dirty="0" smtClean="0"/>
              <a:t>Третий путь:</a:t>
            </a:r>
            <a:r>
              <a:rPr lang="ru-RU" dirty="0" smtClean="0"/>
              <a:t> Оказывать социальную помощь всем малообеспеченным и нетрудоспособным (повысить пенсии, стипендии, различного рода социальные выплаты, предоставлять разнообразные льготы: бесплатный проезд на транспорте, небольшая квартплата и т.п.)</a:t>
            </a:r>
          </a:p>
          <a:p>
            <a:r>
              <a:rPr lang="ru-RU" b="1" dirty="0" smtClean="0"/>
              <a:t>Четвертый путь:</a:t>
            </a:r>
            <a:r>
              <a:rPr lang="ru-RU" dirty="0" smtClean="0"/>
              <a:t> Добиться значительного роста экономики страны, что позволит реально повысить благосостояние населения. Дополните приведенный перечень.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Притча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Однажды очень богатый человек взял своего сына в поездку по стране с единственной целью — показать мальчику, что значит жить без денег. Несколько дней они провели на ферме у очень бедной семьи.</a:t>
            </a:r>
          </a:p>
          <a:p>
            <a:r>
              <a:rPr lang="ru-RU" dirty="0" smtClean="0"/>
              <a:t>По возвращении домой отец спросил, понравилась ли ему поездка. «Понравилась, отец», — ответил мальчик. «Видел, как бедны могут быть люди?» — задал вопрос мужчина. «О, да!» — последовал ответ. «А что ты извлек из нашего путешествия?» — вновь спросил отец.</a:t>
            </a:r>
          </a:p>
          <a:p>
            <a:r>
              <a:rPr lang="ru-RU" dirty="0" smtClean="0"/>
              <a:t>А сын ответил: «Я видел, что у нас одна собака, а у них четыре. У нас бассейн до середины сада, а у них ручей, которому нет конца. У нас в саду светят заморские фонари, а у них ночью сияют звезды. У нас терраса до переднего двора, а у них просторы до самого горизонта. У нас небольшой участок земли, на котором мы живем, а у них бескрайние поля, которые нельзя окинуть взглядом. Мы покупаем пищу, а они выращивают ее сами. У нас вокруг дома стены для защиты, а у них друзья».</a:t>
            </a:r>
          </a:p>
          <a:p>
            <a:r>
              <a:rPr lang="ru-RU" dirty="0" smtClean="0"/>
              <a:t>Отец мальчика застыл в онемении. И тут сын добавил: «Я понял, как мы на самом деле бедны».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3Вопрос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Россия  и мир в третьем тысячелетии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 терроризма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Термин “террор” в переводе с латинского «</a:t>
            </a:r>
            <a:r>
              <a:rPr lang="ru-RU" dirty="0" err="1" smtClean="0"/>
              <a:t>terror</a:t>
            </a:r>
            <a:r>
              <a:rPr lang="ru-RU" dirty="0" smtClean="0"/>
              <a:t>» означает страх, ужас.</a:t>
            </a:r>
          </a:p>
          <a:p>
            <a:r>
              <a:rPr lang="ru-RU" dirty="0" smtClean="0"/>
              <a:t>Терроризм - крайняя форма насилия, совершаемая для устрашения противников с целью достижения конкретных результатов.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Задание № 5.</a:t>
            </a:r>
            <a:r>
              <a:rPr lang="ru-RU" i="1" dirty="0" smtClean="0"/>
              <a:t> Запишите в листе проекта цели терроризма, а затем сравните свои записи  с материалом слайда?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терроризма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Воздействие на органы государственной власти;</a:t>
            </a:r>
          </a:p>
          <a:p>
            <a:r>
              <a:rPr lang="ru-RU" dirty="0" smtClean="0"/>
              <a:t> провокация войны;</a:t>
            </a:r>
          </a:p>
          <a:p>
            <a:r>
              <a:rPr lang="ru-RU" dirty="0" smtClean="0"/>
              <a:t> месть за какую-то деятельность;</a:t>
            </a:r>
          </a:p>
          <a:p>
            <a:r>
              <a:rPr lang="ru-RU" dirty="0" smtClean="0"/>
              <a:t> распространение страха, паники;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917596"/>
          </a:xfrm>
        </p:spPr>
        <p:txBody>
          <a:bodyPr>
            <a:normAutofit fontScale="90000"/>
          </a:bodyPr>
          <a:lstStyle/>
          <a:p>
            <a:r>
              <a:rPr lang="ru-RU" sz="2700" i="1" dirty="0" smtClean="0"/>
              <a:t>Написать пятистишие. С ключевыми словами «терроризм», «террор»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Проклинаем террор,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Руки прочь от планеты!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Террористам – отпор!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наши ответы!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Задание № 6</a:t>
            </a:r>
            <a:r>
              <a:rPr lang="ru-RU" b="1" i="1" dirty="0" smtClean="0"/>
              <a:t>. </a:t>
            </a:r>
            <a:r>
              <a:rPr lang="ru-RU" i="1" dirty="0" smtClean="0"/>
              <a:t>Запишите в листе проекта определение санкций.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Санкция –  мера, принимаемая против стороны, нарушившей соглашение, договор.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Основные направления             Результаты</a:t>
            </a:r>
            <a:endParaRPr lang="ru-RU" dirty="0" smtClean="0"/>
          </a:p>
          <a:p>
            <a:r>
              <a:rPr lang="ru-RU" dirty="0" smtClean="0"/>
              <a:t>1. Многопартийность  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2.Утверждение новой символики</a:t>
            </a:r>
          </a:p>
          <a:p>
            <a:r>
              <a:rPr lang="ru-RU" dirty="0" smtClean="0"/>
              <a:t> </a:t>
            </a:r>
          </a:p>
          <a:p>
            <a:pPr lvl="0"/>
            <a:r>
              <a:rPr lang="ru-RU" dirty="0" smtClean="0"/>
              <a:t>Присоединение Крыма к России</a:t>
            </a:r>
          </a:p>
          <a:p>
            <a:r>
              <a:rPr lang="ru-RU" dirty="0" smtClean="0"/>
              <a:t> </a:t>
            </a:r>
          </a:p>
          <a:p>
            <a:pPr lvl="0"/>
            <a:r>
              <a:rPr lang="ru-RU" dirty="0" smtClean="0"/>
              <a:t>Введение санкций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703282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>Задание № 7. </a:t>
            </a:r>
            <a:r>
              <a:rPr lang="ru-RU" sz="2700" dirty="0" smtClean="0"/>
              <a:t>З</a:t>
            </a:r>
            <a:r>
              <a:rPr lang="ru-RU" sz="2700" i="1" dirty="0" smtClean="0"/>
              <a:t>аполните таблицу «Внутренняя политика России в начале  </a:t>
            </a:r>
            <a:r>
              <a:rPr lang="en-US" sz="2700" i="1" dirty="0" smtClean="0"/>
              <a:t>XXI</a:t>
            </a:r>
            <a:r>
              <a:rPr lang="ru-RU" sz="2700" i="1" dirty="0" smtClean="0"/>
              <a:t>века»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Природа России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1400" dirty="0" smtClean="0"/>
          </a:p>
          <a:p>
            <a:pPr>
              <a:buNone/>
            </a:pPr>
            <a:r>
              <a:rPr lang="ru-RU" sz="2000" dirty="0" smtClean="0"/>
              <a:t>1.Россия - самая большая страна мира, её площадь составляет более 17 млн. кв. км.  </a:t>
            </a:r>
          </a:p>
          <a:p>
            <a:pPr>
              <a:buNone/>
            </a:pPr>
            <a:r>
              <a:rPr lang="ru-RU" sz="2000" dirty="0" smtClean="0"/>
              <a:t>2. Самый большой в мире лес - сибирская тайга, площадь: 6,3 млн. га. Таежная зона занимает более 79% площади лесного фонда страны. </a:t>
            </a:r>
          </a:p>
          <a:p>
            <a:pPr>
              <a:buNone/>
            </a:pPr>
            <a:r>
              <a:rPr lang="ru-RU" sz="2000" dirty="0" smtClean="0"/>
              <a:t>5. Россия - единственное государство, территория которого омывается двенадцатью морями </a:t>
            </a:r>
          </a:p>
          <a:p>
            <a:pPr>
              <a:buNone/>
            </a:pPr>
            <a:r>
              <a:rPr lang="ru-RU" sz="2000" dirty="0" smtClean="0"/>
              <a:t>8. Наиболее суровое место на Земле, где проживает постоянное население, находится в Якутии. По неофициальным данным в 1938 году в посёлке Оймяконе было -77,8°С 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1874810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703282"/>
          </a:xfrm>
        </p:spPr>
        <p:txBody>
          <a:bodyPr>
            <a:normAutofit fontScale="90000"/>
          </a:bodyPr>
          <a:lstStyle/>
          <a:p>
            <a:r>
              <a:rPr lang="ru-RU" sz="3100" b="1" i="1" dirty="0" smtClean="0"/>
              <a:t>Задание № 8. </a:t>
            </a:r>
            <a:r>
              <a:rPr lang="ru-RU" sz="3100" i="1" dirty="0" smtClean="0"/>
              <a:t>Составьте </a:t>
            </a:r>
            <a:r>
              <a:rPr lang="ru-RU" sz="3100" i="1" dirty="0" err="1" smtClean="0"/>
              <a:t>синквейн</a:t>
            </a:r>
            <a:r>
              <a:rPr lang="ru-RU" sz="3100" i="1" dirty="0" smtClean="0"/>
              <a:t>, опираясь на полученные знания о символике России.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 </a:t>
            </a:r>
            <a:r>
              <a:rPr lang="ru-RU" dirty="0" smtClean="0"/>
              <a:t>1 строка. Тема -1 слово (имя существительное)</a:t>
            </a:r>
          </a:p>
          <a:p>
            <a:r>
              <a:rPr lang="ru-RU" dirty="0" smtClean="0"/>
              <a:t>2 строка. Описание темы- 2 слова (имя прилагательное)</a:t>
            </a:r>
          </a:p>
          <a:p>
            <a:r>
              <a:rPr lang="ru-RU" dirty="0" smtClean="0"/>
              <a:t>3 строка. Описание действия-3 слова (глагол).</a:t>
            </a:r>
          </a:p>
          <a:p>
            <a:r>
              <a:rPr lang="ru-RU" dirty="0" smtClean="0"/>
              <a:t>4 строка. Отношение к </a:t>
            </a:r>
            <a:r>
              <a:rPr lang="ru-RU" dirty="0" err="1" smtClean="0"/>
              <a:t>теме-фраза</a:t>
            </a:r>
            <a:r>
              <a:rPr lang="ru-RU" dirty="0" smtClean="0"/>
              <a:t> из 4 слов (</a:t>
            </a:r>
            <a:r>
              <a:rPr lang="ru-RU" dirty="0" err="1" smtClean="0"/>
              <a:t>предложение,цитата</a:t>
            </a:r>
            <a:r>
              <a:rPr lang="ru-RU" dirty="0" smtClean="0"/>
              <a:t>, отношение автора </a:t>
            </a:r>
            <a:r>
              <a:rPr lang="ru-RU" dirty="0" err="1" smtClean="0"/>
              <a:t>синквейна</a:t>
            </a:r>
            <a:r>
              <a:rPr lang="ru-RU" dirty="0" smtClean="0"/>
              <a:t> к описываемому предмету или объекту.).</a:t>
            </a:r>
          </a:p>
          <a:p>
            <a:r>
              <a:rPr lang="ru-RU" dirty="0" smtClean="0"/>
              <a:t>5 строка. Суть темы -1 слово (синоним).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Задание № 9</a:t>
            </a:r>
            <a:r>
              <a:rPr lang="ru-RU" dirty="0" smtClean="0"/>
              <a:t>.  Разрешите проблемную ситуацию, постарайтесь дать более объективные ответы «Я хотел бы жить в эпоху…»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i="1" dirty="0" smtClean="0"/>
              <a:t>Защита  междисциплинарного проекта:</a:t>
            </a: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План</a:t>
            </a:r>
            <a:endParaRPr lang="ru-RU" dirty="0" smtClean="0"/>
          </a:p>
          <a:p>
            <a:r>
              <a:rPr lang="ru-RU" i="1" dirty="0" smtClean="0"/>
              <a:t>-Изменения в политической жизни страны.</a:t>
            </a:r>
            <a:endParaRPr lang="ru-RU" dirty="0" smtClean="0"/>
          </a:p>
          <a:p>
            <a:r>
              <a:rPr lang="ru-RU" i="1" dirty="0" smtClean="0"/>
              <a:t>-Социальные проблемы, с которыми страна сталкивается в 21 веке.</a:t>
            </a:r>
            <a:endParaRPr lang="ru-RU" dirty="0" smtClean="0"/>
          </a:p>
          <a:p>
            <a:r>
              <a:rPr lang="ru-RU" i="1" dirty="0" smtClean="0"/>
              <a:t>-Значение территориальных изменений в России.</a:t>
            </a:r>
            <a:endParaRPr lang="ru-RU" dirty="0" smtClean="0"/>
          </a:p>
          <a:p>
            <a:r>
              <a:rPr lang="ru-RU" i="1" dirty="0" smtClean="0"/>
              <a:t>-Значение санкций для жизни страны</a:t>
            </a:r>
            <a:endParaRPr lang="ru-RU" dirty="0" smtClean="0"/>
          </a:p>
          <a:p>
            <a:r>
              <a:rPr lang="ru-RU" i="1" dirty="0" smtClean="0"/>
              <a:t>-Значение символики для России</a:t>
            </a:r>
            <a:endParaRPr lang="ru-RU" dirty="0" smtClean="0"/>
          </a:p>
          <a:p>
            <a:r>
              <a:rPr lang="ru-RU" i="1" dirty="0" smtClean="0"/>
              <a:t>-Значимость полученных знаний на уроке (характеристика цветка).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/>
              <a:t>Задание на дом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Написать сочинение-рассуждение на тему: </a:t>
            </a:r>
            <a:r>
              <a:rPr lang="ru-RU" i="1" dirty="0" smtClean="0"/>
              <a:t>«Позитивные изменения, произошедшие в социально-экономическом развитии страны за последние годы. Насколько вы ощущаете их в своей повседневной жизни» </a:t>
            </a:r>
            <a:endParaRPr lang="ru-RU" dirty="0" smtClean="0"/>
          </a:p>
          <a:p>
            <a:r>
              <a:rPr lang="ru-RU" dirty="0" smtClean="0"/>
              <a:t> «Жизнь моей семьи в начале 21 века»</a:t>
            </a:r>
            <a:r>
              <a:rPr lang="ru-RU" i="1" dirty="0" smtClean="0"/>
              <a:t>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/>
              <a:t>Итоговая рефлексия</a:t>
            </a:r>
            <a:r>
              <a:rPr lang="ru-RU" sz="3200" dirty="0" smtClean="0"/>
              <a:t> 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Красный цвет- вы получили новые знания на уроке.</a:t>
            </a:r>
          </a:p>
          <a:p>
            <a:pPr>
              <a:buNone/>
            </a:pPr>
            <a:r>
              <a:rPr lang="ru-RU" dirty="0" smtClean="0"/>
              <a:t> Синий цвет- у вас появились новые умения.</a:t>
            </a:r>
          </a:p>
          <a:p>
            <a:pPr>
              <a:buNone/>
            </a:pPr>
            <a:r>
              <a:rPr lang="ru-RU" dirty="0" smtClean="0"/>
              <a:t>Зеленый цвет- у вас появился интерес к изучению данной темы.</a:t>
            </a:r>
            <a:endParaRPr lang="ru-RU" smtClean="0"/>
          </a:p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Ролевая игра: Россия в 1998 году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Благосостояние россиян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За год благосостояние наших соотечественников сократилось на 14,4%. Если в середине 2015 года на каждого взрослого россиянина приходилось 12 086 долларов, то в этом году показатель составил 10 344 долларов</a:t>
            </a:r>
          </a:p>
          <a:p>
            <a:r>
              <a:rPr lang="ru-RU" dirty="0" smtClean="0"/>
              <a:t>По подсчётам банка, в руках 10% российских миллионеров сосредоточено 89% совокупного богатства страны.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Работа с коллажем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i="1" dirty="0" smtClean="0"/>
              <a:t>События: </a:t>
            </a:r>
            <a:r>
              <a:rPr lang="ru-RU" i="1" dirty="0" smtClean="0"/>
              <a:t>Беловежская пуща, приватизация, шоковая терапия, война в Чечне, военный конфликт в южной Осетии, национальный проект, Крым, санкции, обострение отношений с западом, украинский кризис.</a:t>
            </a:r>
            <a:endParaRPr lang="ru-RU" dirty="0" smtClean="0"/>
          </a:p>
          <a:p>
            <a:r>
              <a:rPr lang="ru-RU" b="1" i="1" dirty="0" smtClean="0"/>
              <a:t>Задание № 1</a:t>
            </a:r>
            <a:r>
              <a:rPr lang="ru-RU" i="1" dirty="0" smtClean="0"/>
              <a:t>. Распределите события по периодам правления Ельцина, Медведева, Путина. В колонках после фотографий запишите соответствующую цифру данному событию.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i="1" dirty="0" smtClean="0"/>
              <a:t>Распределить события по периодам правления Ельцина, Медведева, Путина.</a:t>
            </a:r>
            <a:endParaRPr lang="ru-RU" dirty="0" smtClean="0"/>
          </a:p>
          <a:p>
            <a:r>
              <a:rPr lang="ru-RU" b="1" i="1" dirty="0" smtClean="0"/>
              <a:t> </a:t>
            </a:r>
            <a:endParaRPr lang="ru-RU" dirty="0" smtClean="0"/>
          </a:p>
          <a:p>
            <a:r>
              <a:rPr lang="ru-RU" i="1" dirty="0" smtClean="0"/>
              <a:t> </a:t>
            </a:r>
            <a:endParaRPr lang="ru-RU" dirty="0" smtClean="0"/>
          </a:p>
          <a:p>
            <a:r>
              <a:rPr lang="ru-RU" i="1" dirty="0" smtClean="0"/>
              <a:t> </a:t>
            </a:r>
            <a:endParaRPr lang="ru-RU" dirty="0" smtClean="0"/>
          </a:p>
          <a:p>
            <a:r>
              <a:rPr lang="ru-RU" i="1" dirty="0" smtClean="0"/>
              <a:t> </a:t>
            </a:r>
            <a:endParaRPr lang="ru-RU" dirty="0" smtClean="0"/>
          </a:p>
          <a:p>
            <a:r>
              <a:rPr lang="ru-RU" i="1" dirty="0" smtClean="0"/>
              <a:t> </a:t>
            </a:r>
            <a:endParaRPr lang="ru-RU" dirty="0" smtClean="0"/>
          </a:p>
          <a:p>
            <a:r>
              <a:rPr lang="ru-RU" i="1" dirty="0" smtClean="0"/>
              <a:t> </a:t>
            </a:r>
            <a:endParaRPr lang="ru-RU" dirty="0" smtClean="0"/>
          </a:p>
          <a:p>
            <a:r>
              <a:rPr lang="ru-RU" i="1" dirty="0" smtClean="0"/>
              <a:t> </a:t>
            </a:r>
            <a:endParaRPr lang="ru-RU" dirty="0" smtClean="0"/>
          </a:p>
          <a:p>
            <a:r>
              <a:rPr lang="ru-RU" i="1" dirty="0" smtClean="0"/>
              <a:t> 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43042" y="3143248"/>
          <a:ext cx="6096000" cy="266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227964">
                <a:tc>
                  <a:txBody>
                    <a:bodyPr/>
                    <a:lstStyle/>
                    <a:p>
                      <a:r>
                        <a:rPr lang="ru-RU" dirty="0" smtClean="0"/>
                        <a:t>Ельцин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Медведев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Путин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Беловежская пуща, </a:t>
                      </a:r>
                      <a:endParaRPr lang="ru-RU" b="1" i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0" dirty="0" smtClean="0">
                          <a:latin typeface="+mj-lt"/>
                        </a:rPr>
                        <a:t>Военный конфликт в Южной Осетии</a:t>
                      </a:r>
                      <a:endParaRPr lang="ru-RU" b="1" i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0" dirty="0" smtClean="0">
                          <a:latin typeface="+mj-lt"/>
                        </a:rPr>
                        <a:t>Обострение отношений с Западом</a:t>
                      </a:r>
                      <a:endParaRPr lang="ru-RU" b="1" i="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приватизация, </a:t>
                      </a:r>
                      <a:endParaRPr lang="ru-RU" b="1" i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0" dirty="0" smtClean="0">
                          <a:latin typeface="+mj-lt"/>
                        </a:rPr>
                        <a:t>Национальный</a:t>
                      </a:r>
                      <a:r>
                        <a:rPr lang="ru-RU" b="1" i="0" baseline="0" dirty="0" smtClean="0">
                          <a:latin typeface="+mj-lt"/>
                        </a:rPr>
                        <a:t> проект</a:t>
                      </a:r>
                      <a:endParaRPr lang="ru-RU" b="1" i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0" dirty="0" smtClean="0">
                          <a:latin typeface="+mj-lt"/>
                        </a:rPr>
                        <a:t>Украинский кризис</a:t>
                      </a:r>
                      <a:endParaRPr lang="ru-RU" b="1" i="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i="0" dirty="0" smtClean="0">
                          <a:latin typeface="+mj-lt"/>
                        </a:rPr>
                        <a:t>Шоковая терапия</a:t>
                      </a:r>
                      <a:endParaRPr lang="ru-RU" b="1" i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i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0" dirty="0" smtClean="0">
                          <a:latin typeface="+mj-lt"/>
                        </a:rPr>
                        <a:t>Крым</a:t>
                      </a:r>
                      <a:endParaRPr lang="ru-RU" b="1" i="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i="0" dirty="0" smtClean="0">
                          <a:latin typeface="+mj-lt"/>
                        </a:rPr>
                        <a:t>Война в Чечне</a:t>
                      </a:r>
                      <a:endParaRPr lang="ru-RU" b="1" i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i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0" dirty="0" smtClean="0">
                          <a:latin typeface="+mj-lt"/>
                        </a:rPr>
                        <a:t>Санкции</a:t>
                      </a:r>
                      <a:endParaRPr lang="ru-RU" b="1" i="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Современная партийная система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1.Единая Россия </a:t>
            </a:r>
          </a:p>
          <a:p>
            <a:r>
              <a:rPr lang="ru-RU" dirty="0" smtClean="0"/>
              <a:t>2. Коммунистическая партия Российской Федерации</a:t>
            </a:r>
          </a:p>
          <a:p>
            <a:r>
              <a:rPr lang="ru-RU" dirty="0" smtClean="0"/>
              <a:t>3. Либерально-демократическая партия России</a:t>
            </a:r>
          </a:p>
          <a:p>
            <a:r>
              <a:rPr lang="ru-RU" dirty="0" smtClean="0"/>
              <a:t>4. Патриоты России</a:t>
            </a:r>
          </a:p>
          <a:p>
            <a:r>
              <a:rPr lang="ru-RU" dirty="0" smtClean="0"/>
              <a:t>5. Российская объединенная демократическая партия «Яблоко»</a:t>
            </a:r>
          </a:p>
          <a:p>
            <a:r>
              <a:rPr lang="ru-RU" dirty="0" smtClean="0"/>
              <a:t>6. Справедливая Россия</a:t>
            </a:r>
          </a:p>
          <a:p>
            <a:r>
              <a:rPr lang="ru-RU" dirty="0" smtClean="0"/>
              <a:t>7. Правое дело.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Фильм </a:t>
            </a:r>
            <a:r>
              <a:rPr lang="ru-RU" i="1" dirty="0" smtClean="0"/>
              <a:t>«Новейшая история России»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b="1" i="1" dirty="0" smtClean="0"/>
              <a:t>Вопросы для Беседы по фильму</a:t>
            </a:r>
            <a:endParaRPr lang="ru-RU" dirty="0" smtClean="0"/>
          </a:p>
          <a:p>
            <a:pPr fontAlgn="base"/>
            <a:r>
              <a:rPr lang="ru-RU" i="1" dirty="0" smtClean="0"/>
              <a:t>1. Какие изменения произошли в нашей стране за последние 20 лет</a:t>
            </a:r>
            <a:endParaRPr lang="ru-RU" dirty="0" smtClean="0"/>
          </a:p>
          <a:p>
            <a:pPr fontAlgn="base"/>
            <a:r>
              <a:rPr lang="ru-RU" i="1" dirty="0" smtClean="0"/>
              <a:t>2.Назовите политических деятелей данной эпохи.</a:t>
            </a:r>
            <a:endParaRPr lang="ru-RU" dirty="0" smtClean="0"/>
          </a:p>
          <a:p>
            <a:pPr fontAlgn="base"/>
            <a:r>
              <a:rPr lang="ru-RU" i="1" dirty="0" smtClean="0"/>
              <a:t>3.Почему автор фильма сравнил нашу жизнь с подводным миром.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884</Words>
  <Application>Microsoft Office PowerPoint</Application>
  <PresentationFormat>Экран (4:3)</PresentationFormat>
  <Paragraphs>141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  «Россия в современном мире»</vt:lpstr>
      <vt:lpstr>Эпиграф</vt:lpstr>
      <vt:lpstr>Природа России</vt:lpstr>
      <vt:lpstr>Презентация PowerPoint</vt:lpstr>
      <vt:lpstr>Благосостояние россиян</vt:lpstr>
      <vt:lpstr>Работа с коллажем</vt:lpstr>
      <vt:lpstr>Презентация PowerPoint</vt:lpstr>
      <vt:lpstr>Современная партийная система</vt:lpstr>
      <vt:lpstr>Фильм «Новейшая история России»</vt:lpstr>
      <vt:lpstr>Задание 2. Что объединяет этих людей?</vt:lpstr>
      <vt:lpstr>Презентация PowerPoint</vt:lpstr>
      <vt:lpstr>Вопросы для сигнальных карт </vt:lpstr>
      <vt:lpstr>План</vt:lpstr>
      <vt:lpstr>1 Вопрос</vt:lpstr>
      <vt:lpstr>Презентация PowerPoint</vt:lpstr>
      <vt:lpstr>Физразминка. </vt:lpstr>
      <vt:lpstr>2 Вопрос</vt:lpstr>
      <vt:lpstr>Презентация PowerPoint</vt:lpstr>
      <vt:lpstr>Задание № 4.</vt:lpstr>
      <vt:lpstr>Варианты борьбы с бедностью</vt:lpstr>
      <vt:lpstr>Притча</vt:lpstr>
      <vt:lpstr>3Вопрос</vt:lpstr>
      <vt:lpstr>Определение терроризма</vt:lpstr>
      <vt:lpstr>Презентация PowerPoint</vt:lpstr>
      <vt:lpstr>Цели терроризма</vt:lpstr>
      <vt:lpstr>Написать пятистишие. С ключевыми словами «терроризм», «террор» </vt:lpstr>
      <vt:lpstr>Презентация PowerPoint</vt:lpstr>
      <vt:lpstr>Презентация PowerPoint</vt:lpstr>
      <vt:lpstr>Задание № 7. Заполните таблицу «Внутренняя политика России в начале  XXIвека» </vt:lpstr>
      <vt:lpstr>Задание № 8. Составьте синквейн, опираясь на полученные знания о символике России. </vt:lpstr>
      <vt:lpstr>Презентация PowerPoint</vt:lpstr>
      <vt:lpstr>Презентация PowerPoint</vt:lpstr>
      <vt:lpstr>Задание на дом </vt:lpstr>
      <vt:lpstr>Итоговая рефлексия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Михайловна</dc:creator>
  <cp:lastModifiedBy>0000</cp:lastModifiedBy>
  <cp:revision>10</cp:revision>
  <dcterms:created xsi:type="dcterms:W3CDTF">2014-10-10T15:46:05Z</dcterms:created>
  <dcterms:modified xsi:type="dcterms:W3CDTF">2020-05-04T05:33:09Z</dcterms:modified>
</cp:coreProperties>
</file>