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3" r:id="rId17"/>
    <p:sldId id="274" r:id="rId18"/>
    <p:sldId id="275" r:id="rId19"/>
    <p:sldId id="276" r:id="rId20"/>
    <p:sldId id="277" r:id="rId21"/>
    <p:sldId id="278" r:id="rId22"/>
    <p:sldId id="279" r:id="rId23"/>
    <p:sldId id="280" r:id="rId24"/>
    <p:sldId id="296" r:id="rId25"/>
    <p:sldId id="297" r:id="rId26"/>
    <p:sldId id="298" r:id="rId27"/>
    <p:sldId id="299" r:id="rId28"/>
    <p:sldId id="281" r:id="rId29"/>
    <p:sldId id="282" r:id="rId30"/>
    <p:sldId id="283" r:id="rId31"/>
    <p:sldId id="289" r:id="rId32"/>
    <p:sldId id="290" r:id="rId33"/>
    <p:sldId id="293" r:id="rId34"/>
    <p:sldId id="294" r:id="rId35"/>
    <p:sldId id="295"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05" autoAdjust="0"/>
  </p:normalViewPr>
  <p:slideViewPr>
    <p:cSldViewPr>
      <p:cViewPr varScale="1">
        <p:scale>
          <a:sx n="69" d="100"/>
          <a:sy n="69" d="100"/>
        </p:scale>
        <p:origin x="546" y="78"/>
      </p:cViewPr>
      <p:guideLst>
        <p:guide orient="horz" pos="2160"/>
        <p:guide pos="2880"/>
      </p:guideLst>
    </p:cSldViewPr>
  </p:slideViewPr>
  <p:notesTextViewPr>
    <p:cViewPr>
      <p:scale>
        <a:sx n="1" d="1"/>
        <a:sy n="1" d="1"/>
      </p:scale>
      <p:origin x="0" y="0"/>
    </p:cViewPr>
  </p:notesTextViewPr>
  <p:sorterViewPr>
    <p:cViewPr>
      <p:scale>
        <a:sx n="100" d="100"/>
        <a:sy n="100" d="100"/>
      </p:scale>
      <p:origin x="0" y="107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CA0D0BF-E74C-4DC1-8EC7-6FD9C2B2914C}"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00D08B-E454-4A91-BF0D-93BF26F11ED9}" type="slidenum">
              <a:rPr lang="ru-RU" smtClean="0"/>
              <a:t>‹#›</a:t>
            </a:fld>
            <a:endParaRPr lang="ru-RU"/>
          </a:p>
        </p:txBody>
      </p:sp>
    </p:spTree>
    <p:extLst>
      <p:ext uri="{BB962C8B-B14F-4D97-AF65-F5344CB8AC3E}">
        <p14:creationId xmlns:p14="http://schemas.microsoft.com/office/powerpoint/2010/main" val="379341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A0D0BF-E74C-4DC1-8EC7-6FD9C2B2914C}"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00D08B-E454-4A91-BF0D-93BF26F11ED9}" type="slidenum">
              <a:rPr lang="ru-RU" smtClean="0"/>
              <a:t>‹#›</a:t>
            </a:fld>
            <a:endParaRPr lang="ru-RU"/>
          </a:p>
        </p:txBody>
      </p:sp>
    </p:spTree>
    <p:extLst>
      <p:ext uri="{BB962C8B-B14F-4D97-AF65-F5344CB8AC3E}">
        <p14:creationId xmlns:p14="http://schemas.microsoft.com/office/powerpoint/2010/main" val="345604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A0D0BF-E74C-4DC1-8EC7-6FD9C2B2914C}"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00D08B-E454-4A91-BF0D-93BF26F11ED9}" type="slidenum">
              <a:rPr lang="ru-RU" smtClean="0"/>
              <a:t>‹#›</a:t>
            </a:fld>
            <a:endParaRPr lang="ru-RU"/>
          </a:p>
        </p:txBody>
      </p:sp>
    </p:spTree>
    <p:extLst>
      <p:ext uri="{BB962C8B-B14F-4D97-AF65-F5344CB8AC3E}">
        <p14:creationId xmlns:p14="http://schemas.microsoft.com/office/powerpoint/2010/main" val="422119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A0D0BF-E74C-4DC1-8EC7-6FD9C2B2914C}"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00D08B-E454-4A91-BF0D-93BF26F11ED9}" type="slidenum">
              <a:rPr lang="ru-RU" smtClean="0"/>
              <a:t>‹#›</a:t>
            </a:fld>
            <a:endParaRPr lang="ru-RU"/>
          </a:p>
        </p:txBody>
      </p:sp>
    </p:spTree>
    <p:extLst>
      <p:ext uri="{BB962C8B-B14F-4D97-AF65-F5344CB8AC3E}">
        <p14:creationId xmlns:p14="http://schemas.microsoft.com/office/powerpoint/2010/main" val="131786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A0D0BF-E74C-4DC1-8EC7-6FD9C2B2914C}"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00D08B-E454-4A91-BF0D-93BF26F11ED9}" type="slidenum">
              <a:rPr lang="ru-RU" smtClean="0"/>
              <a:t>‹#›</a:t>
            </a:fld>
            <a:endParaRPr lang="ru-RU"/>
          </a:p>
        </p:txBody>
      </p:sp>
    </p:spTree>
    <p:extLst>
      <p:ext uri="{BB962C8B-B14F-4D97-AF65-F5344CB8AC3E}">
        <p14:creationId xmlns:p14="http://schemas.microsoft.com/office/powerpoint/2010/main" val="84071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CA0D0BF-E74C-4DC1-8EC7-6FD9C2B2914C}"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00D08B-E454-4A91-BF0D-93BF26F11ED9}" type="slidenum">
              <a:rPr lang="ru-RU" smtClean="0"/>
              <a:t>‹#›</a:t>
            </a:fld>
            <a:endParaRPr lang="ru-RU"/>
          </a:p>
        </p:txBody>
      </p:sp>
    </p:spTree>
    <p:extLst>
      <p:ext uri="{BB962C8B-B14F-4D97-AF65-F5344CB8AC3E}">
        <p14:creationId xmlns:p14="http://schemas.microsoft.com/office/powerpoint/2010/main" val="423043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A0D0BF-E74C-4DC1-8EC7-6FD9C2B2914C}" type="datetimeFigureOut">
              <a:rPr lang="ru-RU" smtClean="0"/>
              <a:t>07.05.2020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00D08B-E454-4A91-BF0D-93BF26F11ED9}" type="slidenum">
              <a:rPr lang="ru-RU" smtClean="0"/>
              <a:t>‹#›</a:t>
            </a:fld>
            <a:endParaRPr lang="ru-RU"/>
          </a:p>
        </p:txBody>
      </p:sp>
    </p:spTree>
    <p:extLst>
      <p:ext uri="{BB962C8B-B14F-4D97-AF65-F5344CB8AC3E}">
        <p14:creationId xmlns:p14="http://schemas.microsoft.com/office/powerpoint/2010/main" val="200545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A0D0BF-E74C-4DC1-8EC7-6FD9C2B2914C}" type="datetimeFigureOut">
              <a:rPr lang="ru-RU" smtClean="0"/>
              <a:t>07.05.2020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00D08B-E454-4A91-BF0D-93BF26F11ED9}" type="slidenum">
              <a:rPr lang="ru-RU" smtClean="0"/>
              <a:t>‹#›</a:t>
            </a:fld>
            <a:endParaRPr lang="ru-RU"/>
          </a:p>
        </p:txBody>
      </p:sp>
    </p:spTree>
    <p:extLst>
      <p:ext uri="{BB962C8B-B14F-4D97-AF65-F5344CB8AC3E}">
        <p14:creationId xmlns:p14="http://schemas.microsoft.com/office/powerpoint/2010/main" val="582437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A0D0BF-E74C-4DC1-8EC7-6FD9C2B2914C}" type="datetimeFigureOut">
              <a:rPr lang="ru-RU" smtClean="0"/>
              <a:t>07.05.2020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00D08B-E454-4A91-BF0D-93BF26F11ED9}" type="slidenum">
              <a:rPr lang="ru-RU" smtClean="0"/>
              <a:t>‹#›</a:t>
            </a:fld>
            <a:endParaRPr lang="ru-RU"/>
          </a:p>
        </p:txBody>
      </p:sp>
    </p:spTree>
    <p:extLst>
      <p:ext uri="{BB962C8B-B14F-4D97-AF65-F5344CB8AC3E}">
        <p14:creationId xmlns:p14="http://schemas.microsoft.com/office/powerpoint/2010/main" val="344291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A0D0BF-E74C-4DC1-8EC7-6FD9C2B2914C}"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00D08B-E454-4A91-BF0D-93BF26F11ED9}" type="slidenum">
              <a:rPr lang="ru-RU" smtClean="0"/>
              <a:t>‹#›</a:t>
            </a:fld>
            <a:endParaRPr lang="ru-RU"/>
          </a:p>
        </p:txBody>
      </p:sp>
    </p:spTree>
    <p:extLst>
      <p:ext uri="{BB962C8B-B14F-4D97-AF65-F5344CB8AC3E}">
        <p14:creationId xmlns:p14="http://schemas.microsoft.com/office/powerpoint/2010/main" val="339920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A0D0BF-E74C-4DC1-8EC7-6FD9C2B2914C}"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00D08B-E454-4A91-BF0D-93BF26F11ED9}" type="slidenum">
              <a:rPr lang="ru-RU" smtClean="0"/>
              <a:t>‹#›</a:t>
            </a:fld>
            <a:endParaRPr lang="ru-RU"/>
          </a:p>
        </p:txBody>
      </p:sp>
    </p:spTree>
    <p:extLst>
      <p:ext uri="{BB962C8B-B14F-4D97-AF65-F5344CB8AC3E}">
        <p14:creationId xmlns:p14="http://schemas.microsoft.com/office/powerpoint/2010/main" val="427365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0D0BF-E74C-4DC1-8EC7-6FD9C2B2914C}" type="datetimeFigureOut">
              <a:rPr lang="ru-RU" smtClean="0"/>
              <a:t>07.05.2020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0D08B-E454-4A91-BF0D-93BF26F11ED9}" type="slidenum">
              <a:rPr lang="ru-RU" smtClean="0"/>
              <a:t>‹#›</a:t>
            </a:fld>
            <a:endParaRPr lang="ru-RU"/>
          </a:p>
        </p:txBody>
      </p:sp>
    </p:spTree>
    <p:extLst>
      <p:ext uri="{BB962C8B-B14F-4D97-AF65-F5344CB8AC3E}">
        <p14:creationId xmlns:p14="http://schemas.microsoft.com/office/powerpoint/2010/main" val="1434383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tratford.ru/bacon.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04664"/>
            <a:ext cx="7772400" cy="1470025"/>
          </a:xfrm>
        </p:spPr>
        <p:txBody>
          <a:bodyPr/>
          <a:lstStyle/>
          <a:p>
            <a:r>
              <a:rPr lang="ru-RU" b="1" dirty="0"/>
              <a:t>Жизнь и творчество Шекспира</a:t>
            </a:r>
            <a:br>
              <a:rPr lang="ru-RU" b="1" dirty="0"/>
            </a:br>
            <a:endParaRPr lang="ru-RU"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064"/>
          <a:stretch/>
        </p:blipFill>
        <p:spPr bwMode="auto">
          <a:xfrm>
            <a:off x="1331640" y="1268760"/>
            <a:ext cx="5466849" cy="365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55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87424"/>
            <a:ext cx="8229600" cy="1143000"/>
          </a:xfrm>
        </p:spPr>
        <p:txBody>
          <a:bodyPr/>
          <a:lstStyle/>
          <a:p>
            <a:endParaRPr lang="ru-RU"/>
          </a:p>
        </p:txBody>
      </p:sp>
      <p:sp>
        <p:nvSpPr>
          <p:cNvPr id="3" name="Объект 2"/>
          <p:cNvSpPr>
            <a:spLocks noGrp="1"/>
          </p:cNvSpPr>
          <p:nvPr>
            <p:ph sz="half" idx="1"/>
          </p:nvPr>
        </p:nvSpPr>
        <p:spPr>
          <a:xfrm>
            <a:off x="1187624" y="764704"/>
            <a:ext cx="4248472" cy="4525963"/>
          </a:xfrm>
        </p:spPr>
        <p:txBody>
          <a:bodyPr>
            <a:noAutofit/>
          </a:bodyPr>
          <a:lstStyle/>
          <a:p>
            <a:pPr marL="0" indent="457200">
              <a:buNone/>
            </a:pPr>
            <a:r>
              <a:rPr lang="ru-RU" sz="2000" dirty="0"/>
              <a:t>Скудость биографических сведений и </a:t>
            </a:r>
            <a:r>
              <a:rPr lang="ru-RU" sz="2000" dirty="0" smtClean="0"/>
              <a:t>множество</a:t>
            </a:r>
            <a:r>
              <a:rPr lang="ru-RU" sz="2000" dirty="0"/>
              <a:t> </a:t>
            </a:r>
            <a:endParaRPr lang="ru-RU" sz="2000" dirty="0" smtClean="0"/>
          </a:p>
          <a:p>
            <a:pPr marL="0" indent="0">
              <a:buNone/>
            </a:pPr>
            <a:r>
              <a:rPr lang="ru-RU" sz="2000" dirty="0" smtClean="0"/>
              <a:t>необъяснимых </a:t>
            </a:r>
            <a:r>
              <a:rPr lang="ru-RU" sz="2000" dirty="0"/>
              <a:t>фактов дали повод выдвигать на роль автора произведений Шекспира довольно большое количество людей. До сих пор существует масса гипотез (впервые выдвинутых в конце XVIII в.), что пьесы Шекспира принадлежат перу совершенно другого человека. За два с лишним века существования этих версий на «роль» автора этих пьес выдвигались самые разные претенденты - от Фрэнсиса</a:t>
            </a:r>
            <a:r>
              <a:rPr lang="ru-RU" sz="2000" dirty="0">
                <a:hlinkClick r:id="rId2"/>
              </a:rPr>
              <a:t> </a:t>
            </a:r>
            <a:r>
              <a:rPr lang="ru-RU" sz="2000" dirty="0"/>
              <a:t>Бэкона и Кристофера </a:t>
            </a:r>
            <a:r>
              <a:rPr lang="ru-RU" sz="2000" dirty="0" err="1"/>
              <a:t>Марло</a:t>
            </a:r>
            <a:r>
              <a:rPr lang="ru-RU" sz="2000" dirty="0"/>
              <a:t> до пирата Фрэнсиса Дрейка и королевы Елизаветы.</a:t>
            </a:r>
          </a:p>
        </p:txBody>
      </p:sp>
      <p:sp>
        <p:nvSpPr>
          <p:cNvPr id="4" name="Объект 3"/>
          <p:cNvSpPr>
            <a:spLocks noGrp="1"/>
          </p:cNvSpPr>
          <p:nvPr>
            <p:ph sz="half" idx="2"/>
          </p:nvPr>
        </p:nvSpPr>
        <p:spPr/>
        <p:txBody>
          <a:bodyPr>
            <a:normAutofit/>
          </a:bodyPr>
          <a:lstStyle/>
          <a:p>
            <a:endParaRPr lang="ru-RU"/>
          </a:p>
        </p:txBody>
      </p:sp>
      <p:pic>
        <p:nvPicPr>
          <p:cNvPr id="6" name="Picture 2" descr="http://www.gorj-domino.com/wp-content/uploads/2010/07/mistere-4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620689"/>
            <a:ext cx="2569468" cy="343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75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1187624" y="692696"/>
            <a:ext cx="4320480" cy="4525963"/>
          </a:xfrm>
        </p:spPr>
        <p:txBody>
          <a:bodyPr>
            <a:noAutofit/>
          </a:bodyPr>
          <a:lstStyle/>
          <a:p>
            <a:pPr marL="0" indent="457200">
              <a:buNone/>
            </a:pPr>
            <a:r>
              <a:rPr lang="ru-RU" sz="2400" dirty="0"/>
              <a:t>Были версии, что под именем Шекспира скрывается целый коллектив авторов. На данный момент насчитывается уже 77 кандидатов на авторство. Однако кем бы он ни был, - а в многочисленных спорах о личности великого драматурга и поэта точка будет поставлена не скоро, возможно, что и никогда - создания гения Ренессанса сегодня по-прежнему вдохновляют режиссеров и актеров всего мира.</a:t>
            </a:r>
          </a:p>
        </p:txBody>
      </p:sp>
      <p:sp>
        <p:nvSpPr>
          <p:cNvPr id="4" name="Объект 3"/>
          <p:cNvSpPr>
            <a:spLocks noGrp="1"/>
          </p:cNvSpPr>
          <p:nvPr>
            <p:ph sz="half" idx="2"/>
          </p:nvPr>
        </p:nvSpPr>
        <p:spPr/>
        <p:txBody>
          <a:bodyPr>
            <a:normAutofit/>
          </a:bodyPr>
          <a:lstStyle/>
          <a:p>
            <a:endParaRPr lang="ru-RU"/>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92408"/>
            <a:ext cx="2454424" cy="345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68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Объект 5"/>
          <p:cNvSpPr>
            <a:spLocks noGrp="1"/>
          </p:cNvSpPr>
          <p:nvPr>
            <p:ph idx="1"/>
          </p:nvPr>
        </p:nvSpPr>
        <p:spPr>
          <a:xfrm>
            <a:off x="899592" y="1484784"/>
            <a:ext cx="7690048" cy="4525963"/>
          </a:xfrm>
        </p:spPr>
        <p:txBody>
          <a:bodyPr/>
          <a:lstStyle/>
          <a:p>
            <a:pPr marL="0" indent="457200">
              <a:buNone/>
            </a:pPr>
            <a:r>
              <a:rPr lang="ru-RU" sz="2400" dirty="0"/>
              <a:t>Весь творческий путь Шекспира - промежуток с 1590 по 1612 гг. обычно </a:t>
            </a:r>
            <a:r>
              <a:rPr lang="ru-RU" sz="2400" dirty="0" smtClean="0"/>
              <a:t>разделяют </a:t>
            </a:r>
            <a:r>
              <a:rPr lang="ru-RU" sz="2400" dirty="0"/>
              <a:t>на три или четыре периода</a:t>
            </a:r>
            <a:r>
              <a:rPr lang="ru-RU" sz="2400" dirty="0" smtClean="0"/>
              <a:t>.</a:t>
            </a:r>
          </a:p>
          <a:p>
            <a:r>
              <a:rPr lang="ru-RU" sz="2400" b="1" dirty="0"/>
              <a:t>I (оптимистический) период (1590-1600 гг.)</a:t>
            </a:r>
          </a:p>
          <a:p>
            <a:r>
              <a:rPr lang="ru-RU" sz="2400" b="1" dirty="0"/>
              <a:t>II (трагический) период (1601-1607 гг.)</a:t>
            </a:r>
          </a:p>
          <a:p>
            <a:r>
              <a:rPr lang="ru-RU" sz="2400" b="1" dirty="0"/>
              <a:t>III (романтический) период (1608-1612 гг.)</a:t>
            </a:r>
          </a:p>
          <a:p>
            <a:endParaRPr lang="ru-RU" dirty="0"/>
          </a:p>
        </p:txBody>
      </p:sp>
    </p:spTree>
    <p:extLst>
      <p:ext uri="{BB962C8B-B14F-4D97-AF65-F5344CB8AC3E}">
        <p14:creationId xmlns:p14="http://schemas.microsoft.com/office/powerpoint/2010/main" val="151830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624" y="908720"/>
            <a:ext cx="7509520" cy="998984"/>
          </a:xfrm>
        </p:spPr>
        <p:txBody>
          <a:bodyPr>
            <a:normAutofit fontScale="90000"/>
          </a:bodyPr>
          <a:lstStyle/>
          <a:p>
            <a:r>
              <a:rPr lang="ru-RU" b="1" dirty="0"/>
              <a:t>I (оптимистический) период (1590-1600 гг.)</a:t>
            </a:r>
            <a:br>
              <a:rPr lang="ru-RU" b="1" dirty="0"/>
            </a:br>
            <a:endParaRPr lang="ru-RU" dirty="0"/>
          </a:p>
        </p:txBody>
      </p:sp>
      <p:sp>
        <p:nvSpPr>
          <p:cNvPr id="5" name="Объект 4"/>
          <p:cNvSpPr>
            <a:spLocks noGrp="1"/>
          </p:cNvSpPr>
          <p:nvPr>
            <p:ph sz="half" idx="1"/>
          </p:nvPr>
        </p:nvSpPr>
        <p:spPr>
          <a:xfrm>
            <a:off x="1115616" y="1772816"/>
            <a:ext cx="3733475" cy="4525963"/>
          </a:xfrm>
        </p:spPr>
        <p:txBody>
          <a:bodyPr>
            <a:normAutofit/>
          </a:bodyPr>
          <a:lstStyle/>
          <a:p>
            <a:pPr marL="0" indent="457200">
              <a:buNone/>
            </a:pPr>
            <a:r>
              <a:rPr lang="ru-RU" sz="2400" dirty="0"/>
              <a:t>Общий характер произведений первого периода можно определить как оптимистичный, окрашенный радостным восприятием жизни во всей его разнообразности, верой в торжество умного и хорошего. В этот период Шекспир большей частью пишет </a:t>
            </a:r>
            <a:r>
              <a:rPr lang="ru-RU" sz="2400" dirty="0" smtClean="0"/>
              <a:t>комедии.</a:t>
            </a:r>
            <a:endParaRPr lang="ru-RU" sz="2400" dirty="0"/>
          </a:p>
        </p:txBody>
      </p:sp>
      <p:sp>
        <p:nvSpPr>
          <p:cNvPr id="6" name="Объект 5"/>
          <p:cNvSpPr>
            <a:spLocks noGrp="1"/>
          </p:cNvSpPr>
          <p:nvPr>
            <p:ph sz="half" idx="2"/>
          </p:nvPr>
        </p:nvSpPr>
        <p:spPr/>
        <p:txBody>
          <a:bodyPr>
            <a:normAutofit/>
          </a:bodyPr>
          <a:lstStyle/>
          <a:p>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689937"/>
            <a:ext cx="2358896" cy="3619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3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«Комедия ошибок»</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18434" name="Picture 2" descr="http://files.ru.ladoshki.com/data/goesdown/Shekspir_Uil%27yam/pics/U.Shekspir%20-%20Komediya%20oshibok.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349431"/>
            <a:ext cx="3141064" cy="4900062"/>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988840"/>
            <a:ext cx="4024834" cy="288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1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«Два веронца»</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381858"/>
            <a:ext cx="3630150" cy="485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346" y="1340768"/>
            <a:ext cx="3267025" cy="489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34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971600" y="1340768"/>
            <a:ext cx="4038600" cy="4525963"/>
          </a:xfrm>
        </p:spPr>
        <p:txBody>
          <a:bodyPr>
            <a:normAutofit fontScale="85000" lnSpcReduction="20000"/>
          </a:bodyPr>
          <a:lstStyle/>
          <a:p>
            <a:pPr marL="0" indent="457200">
              <a:buNone/>
            </a:pPr>
            <a:r>
              <a:rPr lang="ru-RU" dirty="0"/>
              <a:t>Тема почти всех комедий Шекспира </a:t>
            </a:r>
            <a:r>
              <a:rPr lang="ru-RU" dirty="0" smtClean="0"/>
              <a:t>любовь</a:t>
            </a:r>
            <a:r>
              <a:rPr lang="ru-RU" dirty="0"/>
              <a:t>, ее возникновение и развитие, сопротивление и интриги окружающих и победа светлого молодого чувства. Действие произведений происходит на фоне прекрасных пейзажей, залитых лунным или солнечным светом. Таким предстает перед нами волшебный мир комедий Шекспира, казалось бы, далекий от веселья. </a:t>
            </a:r>
          </a:p>
        </p:txBody>
      </p:sp>
      <p:sp>
        <p:nvSpPr>
          <p:cNvPr id="4" name="Объект 3"/>
          <p:cNvSpPr>
            <a:spLocks noGrp="1"/>
          </p:cNvSpPr>
          <p:nvPr>
            <p:ph sz="half" idx="2"/>
          </p:nvPr>
        </p:nvSpPr>
        <p:spPr/>
        <p:txBody>
          <a:bodyPr>
            <a:normAutofit fontScale="85000" lnSpcReduction="20000"/>
          </a:bodyPr>
          <a:lstStyle/>
          <a:p>
            <a:endParaRPr lang="ru-RU"/>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328007"/>
            <a:ext cx="3673376" cy="275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300" y="620688"/>
            <a:ext cx="385712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51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1043608" y="1340768"/>
            <a:ext cx="4038600" cy="4525963"/>
          </a:xfrm>
        </p:spPr>
        <p:txBody>
          <a:bodyPr>
            <a:normAutofit fontScale="85000" lnSpcReduction="10000"/>
          </a:bodyPr>
          <a:lstStyle/>
          <a:p>
            <a:pPr marL="0" indent="457200">
              <a:buNone/>
            </a:pPr>
            <a:r>
              <a:rPr lang="ru-RU" dirty="0"/>
              <a:t>Шекспир обладает великой способностью, талантливо соединять комическое (поединки в остроумии Бенедикта и </a:t>
            </a:r>
            <a:r>
              <a:rPr lang="ru-RU" dirty="0" err="1"/>
              <a:t>Беатриче</a:t>
            </a:r>
            <a:r>
              <a:rPr lang="ru-RU" dirty="0"/>
              <a:t> в «Много шума из ничего», </a:t>
            </a:r>
            <a:r>
              <a:rPr lang="ru-RU" dirty="0" err="1"/>
              <a:t>Петруччо</a:t>
            </a:r>
            <a:r>
              <a:rPr lang="ru-RU" dirty="0"/>
              <a:t> и Катарина из «Укрощения строптивой») с лирическим и даже с трагическим (измены Протея в "Двух веронцах", козни Шейлока в "Венецианском купце"). </a:t>
            </a:r>
          </a:p>
        </p:txBody>
      </p:sp>
      <p:sp>
        <p:nvSpPr>
          <p:cNvPr id="4" name="Объект 3"/>
          <p:cNvSpPr>
            <a:spLocks noGrp="1"/>
          </p:cNvSpPr>
          <p:nvPr>
            <p:ph sz="half" idx="2"/>
          </p:nvPr>
        </p:nvSpPr>
        <p:spPr/>
        <p:txBody>
          <a:bodyPr>
            <a:normAutofit fontScale="85000" lnSpcReduction="10000"/>
          </a:bodyPr>
          <a:lstStyle/>
          <a:p>
            <a:endParaRPr lang="ru-RU"/>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035" y="595288"/>
            <a:ext cx="2893143" cy="340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33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1039761" y="692696"/>
            <a:ext cx="4376145" cy="4525963"/>
          </a:xfrm>
        </p:spPr>
        <p:txBody>
          <a:bodyPr>
            <a:noAutofit/>
          </a:bodyPr>
          <a:lstStyle/>
          <a:p>
            <a:pPr marL="0" indent="457200">
              <a:buNone/>
            </a:pPr>
            <a:r>
              <a:rPr lang="ru-RU" sz="2400" dirty="0"/>
              <a:t>Персонажи Шекспира поразительно многогранны, в их образах воплощены черты, характерные для людей эпохи Возрождения: воля, стремление к независимости, и жизнелюбие. Особенно интересны женские образы этих комедий - равные мужчине, свободные, энергичные, активные и бесконечно обаятельны. Комедии Шекспира разнообразны. </a:t>
            </a:r>
          </a:p>
        </p:txBody>
      </p:sp>
      <p:sp>
        <p:nvSpPr>
          <p:cNvPr id="4" name="Объект 3"/>
          <p:cNvSpPr>
            <a:spLocks noGrp="1"/>
          </p:cNvSpPr>
          <p:nvPr>
            <p:ph sz="half" idx="2"/>
          </p:nvPr>
        </p:nvSpPr>
        <p:spPr/>
        <p:txBody>
          <a:bodyPr>
            <a:normAutofit/>
          </a:bodyPr>
          <a:lstStyle/>
          <a:p>
            <a:endParaRPr lang="ru-RU"/>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067" y="548680"/>
            <a:ext cx="3230181"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45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1043608" y="1484784"/>
            <a:ext cx="4176464" cy="4525963"/>
          </a:xfrm>
        </p:spPr>
        <p:txBody>
          <a:bodyPr>
            <a:normAutofit lnSpcReduction="10000"/>
          </a:bodyPr>
          <a:lstStyle/>
          <a:p>
            <a:pPr marL="0" indent="457200">
              <a:buNone/>
            </a:pPr>
            <a:r>
              <a:rPr lang="ru-RU" sz="2400" dirty="0"/>
              <a:t>В этот же период (1590-1600) Шекспир пишет ряд исторических хроник. Каждая из которых охватывает один из периодов английской истории</a:t>
            </a:r>
            <a:r>
              <a:rPr lang="ru-RU" sz="2400" dirty="0" smtClean="0"/>
              <a:t>. </a:t>
            </a:r>
          </a:p>
          <a:p>
            <a:pPr marL="0" indent="0">
              <a:buNone/>
            </a:pPr>
            <a:r>
              <a:rPr lang="ru-RU" sz="2400" dirty="0" smtClean="0"/>
              <a:t>О времени борьбы Алой и Белой розы:</a:t>
            </a:r>
          </a:p>
          <a:p>
            <a:r>
              <a:rPr lang="ru-RU" sz="2400" dirty="0" smtClean="0"/>
              <a:t>«Генрих VI» (три части)</a:t>
            </a:r>
          </a:p>
          <a:p>
            <a:r>
              <a:rPr lang="ru-RU" sz="2400" dirty="0" smtClean="0"/>
              <a:t>«Ричард III»</a:t>
            </a:r>
          </a:p>
          <a:p>
            <a:r>
              <a:rPr lang="ru-RU" sz="2400" dirty="0" smtClean="0"/>
              <a:t>«Ричард II», «Генрих IV» (две части), «Генрих V»</a:t>
            </a:r>
          </a:p>
          <a:p>
            <a:pPr marL="0" indent="457200">
              <a:buNone/>
            </a:pPr>
            <a:endParaRPr lang="ru-RU" sz="2400" dirty="0"/>
          </a:p>
        </p:txBody>
      </p:sp>
      <p:sp>
        <p:nvSpPr>
          <p:cNvPr id="4" name="Объект 3"/>
          <p:cNvSpPr>
            <a:spLocks noGrp="1"/>
          </p:cNvSpPr>
          <p:nvPr>
            <p:ph sz="half" idx="2"/>
          </p:nvPr>
        </p:nvSpPr>
        <p:spPr>
          <a:xfrm>
            <a:off x="4716016" y="1268760"/>
            <a:ext cx="4038600" cy="4525963"/>
          </a:xfrm>
        </p:spPr>
        <p:txBody>
          <a:bodyPr>
            <a:normAutofit lnSpcReduction="10000"/>
          </a:bodyPr>
          <a:lstStyle/>
          <a:p>
            <a:pPr marL="0" indent="0">
              <a:buNone/>
            </a:pPr>
            <a:endParaRPr lang="ru-RU" sz="2400" dirty="0"/>
          </a:p>
        </p:txBody>
      </p:sp>
    </p:spTree>
    <p:extLst>
      <p:ext uri="{BB962C8B-B14F-4D97-AF65-F5344CB8AC3E}">
        <p14:creationId xmlns:p14="http://schemas.microsoft.com/office/powerpoint/2010/main" val="366278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t>Уильям Шекспир </a:t>
            </a:r>
            <a:r>
              <a:rPr lang="ru-RU" dirty="0" smtClean="0"/>
              <a:t>(1564-1616) </a:t>
            </a:r>
            <a:endParaRPr lang="ru-RU" dirty="0"/>
          </a:p>
        </p:txBody>
      </p:sp>
      <p:sp>
        <p:nvSpPr>
          <p:cNvPr id="5" name="Объект 4"/>
          <p:cNvSpPr>
            <a:spLocks noGrp="1"/>
          </p:cNvSpPr>
          <p:nvPr>
            <p:ph sz="half" idx="1"/>
          </p:nvPr>
        </p:nvSpPr>
        <p:spPr>
          <a:xfrm>
            <a:off x="971600" y="1628800"/>
            <a:ext cx="3672408" cy="4525963"/>
          </a:xfrm>
        </p:spPr>
        <p:txBody>
          <a:bodyPr>
            <a:normAutofit/>
          </a:bodyPr>
          <a:lstStyle/>
          <a:p>
            <a:pPr marL="0" indent="457200">
              <a:buNone/>
            </a:pPr>
            <a:r>
              <a:rPr lang="ru-RU" sz="2400" dirty="0" smtClean="0"/>
              <a:t>Английский </a:t>
            </a:r>
            <a:r>
              <a:rPr lang="ru-RU" sz="2400" dirty="0"/>
              <a:t>драматург и поэт эпохи Возрождения, оказавший огромное влияние на развитие всего театрального искусства. Его произведения и сегодня не сходят с театральных подмостков всего мира.</a:t>
            </a:r>
          </a:p>
        </p:txBody>
      </p:sp>
      <p:sp>
        <p:nvSpPr>
          <p:cNvPr id="6" name="Объект 5"/>
          <p:cNvSpPr>
            <a:spLocks noGrp="1"/>
          </p:cNvSpPr>
          <p:nvPr>
            <p:ph sz="half" idx="2"/>
          </p:nvPr>
        </p:nvSpPr>
        <p:spPr/>
        <p:txBody>
          <a:bodyPr>
            <a:normAutofit/>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616" y="1556792"/>
            <a:ext cx="394149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38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«Генрих VI»</a:t>
            </a:r>
            <a:endParaRPr lang="ru-RU" dirty="0"/>
          </a:p>
        </p:txBody>
      </p:sp>
      <p:sp>
        <p:nvSpPr>
          <p:cNvPr id="3" name="Объект 2"/>
          <p:cNvSpPr>
            <a:spLocks noGrp="1"/>
          </p:cNvSpPr>
          <p:nvPr>
            <p:ph sz="half" idx="1"/>
          </p:nvPr>
        </p:nvSpPr>
        <p:spPr>
          <a:xfrm>
            <a:off x="1043608" y="1189011"/>
            <a:ext cx="4824536" cy="4525963"/>
          </a:xfrm>
        </p:spPr>
        <p:txBody>
          <a:bodyPr>
            <a:noAutofit/>
          </a:bodyPr>
          <a:lstStyle/>
          <a:p>
            <a:pPr marL="0" indent="457200">
              <a:buNone/>
            </a:pPr>
            <a:r>
              <a:rPr lang="ru-RU" sz="2400" dirty="0"/>
              <a:t>Жанр драматической хроники свойственен только английскому Ренессансу. Скорее всего, так получилось потому, что любимым театральным жанром раннего английского средневековья были мистерии на светские мотивы. Драматургия зрелого Возрождения формировалась под их влиянием; и в драматических хрониках сохранены многие мистериальные черты: широкий охват событий, множество персонажей, свободное чередование эпизодов. </a:t>
            </a:r>
          </a:p>
        </p:txBody>
      </p:sp>
      <p:sp>
        <p:nvSpPr>
          <p:cNvPr id="4" name="Объект 3"/>
          <p:cNvSpPr>
            <a:spLocks noGrp="1"/>
          </p:cNvSpPr>
          <p:nvPr>
            <p:ph sz="half" idx="2"/>
          </p:nvPr>
        </p:nvSpPr>
        <p:spPr/>
        <p:txBody>
          <a:bodyPr>
            <a:normAutofit/>
          </a:bodyPr>
          <a:lstStyle/>
          <a:p>
            <a:endParaRPr lang="ru-RU"/>
          </a:p>
        </p:txBody>
      </p:sp>
      <p:pic>
        <p:nvPicPr>
          <p:cNvPr id="26626" name="Picture 2" descr="http://i28.fastpic.ru/big/2012/0211/d0/30d8cfb392aba2d5a890ae3b20f29b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052736"/>
            <a:ext cx="2766687" cy="316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5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«Ричард II»</a:t>
            </a:r>
            <a:endParaRPr lang="ru-RU" dirty="0"/>
          </a:p>
        </p:txBody>
      </p:sp>
      <p:sp>
        <p:nvSpPr>
          <p:cNvPr id="3" name="Объект 2"/>
          <p:cNvSpPr>
            <a:spLocks noGrp="1"/>
          </p:cNvSpPr>
          <p:nvPr>
            <p:ph sz="half" idx="1"/>
          </p:nvPr>
        </p:nvSpPr>
        <p:spPr>
          <a:xfrm>
            <a:off x="1043608" y="1340768"/>
            <a:ext cx="4038600" cy="4525963"/>
          </a:xfrm>
        </p:spPr>
        <p:txBody>
          <a:bodyPr>
            <a:normAutofit/>
          </a:bodyPr>
          <a:lstStyle/>
          <a:p>
            <a:pPr marL="0" indent="457200">
              <a:buNone/>
            </a:pPr>
            <a:r>
              <a:rPr lang="ru-RU" sz="2400" dirty="0"/>
              <a:t>В финале пьес торжествует добро; зло, как бы ни страшен и кровав был его путь, низвергнуто. Таким образом, в первый период творчества Шекспира на разных уровнях - личностном и государственном - трактуется главная ренессансная идея: достижение гармонии и гуманистических идеалов.</a:t>
            </a:r>
          </a:p>
        </p:txBody>
      </p:sp>
      <p:sp>
        <p:nvSpPr>
          <p:cNvPr id="4" name="Объект 3"/>
          <p:cNvSpPr>
            <a:spLocks noGrp="1"/>
          </p:cNvSpPr>
          <p:nvPr>
            <p:ph sz="half" idx="2"/>
          </p:nvPr>
        </p:nvSpPr>
        <p:spPr/>
        <p:txBody>
          <a:bodyPr>
            <a:normAutofit/>
          </a:bodyPr>
          <a:lstStyle/>
          <a:p>
            <a:endParaRPr lang="ru-RU"/>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268760"/>
            <a:ext cx="2408312" cy="312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4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1037456" y="908720"/>
            <a:ext cx="4038600" cy="4525963"/>
          </a:xfrm>
        </p:spPr>
        <p:txBody>
          <a:bodyPr>
            <a:normAutofit/>
          </a:bodyPr>
          <a:lstStyle/>
          <a:p>
            <a:pPr marL="0" indent="0">
              <a:buNone/>
            </a:pPr>
            <a:r>
              <a:rPr lang="ru-RU" sz="2400" dirty="0"/>
              <a:t>В этот же период Шекспир пишет две трагедии:</a:t>
            </a:r>
          </a:p>
          <a:p>
            <a:r>
              <a:rPr lang="ru-RU" sz="2400" dirty="0" smtClean="0"/>
              <a:t>«Ромео </a:t>
            </a:r>
            <a:r>
              <a:rPr lang="ru-RU" sz="2400" dirty="0"/>
              <a:t>и </a:t>
            </a:r>
            <a:r>
              <a:rPr lang="ru-RU" sz="2400" dirty="0" smtClean="0"/>
              <a:t>Джульетта»</a:t>
            </a:r>
          </a:p>
          <a:p>
            <a:r>
              <a:rPr lang="ru-RU" sz="2400" dirty="0" smtClean="0"/>
              <a:t>«Юлий Цезарь»</a:t>
            </a:r>
            <a:endParaRPr lang="ru-RU" sz="2400" dirty="0"/>
          </a:p>
        </p:txBody>
      </p:sp>
      <p:sp>
        <p:nvSpPr>
          <p:cNvPr id="4" name="Объект 3"/>
          <p:cNvSpPr>
            <a:spLocks noGrp="1"/>
          </p:cNvSpPr>
          <p:nvPr>
            <p:ph sz="half" idx="2"/>
          </p:nvPr>
        </p:nvSpPr>
        <p:spPr/>
        <p:txBody>
          <a:bodyPr/>
          <a:lstStyle/>
          <a:p>
            <a:endParaRPr lang="ru-RU"/>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48680"/>
            <a:ext cx="2618649" cy="382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698040"/>
            <a:ext cx="2664296" cy="363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96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08720"/>
            <a:ext cx="7568162" cy="1143000"/>
          </a:xfrm>
        </p:spPr>
        <p:txBody>
          <a:bodyPr>
            <a:normAutofit fontScale="90000"/>
          </a:bodyPr>
          <a:lstStyle/>
          <a:p>
            <a:r>
              <a:rPr lang="ru-RU" b="1" dirty="0"/>
              <a:t>II (трагический) период (1601-1607 гг.)</a:t>
            </a:r>
            <a:br>
              <a:rPr lang="ru-RU" b="1" dirty="0"/>
            </a:br>
            <a:endParaRPr lang="ru-RU" dirty="0"/>
          </a:p>
        </p:txBody>
      </p:sp>
      <p:sp>
        <p:nvSpPr>
          <p:cNvPr id="3" name="Объект 2"/>
          <p:cNvSpPr>
            <a:spLocks noGrp="1"/>
          </p:cNvSpPr>
          <p:nvPr>
            <p:ph sz="half" idx="1"/>
          </p:nvPr>
        </p:nvSpPr>
        <p:spPr>
          <a:xfrm>
            <a:off x="1043608" y="1556792"/>
            <a:ext cx="4680520" cy="4525963"/>
          </a:xfrm>
        </p:spPr>
        <p:txBody>
          <a:bodyPr>
            <a:noAutofit/>
          </a:bodyPr>
          <a:lstStyle/>
          <a:p>
            <a:pPr marL="0" indent="457200">
              <a:buNone/>
            </a:pPr>
            <a:r>
              <a:rPr lang="ru-RU" sz="2400" dirty="0"/>
              <a:t>Считается трагическим периодом творчества Шекспира. Посвящен преимущественно трагедии. Именно в этот период драматург достигает вершины своего творчества</a:t>
            </a:r>
            <a:r>
              <a:rPr lang="ru-RU" sz="2400" dirty="0" smtClean="0"/>
              <a:t>:</a:t>
            </a:r>
          </a:p>
          <a:p>
            <a:r>
              <a:rPr lang="ru-RU" sz="2400" dirty="0" smtClean="0"/>
              <a:t>«Гамлет»</a:t>
            </a:r>
            <a:r>
              <a:rPr lang="ru-RU" sz="2400" dirty="0"/>
              <a:t> (1601</a:t>
            </a:r>
            <a:r>
              <a:rPr lang="ru-RU" sz="2400" dirty="0" smtClean="0"/>
              <a:t>)</a:t>
            </a:r>
          </a:p>
          <a:p>
            <a:r>
              <a:rPr lang="ru-RU" sz="2400" dirty="0" smtClean="0"/>
              <a:t>«Отелло»</a:t>
            </a:r>
            <a:r>
              <a:rPr lang="ru-RU" sz="2400" dirty="0"/>
              <a:t> (1604</a:t>
            </a:r>
            <a:r>
              <a:rPr lang="ru-RU" sz="2400" dirty="0" smtClean="0"/>
              <a:t>)</a:t>
            </a:r>
          </a:p>
          <a:p>
            <a:r>
              <a:rPr lang="ru-RU" sz="2400" dirty="0" smtClean="0"/>
              <a:t>«Король Лир»</a:t>
            </a:r>
            <a:r>
              <a:rPr lang="ru-RU" sz="2400" dirty="0"/>
              <a:t> (1605</a:t>
            </a:r>
            <a:r>
              <a:rPr lang="ru-RU" sz="2400" dirty="0" smtClean="0"/>
              <a:t>)</a:t>
            </a:r>
          </a:p>
          <a:p>
            <a:r>
              <a:rPr lang="ru-RU" sz="2400" dirty="0" smtClean="0"/>
              <a:t>«Макбет»</a:t>
            </a:r>
            <a:r>
              <a:rPr lang="ru-RU" sz="2400" dirty="0"/>
              <a:t> (1606</a:t>
            </a:r>
            <a:r>
              <a:rPr lang="ru-RU" sz="2400" dirty="0" smtClean="0"/>
              <a:t>)</a:t>
            </a:r>
          </a:p>
          <a:p>
            <a:r>
              <a:rPr lang="ru-RU" sz="2400" dirty="0" smtClean="0"/>
              <a:t>«Антоний </a:t>
            </a:r>
            <a:r>
              <a:rPr lang="ru-RU" sz="2400" dirty="0"/>
              <a:t>и </a:t>
            </a:r>
            <a:r>
              <a:rPr lang="ru-RU" sz="2400" dirty="0" smtClean="0"/>
              <a:t>Клеопатра»</a:t>
            </a:r>
            <a:r>
              <a:rPr lang="ru-RU" sz="2400" dirty="0"/>
              <a:t> (1607</a:t>
            </a:r>
            <a:r>
              <a:rPr lang="ru-RU" sz="2400" dirty="0" smtClean="0"/>
              <a:t>)</a:t>
            </a:r>
          </a:p>
          <a:p>
            <a:r>
              <a:rPr lang="ru-RU" sz="2400" dirty="0" smtClean="0"/>
              <a:t>«Кориолан»</a:t>
            </a:r>
            <a:r>
              <a:rPr lang="ru-RU" sz="2400" dirty="0"/>
              <a:t> (1607)</a:t>
            </a:r>
          </a:p>
        </p:txBody>
      </p:sp>
      <p:sp>
        <p:nvSpPr>
          <p:cNvPr id="4" name="Объект 3"/>
          <p:cNvSpPr>
            <a:spLocks noGrp="1"/>
          </p:cNvSpPr>
          <p:nvPr>
            <p:ph sz="half" idx="2"/>
          </p:nvPr>
        </p:nvSpPr>
        <p:spPr>
          <a:xfrm>
            <a:off x="5076056" y="1600200"/>
            <a:ext cx="3610744" cy="4525963"/>
          </a:xfrm>
        </p:spPr>
        <p:txBody>
          <a:bodyPr>
            <a:normAutofit/>
          </a:bodyPr>
          <a:lstStyle/>
          <a:p>
            <a:endParaRPr lang="ru-RU" dirty="0"/>
          </a:p>
        </p:txBody>
      </p:sp>
      <p:pic>
        <p:nvPicPr>
          <p:cNvPr id="29698" name="Picture 2" descr="http://images.janzen-shop.de/big/2010_05_16_18/05162010061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72816"/>
            <a:ext cx="3129640" cy="447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67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«Гамлет»</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632" y="1268002"/>
            <a:ext cx="2986320" cy="22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268760"/>
            <a:ext cx="3096344" cy="49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583146"/>
            <a:ext cx="2718889" cy="263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48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«Отелло»</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96989"/>
            <a:ext cx="3587348" cy="475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296989"/>
            <a:ext cx="3335697" cy="491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19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«Король Лир»</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87169"/>
            <a:ext cx="3312368" cy="496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61445"/>
            <a:ext cx="3665069" cy="482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7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«Макбет»</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33796" name="Picture 4" descr="http://img1.liveinternet.ru/images/attach/c/1/59/830/59830298_chassirie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43" y="1248055"/>
            <a:ext cx="3267224" cy="2515763"/>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784" y="3881686"/>
            <a:ext cx="3422941" cy="244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268760"/>
            <a:ext cx="2753493" cy="491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65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1091037" y="764704"/>
            <a:ext cx="4248472" cy="4525963"/>
          </a:xfrm>
        </p:spPr>
        <p:txBody>
          <a:bodyPr>
            <a:noAutofit/>
          </a:bodyPr>
          <a:lstStyle/>
          <a:p>
            <a:pPr marL="0" indent="457200">
              <a:buNone/>
            </a:pPr>
            <a:r>
              <a:rPr lang="ru-RU" sz="2400" dirty="0"/>
              <a:t>В </a:t>
            </a:r>
            <a:r>
              <a:rPr lang="ru-RU" sz="2400" dirty="0" smtClean="0"/>
              <a:t>трагедиях </a:t>
            </a:r>
            <a:r>
              <a:rPr lang="ru-RU" sz="2400" dirty="0"/>
              <a:t>уже нет и следа гармонического ощущения мира, здесь раскрываются конфликты вечные и неразрешимые. Здесь трагедия заключена не только в столкновении личности и общества, но и во внутренних противоречиях в душе героя. Проблема выводится на общий философский уровень, причем характеры остаются необычайно многогранными и психологически объемными. </a:t>
            </a:r>
          </a:p>
        </p:txBody>
      </p:sp>
      <p:sp>
        <p:nvSpPr>
          <p:cNvPr id="4" name="Объект 3"/>
          <p:cNvSpPr>
            <a:spLocks noGrp="1"/>
          </p:cNvSpPr>
          <p:nvPr>
            <p:ph sz="half" idx="2"/>
          </p:nvPr>
        </p:nvSpPr>
        <p:spPr/>
        <p:txBody>
          <a:bodyPr>
            <a:normAutofit/>
          </a:bodyPr>
          <a:lstStyle/>
          <a:p>
            <a:endParaRPr lang="ru-RU"/>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340768"/>
            <a:ext cx="3168352" cy="497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52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1187624" y="836712"/>
            <a:ext cx="4038600" cy="4525963"/>
          </a:xfrm>
        </p:spPr>
        <p:txBody>
          <a:bodyPr>
            <a:normAutofit/>
          </a:bodyPr>
          <a:lstStyle/>
          <a:p>
            <a:pPr marL="0" indent="0">
              <a:buNone/>
            </a:pPr>
            <a:r>
              <a:rPr lang="ru-RU" sz="2400" dirty="0"/>
              <a:t>В этот же период Шекспир пишет две комедии</a:t>
            </a:r>
            <a:r>
              <a:rPr lang="ru-RU" sz="2400" dirty="0" smtClean="0"/>
              <a:t>:</a:t>
            </a:r>
          </a:p>
          <a:p>
            <a:r>
              <a:rPr lang="ru-RU" sz="2400" dirty="0" smtClean="0"/>
              <a:t>«Конец </a:t>
            </a:r>
            <a:r>
              <a:rPr lang="ru-RU" sz="2400" dirty="0"/>
              <a:t>- делу </a:t>
            </a:r>
            <a:r>
              <a:rPr lang="ru-RU" sz="2400" dirty="0" smtClean="0"/>
              <a:t>венец»</a:t>
            </a:r>
          </a:p>
          <a:p>
            <a:r>
              <a:rPr lang="ru-RU" sz="2400" dirty="0" smtClean="0"/>
              <a:t>«Мера </a:t>
            </a:r>
            <a:r>
              <a:rPr lang="ru-RU" sz="2400" dirty="0"/>
              <a:t>за </a:t>
            </a:r>
            <a:r>
              <a:rPr lang="ru-RU" sz="2400" dirty="0" smtClean="0"/>
              <a:t>меру»</a:t>
            </a:r>
            <a:endParaRPr lang="ru-RU" sz="2400" dirty="0"/>
          </a:p>
        </p:txBody>
      </p:sp>
      <p:sp>
        <p:nvSpPr>
          <p:cNvPr id="4" name="Объект 3"/>
          <p:cNvSpPr>
            <a:spLocks noGrp="1"/>
          </p:cNvSpPr>
          <p:nvPr>
            <p:ph sz="half" idx="2"/>
          </p:nvPr>
        </p:nvSpPr>
        <p:spPr/>
        <p:txBody>
          <a:bodyPr/>
          <a:lstStyle/>
          <a:p>
            <a:endParaRPr lang="ru-RU"/>
          </a:p>
        </p:txBody>
      </p:sp>
      <p:pic>
        <p:nvPicPr>
          <p:cNvPr id="35842" name="Picture 2" descr="http://www.chtivo.ru/getpic3d/16775388/350/19645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647297"/>
            <a:ext cx="2685678" cy="2685678"/>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636912"/>
            <a:ext cx="2952328" cy="359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56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990182" y="1529051"/>
            <a:ext cx="3793441" cy="4525963"/>
          </a:xfrm>
        </p:spPr>
        <p:txBody>
          <a:bodyPr>
            <a:noAutofit/>
          </a:bodyPr>
          <a:lstStyle/>
          <a:p>
            <a:pPr marL="0" indent="457200">
              <a:buNone/>
            </a:pPr>
            <a:r>
              <a:rPr lang="ru-RU" sz="2400" dirty="0"/>
              <a:t>Уильям Шекспир родился 23 апреля 1564 года в маленьком городке Стратфорд-на-Эйвоне </a:t>
            </a:r>
            <a:r>
              <a:rPr lang="ru-RU" sz="2400" dirty="0" smtClean="0"/>
              <a:t>. </a:t>
            </a:r>
            <a:r>
              <a:rPr lang="ru-RU" sz="2400" dirty="0"/>
              <a:t>Его отец, Джон Шекспир, был перчаточником, в 1568 г. был избран мэром города. Его мать, Мэри Шекспир из рода </a:t>
            </a:r>
            <a:r>
              <a:rPr lang="ru-RU" sz="2400" dirty="0" err="1"/>
              <a:t>Арден</a:t>
            </a:r>
            <a:r>
              <a:rPr lang="ru-RU" sz="2400" dirty="0"/>
              <a:t>, принадлежала к одной из старейших английских фамилий.</a:t>
            </a:r>
          </a:p>
        </p:txBody>
      </p:sp>
      <p:sp>
        <p:nvSpPr>
          <p:cNvPr id="4" name="Объект 3"/>
          <p:cNvSpPr>
            <a:spLocks noGrp="1"/>
          </p:cNvSpPr>
          <p:nvPr>
            <p:ph sz="half" idx="2"/>
          </p:nvPr>
        </p:nvSpPr>
        <p:spPr/>
        <p:txBody>
          <a:bodyPr>
            <a:normAutofit/>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548680"/>
            <a:ext cx="4248472" cy="282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98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79475"/>
            <a:ext cx="7725544" cy="1143000"/>
          </a:xfrm>
        </p:spPr>
        <p:txBody>
          <a:bodyPr>
            <a:normAutofit fontScale="90000"/>
          </a:bodyPr>
          <a:lstStyle/>
          <a:p>
            <a:r>
              <a:rPr lang="ru-RU" b="1" dirty="0"/>
              <a:t>III (романтический) период (1608-1612 гг.)</a:t>
            </a:r>
            <a:br>
              <a:rPr lang="ru-RU" b="1" dirty="0"/>
            </a:br>
            <a:endParaRPr lang="ru-RU" dirty="0"/>
          </a:p>
        </p:txBody>
      </p:sp>
      <p:sp>
        <p:nvSpPr>
          <p:cNvPr id="3" name="Объект 2"/>
          <p:cNvSpPr>
            <a:spLocks noGrp="1"/>
          </p:cNvSpPr>
          <p:nvPr>
            <p:ph sz="half" idx="1"/>
          </p:nvPr>
        </p:nvSpPr>
        <p:spPr>
          <a:xfrm>
            <a:off x="1187624" y="1988840"/>
            <a:ext cx="3816424" cy="3456384"/>
          </a:xfrm>
        </p:spPr>
        <p:txBody>
          <a:bodyPr>
            <a:noAutofit/>
          </a:bodyPr>
          <a:lstStyle/>
          <a:p>
            <a:pPr marL="0" indent="457200">
              <a:buNone/>
            </a:pPr>
            <a:r>
              <a:rPr lang="ru-RU" sz="2400" dirty="0"/>
              <a:t>Считается романтическим периодом творчества Шекспира.</a:t>
            </a:r>
          </a:p>
          <a:p>
            <a:pPr marL="0" indent="457200">
              <a:buNone/>
            </a:pPr>
            <a:r>
              <a:rPr lang="ru-RU" sz="2400" dirty="0" smtClean="0"/>
              <a:t>Это </a:t>
            </a:r>
            <a:r>
              <a:rPr lang="ru-RU" sz="2400" dirty="0"/>
              <a:t>- поэтические сказки, уводящие от реальности в мир мечты. </a:t>
            </a:r>
          </a:p>
        </p:txBody>
      </p:sp>
      <p:sp>
        <p:nvSpPr>
          <p:cNvPr id="4" name="Объект 3"/>
          <p:cNvSpPr>
            <a:spLocks noGrp="1"/>
          </p:cNvSpPr>
          <p:nvPr>
            <p:ph sz="half" idx="2"/>
          </p:nvPr>
        </p:nvSpPr>
        <p:spPr/>
        <p:txBody>
          <a:bodyPr>
            <a:normAutofit/>
          </a:bodyPr>
          <a:lstStyle/>
          <a:p>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097" y="2420888"/>
            <a:ext cx="3669345"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96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1143000"/>
          </a:xfrm>
        </p:spPr>
        <p:txBody>
          <a:bodyPr>
            <a:normAutofit fontScale="90000"/>
          </a:bodyPr>
          <a:lstStyle/>
          <a:p>
            <a:r>
              <a:rPr lang="ru-RU" b="1" dirty="0"/>
              <a:t>Язык и сценические средства Шекспира</a:t>
            </a:r>
            <a:br>
              <a:rPr lang="ru-RU" b="1" dirty="0"/>
            </a:br>
            <a:endParaRPr lang="ru-RU" dirty="0"/>
          </a:p>
        </p:txBody>
      </p:sp>
      <p:sp>
        <p:nvSpPr>
          <p:cNvPr id="3" name="Объект 2"/>
          <p:cNvSpPr>
            <a:spLocks noGrp="1"/>
          </p:cNvSpPr>
          <p:nvPr>
            <p:ph sz="half" idx="1"/>
          </p:nvPr>
        </p:nvSpPr>
        <p:spPr>
          <a:xfrm>
            <a:off x="919668" y="1628800"/>
            <a:ext cx="5256584" cy="4525963"/>
          </a:xfrm>
        </p:spPr>
        <p:txBody>
          <a:bodyPr>
            <a:noAutofit/>
          </a:bodyPr>
          <a:lstStyle/>
          <a:p>
            <a:pPr marL="0" indent="457200">
              <a:buNone/>
            </a:pPr>
            <a:r>
              <a:rPr lang="ru-RU" sz="2400" dirty="0"/>
              <a:t>Вообще язык драматургических произведений Шекспира необычайно богат: по исследованиям филологов и литературоведов, его словарь насчитывает более 15000 слов. Речь персонажей изобилует всевозможными тропами - метафорами, аллегориями, перифразами и т.д. Драматург использовал в своих пьесах множество форм лирической поэзии XVI в. - сонет, канцону, </a:t>
            </a:r>
            <a:r>
              <a:rPr lang="ru-RU" sz="2400" dirty="0" err="1"/>
              <a:t>альбу</a:t>
            </a:r>
            <a:r>
              <a:rPr lang="ru-RU" sz="2400" dirty="0"/>
              <a:t>, эпиталаму и др. </a:t>
            </a:r>
          </a:p>
        </p:txBody>
      </p:sp>
      <p:sp>
        <p:nvSpPr>
          <p:cNvPr id="4" name="Объект 3"/>
          <p:cNvSpPr>
            <a:spLocks noGrp="1"/>
          </p:cNvSpPr>
          <p:nvPr>
            <p:ph sz="half" idx="2"/>
          </p:nvPr>
        </p:nvSpPr>
        <p:spPr/>
        <p:txBody>
          <a:bodyPr>
            <a:normAutofit/>
          </a:bodyPr>
          <a:lstStyle/>
          <a:p>
            <a:endParaRPr lang="ru-RU" dirty="0"/>
          </a:p>
        </p:txBody>
      </p:sp>
      <p:pic>
        <p:nvPicPr>
          <p:cNvPr id="25602" name="Picture 2" descr="http://3a4.km.ua/uploads/posts/2009-11/1257339627_1257346060_1komediya-oshybok.jpg"/>
          <p:cNvPicPr>
            <a:picLocks noChangeAspect="1" noChangeArrowheads="1"/>
          </p:cNvPicPr>
          <p:nvPr/>
        </p:nvPicPr>
        <p:blipFill rotWithShape="1">
          <a:blip r:embed="rId2">
            <a:extLst>
              <a:ext uri="{28A0092B-C50C-407E-A947-70E740481C1C}">
                <a14:useLocalDpi xmlns:a14="http://schemas.microsoft.com/office/drawing/2010/main" val="0"/>
              </a:ext>
            </a:extLst>
          </a:blip>
          <a:srcRect b="13619"/>
          <a:stretch/>
        </p:blipFill>
        <p:spPr bwMode="auto">
          <a:xfrm>
            <a:off x="6156176" y="1412776"/>
            <a:ext cx="2405053" cy="237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16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1259632" y="692696"/>
            <a:ext cx="4392488" cy="4525963"/>
          </a:xfrm>
        </p:spPr>
        <p:txBody>
          <a:bodyPr>
            <a:normAutofit/>
          </a:bodyPr>
          <a:lstStyle/>
          <a:p>
            <a:pPr marL="0" indent="457200">
              <a:buNone/>
            </a:pPr>
            <a:r>
              <a:rPr lang="ru-RU" sz="2400" dirty="0"/>
              <a:t>В частности, в России к переводам шекспировских пьес обращались множество мастеров художественного текста - от </a:t>
            </a:r>
            <a:r>
              <a:rPr lang="ru-RU" sz="2400" dirty="0" err="1"/>
              <a:t>Н.Карамзина</a:t>
            </a:r>
            <a:r>
              <a:rPr lang="ru-RU" sz="2400" dirty="0"/>
              <a:t> до </a:t>
            </a:r>
            <a:r>
              <a:rPr lang="ru-RU" sz="2400" dirty="0" err="1"/>
              <a:t>А.Радловой</a:t>
            </a:r>
            <a:r>
              <a:rPr lang="ru-RU" sz="2400" dirty="0"/>
              <a:t>, </a:t>
            </a:r>
            <a:r>
              <a:rPr lang="ru-RU" sz="2400" dirty="0" err="1"/>
              <a:t>В.Набокова</a:t>
            </a:r>
            <a:r>
              <a:rPr lang="ru-RU" sz="2400" dirty="0"/>
              <a:t>, </a:t>
            </a:r>
            <a:r>
              <a:rPr lang="ru-RU" sz="2400" dirty="0" err="1"/>
              <a:t>Б.Пастернака</a:t>
            </a:r>
            <a:r>
              <a:rPr lang="ru-RU" sz="2400" dirty="0"/>
              <a:t>, </a:t>
            </a:r>
            <a:r>
              <a:rPr lang="ru-RU" sz="2400" dirty="0" err="1"/>
              <a:t>М.Донского</a:t>
            </a:r>
            <a:r>
              <a:rPr lang="ru-RU" sz="2400" dirty="0"/>
              <a:t> и др.</a:t>
            </a:r>
          </a:p>
        </p:txBody>
      </p:sp>
      <p:sp>
        <p:nvSpPr>
          <p:cNvPr id="4" name="Объект 3"/>
          <p:cNvSpPr>
            <a:spLocks noGrp="1"/>
          </p:cNvSpPr>
          <p:nvPr>
            <p:ph sz="half" idx="2"/>
          </p:nvPr>
        </p:nvSpPr>
        <p:spPr/>
        <p:txBody>
          <a:bodyPr>
            <a:normAutofit/>
          </a:bodyPr>
          <a:lstStyle/>
          <a:p>
            <a:endParaRPr lang="ru-RU"/>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920" y="2204864"/>
            <a:ext cx="2959937" cy="410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descr="http://bukabench.com/assets/images/book_covers_4/9b35ef5ed6abdfb812cad1f7a5f4ae0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424212"/>
            <a:ext cx="190500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59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1218373" y="1484784"/>
            <a:ext cx="4038600" cy="4525963"/>
          </a:xfrm>
        </p:spPr>
        <p:txBody>
          <a:bodyPr>
            <a:normAutofit/>
          </a:bodyPr>
          <a:lstStyle/>
          <a:p>
            <a:pPr marL="0" indent="457200">
              <a:buNone/>
            </a:pPr>
            <a:r>
              <a:rPr lang="ru-RU" sz="2400" dirty="0"/>
              <a:t>Драматургические произведения Шекспира стали основой и многих спектаклей музыкального театра (оперы </a:t>
            </a:r>
            <a:r>
              <a:rPr lang="ru-RU" sz="2400" dirty="0" smtClean="0"/>
              <a:t>«Отелло», «Фальстаф» </a:t>
            </a:r>
            <a:r>
              <a:rPr lang="ru-RU" sz="2400" dirty="0"/>
              <a:t>(по </a:t>
            </a:r>
            <a:r>
              <a:rPr lang="ru-RU" sz="2400" dirty="0" err="1"/>
              <a:t>Виндзорским</a:t>
            </a:r>
            <a:r>
              <a:rPr lang="ru-RU" sz="2400" dirty="0"/>
              <a:t> насмешницам) и </a:t>
            </a:r>
            <a:r>
              <a:rPr lang="ru-RU" sz="2400" dirty="0" smtClean="0"/>
              <a:t>«Макбет» </a:t>
            </a:r>
            <a:r>
              <a:rPr lang="ru-RU" sz="2400" dirty="0" err="1"/>
              <a:t>Д.Верди</a:t>
            </a:r>
            <a:r>
              <a:rPr lang="ru-RU" sz="2400" dirty="0"/>
              <a:t>; балет </a:t>
            </a:r>
            <a:r>
              <a:rPr lang="ru-RU" sz="2400" dirty="0" smtClean="0"/>
              <a:t>«Ромео </a:t>
            </a:r>
            <a:r>
              <a:rPr lang="ru-RU" sz="2400" dirty="0"/>
              <a:t>и </a:t>
            </a:r>
            <a:r>
              <a:rPr lang="ru-RU" sz="2400" dirty="0" smtClean="0"/>
              <a:t>Джульетта» </a:t>
            </a:r>
            <a:r>
              <a:rPr lang="ru-RU" sz="2400" dirty="0" err="1"/>
              <a:t>С.Прокофьева</a:t>
            </a:r>
            <a:r>
              <a:rPr lang="ru-RU" sz="2400" dirty="0"/>
              <a:t> и мн. другие).</a:t>
            </a:r>
          </a:p>
        </p:txBody>
      </p:sp>
      <p:sp>
        <p:nvSpPr>
          <p:cNvPr id="4" name="Объект 3"/>
          <p:cNvSpPr>
            <a:spLocks noGrp="1"/>
          </p:cNvSpPr>
          <p:nvPr>
            <p:ph sz="half" idx="2"/>
          </p:nvPr>
        </p:nvSpPr>
        <p:spPr/>
        <p:txBody>
          <a:bodyPr>
            <a:normAutofit/>
          </a:bodyPr>
          <a:lstStyle/>
          <a:p>
            <a:endParaRPr lang="ru-RU"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493" y="620688"/>
            <a:ext cx="3271209" cy="217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493" y="3356992"/>
            <a:ext cx="3323934" cy="276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31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57808"/>
            <a:ext cx="8229600" cy="1143000"/>
          </a:xfrm>
        </p:spPr>
        <p:txBody>
          <a:bodyPr>
            <a:normAutofit fontScale="90000"/>
          </a:bodyPr>
          <a:lstStyle/>
          <a:p>
            <a:r>
              <a:rPr lang="ru-RU" b="1" dirty="0"/>
              <a:t>Уход Шекспира</a:t>
            </a:r>
            <a:br>
              <a:rPr lang="ru-RU" b="1" dirty="0"/>
            </a:br>
            <a:endParaRPr lang="ru-RU" dirty="0"/>
          </a:p>
        </p:txBody>
      </p:sp>
      <p:sp>
        <p:nvSpPr>
          <p:cNvPr id="3" name="Объект 2"/>
          <p:cNvSpPr>
            <a:spLocks noGrp="1"/>
          </p:cNvSpPr>
          <p:nvPr>
            <p:ph sz="half" idx="1"/>
          </p:nvPr>
        </p:nvSpPr>
        <p:spPr>
          <a:xfrm>
            <a:off x="1058897" y="1484784"/>
            <a:ext cx="4665231" cy="4525963"/>
          </a:xfrm>
        </p:spPr>
        <p:txBody>
          <a:bodyPr>
            <a:normAutofit fontScale="77500" lnSpcReduction="20000"/>
          </a:bodyPr>
          <a:lstStyle/>
          <a:p>
            <a:pPr marL="0" indent="457200">
              <a:buNone/>
            </a:pPr>
            <a:r>
              <a:rPr lang="ru-RU" dirty="0"/>
              <a:t>Примерно в 1610 Шекспир покинул Лондон и возвратился в Стратфорд-на-Эйвоне. </a:t>
            </a:r>
            <a:r>
              <a:rPr lang="ru-RU" dirty="0" smtClean="0"/>
              <a:t>Последние </a:t>
            </a:r>
            <a:r>
              <a:rPr lang="ru-RU" dirty="0"/>
              <a:t>годы жизни отошел от литературной деятельности, и жил тихо и незаметно в кругу семьи. Вероятно, это было связано с тяжелой болезнью - на это указывает сохранившееся завещание Шекспира, составленное явно наспех 15 марта 1616 и подписанное изменившимся почерком. 23 апреля 1616 в </a:t>
            </a:r>
            <a:r>
              <a:rPr lang="ru-RU" dirty="0" err="1"/>
              <a:t>Стратфорде</a:t>
            </a:r>
            <a:r>
              <a:rPr lang="ru-RU" dirty="0"/>
              <a:t>-на-</a:t>
            </a:r>
            <a:r>
              <a:rPr lang="ru-RU" dirty="0" err="1"/>
              <a:t>Эйвоне</a:t>
            </a:r>
            <a:r>
              <a:rPr lang="ru-RU" dirty="0"/>
              <a:t> скончался самый знаменитый драматург всех времен и народов.</a:t>
            </a:r>
          </a:p>
        </p:txBody>
      </p:sp>
      <p:sp>
        <p:nvSpPr>
          <p:cNvPr id="4" name="Объект 3"/>
          <p:cNvSpPr>
            <a:spLocks noGrp="1"/>
          </p:cNvSpPr>
          <p:nvPr>
            <p:ph sz="half" idx="2"/>
          </p:nvPr>
        </p:nvSpPr>
        <p:spPr/>
        <p:txBody>
          <a:bodyPr>
            <a:normAutofit fontScale="77500" lnSpcReduction="20000"/>
          </a:bodyPr>
          <a:lstStyle/>
          <a:p>
            <a:endParaRPr lang="ru-RU"/>
          </a:p>
        </p:txBody>
      </p:sp>
      <p:pic>
        <p:nvPicPr>
          <p:cNvPr id="43012" name="Picture 4" descr="http://www.artchive.com/web_gallery/reproductions/171501-172000/171893/siz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053" y="1772816"/>
            <a:ext cx="2863080" cy="143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73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332656"/>
            <a:ext cx="8229600" cy="1143000"/>
          </a:xfrm>
        </p:spPr>
        <p:txBody>
          <a:bodyPr/>
          <a:lstStyle/>
          <a:p>
            <a:r>
              <a:rPr lang="ru-RU" dirty="0" smtClean="0"/>
              <a:t>Домашнее задание</a:t>
            </a:r>
            <a:endParaRPr lang="ru-RU" dirty="0"/>
          </a:p>
        </p:txBody>
      </p:sp>
      <p:sp>
        <p:nvSpPr>
          <p:cNvPr id="3" name="Объект 2"/>
          <p:cNvSpPr>
            <a:spLocks noGrp="1"/>
          </p:cNvSpPr>
          <p:nvPr>
            <p:ph idx="1"/>
          </p:nvPr>
        </p:nvSpPr>
        <p:spPr>
          <a:xfrm>
            <a:off x="971600" y="1556792"/>
            <a:ext cx="7869560" cy="4525963"/>
          </a:xfrm>
        </p:spPr>
        <p:txBody>
          <a:bodyPr>
            <a:normAutofit/>
          </a:bodyPr>
          <a:lstStyle/>
          <a:p>
            <a:pPr marL="0" indent="0">
              <a:buNone/>
            </a:pPr>
            <a:r>
              <a:rPr lang="ru-RU" sz="2400" dirty="0" smtClean="0"/>
              <a:t>Прочитать </a:t>
            </a:r>
            <a:r>
              <a:rPr lang="ru-RU" b="1" dirty="0"/>
              <a:t>«Ромео и Джульетта».</a:t>
            </a:r>
            <a:r>
              <a:rPr lang="ru-RU" i="1" dirty="0"/>
              <a:t> </a:t>
            </a:r>
            <a:endParaRPr lang="ru-RU" sz="2400" dirty="0"/>
          </a:p>
        </p:txBody>
      </p:sp>
    </p:spTree>
    <p:extLst>
      <p:ext uri="{BB962C8B-B14F-4D97-AF65-F5344CB8AC3E}">
        <p14:creationId xmlns:p14="http://schemas.microsoft.com/office/powerpoint/2010/main" val="331034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971600" y="1484784"/>
            <a:ext cx="3600400" cy="4932317"/>
          </a:xfrm>
        </p:spPr>
        <p:txBody>
          <a:bodyPr>
            <a:normAutofit/>
          </a:bodyPr>
          <a:lstStyle/>
          <a:p>
            <a:pPr marL="0" indent="457200">
              <a:buNone/>
            </a:pPr>
            <a:r>
              <a:rPr lang="ru-RU" sz="2400" dirty="0"/>
              <a:t>Считается, что Шекспир учился в </a:t>
            </a:r>
            <a:r>
              <a:rPr lang="ru-RU" sz="2400" dirty="0" err="1"/>
              <a:t>стратфордской</a:t>
            </a:r>
            <a:r>
              <a:rPr lang="ru-RU" sz="2400" dirty="0"/>
              <a:t> «грамматической школе», где изучил латинский язык, основы греческого и получил знания античной мифологии, истории и литературы, отразившиеся в его творчестве. </a:t>
            </a:r>
          </a:p>
        </p:txBody>
      </p:sp>
      <p:sp>
        <p:nvSpPr>
          <p:cNvPr id="4" name="Объект 3"/>
          <p:cNvSpPr>
            <a:spLocks noGrp="1"/>
          </p:cNvSpPr>
          <p:nvPr>
            <p:ph sz="half" idx="2"/>
          </p:nvPr>
        </p:nvSpPr>
        <p:spPr/>
        <p:txBody>
          <a:bodyPr>
            <a:normAutofit/>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082" y="548680"/>
            <a:ext cx="3747008" cy="292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06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971600" y="1848628"/>
            <a:ext cx="3600400" cy="4525963"/>
          </a:xfrm>
        </p:spPr>
        <p:txBody>
          <a:bodyPr>
            <a:normAutofit/>
          </a:bodyPr>
          <a:lstStyle/>
          <a:p>
            <a:pPr marL="0" indent="457200">
              <a:buNone/>
            </a:pPr>
            <a:r>
              <a:rPr lang="ru-RU" sz="2400" dirty="0"/>
              <a:t>В возрасте 18-ти лет, Шекспир женился на Энн </a:t>
            </a:r>
            <a:r>
              <a:rPr lang="ru-RU" sz="2400" dirty="0" err="1" smtClean="0"/>
              <a:t>Хэтуэй</a:t>
            </a:r>
            <a:r>
              <a:rPr lang="ru-RU" sz="2400" dirty="0" smtClean="0"/>
              <a:t>, от </a:t>
            </a:r>
            <a:r>
              <a:rPr lang="ru-RU" sz="2400" dirty="0"/>
              <a:t>брака с которой появились на свет дочь Сюзанна </a:t>
            </a:r>
            <a:r>
              <a:rPr lang="ru-RU" sz="2400" dirty="0" smtClean="0"/>
              <a:t>и </a:t>
            </a:r>
            <a:r>
              <a:rPr lang="ru-RU" sz="2400" dirty="0"/>
              <a:t>близнецы </a:t>
            </a:r>
            <a:r>
              <a:rPr lang="ru-RU" sz="2400" dirty="0" err="1"/>
              <a:t>Гамнет</a:t>
            </a:r>
            <a:r>
              <a:rPr lang="ru-RU" sz="2400" dirty="0"/>
              <a:t> </a:t>
            </a:r>
            <a:r>
              <a:rPr lang="ru-RU" sz="2400" dirty="0" smtClean="0"/>
              <a:t>и </a:t>
            </a:r>
            <a:r>
              <a:rPr lang="ru-RU" sz="2400" dirty="0" err="1" smtClean="0"/>
              <a:t>Джудит</a:t>
            </a:r>
            <a:r>
              <a:rPr lang="ru-RU" sz="2400" dirty="0" smtClean="0"/>
              <a:t>. </a:t>
            </a:r>
            <a:r>
              <a:rPr lang="ru-RU" sz="2400" dirty="0"/>
              <a:t> </a:t>
            </a:r>
          </a:p>
        </p:txBody>
      </p:sp>
      <p:sp>
        <p:nvSpPr>
          <p:cNvPr id="4" name="Объект 3"/>
          <p:cNvSpPr>
            <a:spLocks noGrp="1"/>
          </p:cNvSpPr>
          <p:nvPr>
            <p:ph sz="half" idx="2"/>
          </p:nvPr>
        </p:nvSpPr>
        <p:spPr/>
        <p:txBody>
          <a:bodyPr>
            <a:normAutofit/>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012" y="618557"/>
            <a:ext cx="1740247" cy="268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40768"/>
            <a:ext cx="2137996" cy="277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44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971600" y="1556792"/>
            <a:ext cx="4038600" cy="4525963"/>
          </a:xfrm>
        </p:spPr>
        <p:txBody>
          <a:bodyPr>
            <a:normAutofit/>
          </a:bodyPr>
          <a:lstStyle/>
          <a:p>
            <a:pPr marL="0" indent="457200">
              <a:buNone/>
            </a:pPr>
            <a:r>
              <a:rPr lang="ru-RU" sz="2400" dirty="0"/>
              <a:t>Промежуток с 1579 по 1588 гг. принято называть "утерянными годами", т.к. нет точных сведений о том, чем занимался Шекспир. Примерно в 1587 г. Шекспир покинул свою семью и переселился в Лондон, где занялся театральной деятельностью.</a:t>
            </a:r>
          </a:p>
        </p:txBody>
      </p:sp>
      <p:sp>
        <p:nvSpPr>
          <p:cNvPr id="4" name="Объект 3"/>
          <p:cNvSpPr>
            <a:spLocks noGrp="1"/>
          </p:cNvSpPr>
          <p:nvPr>
            <p:ph sz="half" idx="2"/>
          </p:nvPr>
        </p:nvSpPr>
        <p:spPr/>
        <p:txBody>
          <a:bodyPr>
            <a:normAutofit/>
          </a:bodyPr>
          <a:lstStyle/>
          <a:p>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88113"/>
            <a:ext cx="32004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77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1115616" y="908721"/>
            <a:ext cx="3750568" cy="5160664"/>
          </a:xfrm>
        </p:spPr>
        <p:txBody>
          <a:bodyPr>
            <a:noAutofit/>
          </a:bodyPr>
          <a:lstStyle/>
          <a:p>
            <a:pPr marL="0" indent="457200">
              <a:buNone/>
            </a:pPr>
            <a:r>
              <a:rPr lang="ru-RU" sz="2400" dirty="0"/>
              <a:t>Первое упоминание о Шекспире, как о писателе, мы находим в 1592 г. в предсмертном памфлете драматурга Роберта Грина "На грош ума, купленного за миллион раскаяния", где Грин отозвался о нем как об опасном конкуренте («выскочка», «ворона, щеголяющая в наших перьях»).</a:t>
            </a:r>
          </a:p>
        </p:txBody>
      </p:sp>
      <p:sp>
        <p:nvSpPr>
          <p:cNvPr id="4" name="Объект 3"/>
          <p:cNvSpPr>
            <a:spLocks noGrp="1"/>
          </p:cNvSpPr>
          <p:nvPr>
            <p:ph sz="half" idx="2"/>
          </p:nvPr>
        </p:nvSpPr>
        <p:spPr/>
        <p:txBody>
          <a:bodyPr>
            <a:normAutofit/>
          </a:bodyPr>
          <a:lstStyle/>
          <a:p>
            <a:endParaRPr lang="ru-R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48681"/>
            <a:ext cx="2624336" cy="3335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58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971600" y="1124744"/>
            <a:ext cx="4038600" cy="5256584"/>
          </a:xfrm>
        </p:spPr>
        <p:txBody>
          <a:bodyPr>
            <a:noAutofit/>
          </a:bodyPr>
          <a:lstStyle/>
          <a:p>
            <a:pPr marL="0" indent="457200">
              <a:buNone/>
            </a:pPr>
            <a:r>
              <a:rPr lang="ru-RU" sz="2400" dirty="0" smtClean="0"/>
              <a:t>В </a:t>
            </a:r>
            <a:r>
              <a:rPr lang="ru-RU" sz="2400" dirty="0"/>
              <a:t>1599 г. Шекспир становится одним из совладельцев нового театра "Глобуса". К этому времени Шекспир становится достаточно состоятельным человеком, покупает второй по величине дом в </a:t>
            </a:r>
            <a:r>
              <a:rPr lang="ru-RU" sz="2400" dirty="0" err="1"/>
              <a:t>Стратфорде</a:t>
            </a:r>
            <a:r>
              <a:rPr lang="ru-RU" sz="2400" dirty="0"/>
              <a:t>, получает право на фамильный герб и дворянское звание </a:t>
            </a:r>
            <a:r>
              <a:rPr lang="ru-RU" sz="2400" dirty="0" smtClean="0"/>
              <a:t> </a:t>
            </a:r>
            <a:r>
              <a:rPr lang="ru-RU" sz="2400" dirty="0"/>
              <a:t>джентльмен.</a:t>
            </a:r>
          </a:p>
        </p:txBody>
      </p:sp>
      <p:sp>
        <p:nvSpPr>
          <p:cNvPr id="4" name="Объект 3"/>
          <p:cNvSpPr>
            <a:spLocks noGrp="1"/>
          </p:cNvSpPr>
          <p:nvPr>
            <p:ph sz="half" idx="2"/>
          </p:nvPr>
        </p:nvSpPr>
        <p:spPr/>
        <p:txBody>
          <a:bodyPr>
            <a:normAutofit/>
          </a:bodyPr>
          <a:lstStyle/>
          <a:p>
            <a:endParaRPr lang="ru-RU" dirty="0"/>
          </a:p>
        </p:txBody>
      </p:sp>
      <p:pic>
        <p:nvPicPr>
          <p:cNvPr id="9218" name="Picture 2" descr="http://www.booksite.ru/fulltext/1/001/010/001/2531299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20688"/>
            <a:ext cx="3744416" cy="225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83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3224" y="260648"/>
            <a:ext cx="8229600" cy="1143000"/>
          </a:xfrm>
        </p:spPr>
        <p:txBody>
          <a:bodyPr/>
          <a:lstStyle/>
          <a:p>
            <a:endParaRPr lang="ru-RU"/>
          </a:p>
        </p:txBody>
      </p:sp>
      <p:sp>
        <p:nvSpPr>
          <p:cNvPr id="3" name="Объект 2"/>
          <p:cNvSpPr>
            <a:spLocks noGrp="1"/>
          </p:cNvSpPr>
          <p:nvPr>
            <p:ph sz="half" idx="1"/>
          </p:nvPr>
        </p:nvSpPr>
        <p:spPr>
          <a:xfrm>
            <a:off x="1043608" y="1412776"/>
            <a:ext cx="3816424" cy="4525963"/>
          </a:xfrm>
        </p:spPr>
        <p:txBody>
          <a:bodyPr>
            <a:normAutofit fontScale="85000" lnSpcReduction="20000"/>
          </a:bodyPr>
          <a:lstStyle/>
          <a:p>
            <a:pPr marL="0" indent="457200">
              <a:buNone/>
            </a:pPr>
            <a:r>
              <a:rPr lang="ru-RU" dirty="0"/>
              <a:t>В течение многих лет Шекспир занимался ростовщичеством, а в 1605 г. стал откупщиком церковной десятины. В 1612 г. Шекспир покидает Лондон и возвращается в родной Стратфорд. 25 марта 1616 года нотариусом составлено завещание и 23 апреля 1616 года, в день своего рождения, Шекспир умирает.</a:t>
            </a:r>
          </a:p>
        </p:txBody>
      </p:sp>
      <p:sp>
        <p:nvSpPr>
          <p:cNvPr id="4" name="Объект 3"/>
          <p:cNvSpPr>
            <a:spLocks noGrp="1"/>
          </p:cNvSpPr>
          <p:nvPr>
            <p:ph sz="half" idx="2"/>
          </p:nvPr>
        </p:nvSpPr>
        <p:spPr/>
        <p:txBody>
          <a:bodyPr>
            <a:normAutofit fontScale="85000" lnSpcReduction="20000"/>
          </a:bodyPr>
          <a:lstStyle/>
          <a:p>
            <a:endParaRPr lang="ru-RU"/>
          </a:p>
        </p:txBody>
      </p:sp>
      <p:pic>
        <p:nvPicPr>
          <p:cNvPr id="15362" name="Picture 2" descr="http://forum.ribca.net/ibf_new/rss_data/www.vesti.ru/p/b_65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247" y="620688"/>
            <a:ext cx="3648403"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1041</Words>
  <Application>Microsoft Office PowerPoint</Application>
  <PresentationFormat>Экран (4:3)</PresentationFormat>
  <Paragraphs>63</Paragraphs>
  <Slides>35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35</vt:i4>
      </vt:variant>
    </vt:vector>
  </HeadingPairs>
  <TitlesOfParts>
    <vt:vector size="38" baseType="lpstr">
      <vt:lpstr>Arial</vt:lpstr>
      <vt:lpstr>Calibri</vt:lpstr>
      <vt:lpstr>Тема Office</vt:lpstr>
      <vt:lpstr>Жизнь и творчество Шекспира </vt:lpstr>
      <vt:lpstr>Уильям Шекспир (1564-1616)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 (оптимистический) период (1590-1600 гг.) </vt:lpstr>
      <vt:lpstr>«Комедия ошибок»</vt:lpstr>
      <vt:lpstr>«Два веронца»</vt:lpstr>
      <vt:lpstr>Презентация PowerPoint</vt:lpstr>
      <vt:lpstr>Презентация PowerPoint</vt:lpstr>
      <vt:lpstr>Презентация PowerPoint</vt:lpstr>
      <vt:lpstr>Презентация PowerPoint</vt:lpstr>
      <vt:lpstr>«Генрих VI»</vt:lpstr>
      <vt:lpstr>«Ричард II»</vt:lpstr>
      <vt:lpstr>Презентация PowerPoint</vt:lpstr>
      <vt:lpstr>II (трагический) период (1601-1607 гг.) </vt:lpstr>
      <vt:lpstr>«Гамлет»</vt:lpstr>
      <vt:lpstr>«Отелло»</vt:lpstr>
      <vt:lpstr>«Король Лир»</vt:lpstr>
      <vt:lpstr>«Макбет»</vt:lpstr>
      <vt:lpstr>Презентация PowerPoint</vt:lpstr>
      <vt:lpstr>Презентация PowerPoint</vt:lpstr>
      <vt:lpstr>III (романтический) период (1608-1612 гг.) </vt:lpstr>
      <vt:lpstr>Язык и сценические средства Шекспира </vt:lpstr>
      <vt:lpstr>Презентация PowerPoint</vt:lpstr>
      <vt:lpstr>Презентация PowerPoint</vt:lpstr>
      <vt:lpstr>Уход Шекспира </vt:lpstr>
      <vt:lpstr>Домашнее задание</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Жизнь и творчество Шекспира</dc:title>
  <dc:creator>1</dc:creator>
  <cp:lastModifiedBy>Пользователь</cp:lastModifiedBy>
  <cp:revision>23</cp:revision>
  <dcterms:created xsi:type="dcterms:W3CDTF">2013-05-09T14:56:13Z</dcterms:created>
  <dcterms:modified xsi:type="dcterms:W3CDTF">2020-05-07T20:42:14Z</dcterms:modified>
</cp:coreProperties>
</file>