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2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4" r:id="rId13"/>
    <p:sldId id="281" r:id="rId14"/>
    <p:sldId id="283" r:id="rId15"/>
    <p:sldId id="285" r:id="rId16"/>
    <p:sldId id="290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00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9D64-C149-45DA-A351-AC5A8D1ACD34}" type="datetimeFigureOut">
              <a:rPr lang="ru-RU" smtClean="0"/>
              <a:pPr/>
              <a:t>08.03.18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7306-A1BB-429E-8544-21FD3AF8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340768"/>
            <a:ext cx="6286512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Русский язык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3912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0"/>
                </a:solidFill>
              </a:rPr>
              <a:t>Динамическая пауза</a:t>
            </a:r>
            <a:endParaRPr lang="ru-RU" sz="3200" b="1" dirty="0">
              <a:solidFill>
                <a:srgbClr val="0000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718" y="126876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Закройте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глаза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расслабьте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тело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Представьте</a:t>
            </a:r>
            <a:r>
              <a:rPr lang="en-US" sz="3200" dirty="0">
                <a:solidFill>
                  <a:srgbClr val="000090"/>
                </a:solidFill>
              </a:rPr>
              <a:t> – </a:t>
            </a:r>
            <a:r>
              <a:rPr lang="en-US" sz="3200" dirty="0" err="1">
                <a:solidFill>
                  <a:srgbClr val="000090"/>
                </a:solidFill>
              </a:rPr>
              <a:t>вы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птицы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вы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вдруг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полетели</a:t>
            </a:r>
            <a:r>
              <a:rPr lang="en-US" sz="3200" dirty="0">
                <a:solidFill>
                  <a:srgbClr val="000090"/>
                </a:solidFill>
              </a:rPr>
              <a:t>!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Теперь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океане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дельфином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плывете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Теперь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саду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яблоки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спелые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рвете</a:t>
            </a:r>
            <a:r>
              <a:rPr lang="en-US" sz="3200" dirty="0">
                <a:solidFill>
                  <a:srgbClr val="000090"/>
                </a:solidFill>
              </a:rPr>
              <a:t>. 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Налево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направо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вокруг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посмотрели</a:t>
            </a:r>
            <a:r>
              <a:rPr lang="en-US" sz="3200" dirty="0">
                <a:solidFill>
                  <a:srgbClr val="000090"/>
                </a:solidFill>
              </a:rPr>
              <a:t>,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Открыли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глаза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снова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за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дело</a:t>
            </a:r>
            <a:r>
              <a:rPr lang="en-US" sz="3200" dirty="0">
                <a:solidFill>
                  <a:srgbClr val="000090"/>
                </a:solidFill>
              </a:rPr>
              <a:t>!</a:t>
            </a:r>
            <a:r>
              <a:rPr lang="ru-RU" sz="32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6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0090"/>
                </a:solidFill>
              </a:rPr>
              <a:t>Работа в парах</a:t>
            </a:r>
          </a:p>
          <a:p>
            <a:pPr lvl="0"/>
            <a:r>
              <a:rPr lang="ru-RU" sz="2800" dirty="0" smtClean="0">
                <a:solidFill>
                  <a:srgbClr val="000090"/>
                </a:solidFill>
              </a:rPr>
              <a:t>- </a:t>
            </a:r>
            <a:r>
              <a:rPr lang="ru-RU" sz="2800" dirty="0" smtClean="0">
                <a:solidFill>
                  <a:srgbClr val="000090"/>
                </a:solidFill>
              </a:rPr>
              <a:t>Продолжим </a:t>
            </a:r>
            <a:r>
              <a:rPr lang="ru-RU" sz="2800" dirty="0">
                <a:solidFill>
                  <a:srgbClr val="000090"/>
                </a:solidFill>
              </a:rPr>
              <a:t>работу.</a:t>
            </a:r>
          </a:p>
          <a:p>
            <a:pPr lvl="0"/>
            <a:r>
              <a:rPr lang="ru-RU" sz="2800" dirty="0" smtClean="0">
                <a:solidFill>
                  <a:srgbClr val="000090"/>
                </a:solidFill>
              </a:rPr>
              <a:t>- Прочитайте </a:t>
            </a:r>
            <a:r>
              <a:rPr lang="ru-RU" sz="2800" dirty="0">
                <a:solidFill>
                  <a:srgbClr val="000090"/>
                </a:solidFill>
              </a:rPr>
              <a:t>предложения.</a:t>
            </a:r>
          </a:p>
          <a:p>
            <a:pPr lvl="0"/>
            <a:r>
              <a:rPr lang="ru-RU" sz="2800" dirty="0" smtClean="0">
                <a:solidFill>
                  <a:srgbClr val="000090"/>
                </a:solidFill>
              </a:rPr>
              <a:t>- Объясните </a:t>
            </a:r>
            <a:r>
              <a:rPr lang="ru-RU" sz="2800" dirty="0">
                <a:solidFill>
                  <a:srgbClr val="000090"/>
                </a:solidFill>
              </a:rPr>
              <a:t>пропущенные орфограммы.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6872"/>
            <a:ext cx="734481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Он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жалобно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разевал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клю</a:t>
            </a:r>
            <a:r>
              <a:rPr lang="ru-RU" sz="3200" dirty="0" smtClean="0">
                <a:solidFill>
                  <a:srgbClr val="000090"/>
                </a:solidFill>
              </a:rPr>
              <a:t>_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вертел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г_л_вой</a:t>
            </a:r>
            <a:r>
              <a:rPr lang="en-US" sz="3200" dirty="0">
                <a:solidFill>
                  <a:srgbClr val="000090"/>
                </a:solidFill>
              </a:rPr>
              <a:t>.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ru-RU" sz="3200" dirty="0">
                <a:solidFill>
                  <a:srgbClr val="000090"/>
                </a:solidFill>
              </a:rPr>
              <a:t>Каждое утро мы с </a:t>
            </a:r>
            <a:r>
              <a:rPr lang="ru-RU" sz="3200" dirty="0" err="1">
                <a:solidFill>
                  <a:srgbClr val="000090"/>
                </a:solidFill>
              </a:rPr>
              <a:t>с_строй</a:t>
            </a:r>
            <a:r>
              <a:rPr lang="ru-RU" sz="3200" dirty="0">
                <a:solidFill>
                  <a:srgbClr val="000090"/>
                </a:solidFill>
              </a:rPr>
              <a:t> бегали на </a:t>
            </a:r>
            <a:r>
              <a:rPr lang="ru-RU" sz="3200" dirty="0" err="1">
                <a:solidFill>
                  <a:srgbClr val="000090"/>
                </a:solidFill>
              </a:rPr>
              <a:t>реч</a:t>
            </a:r>
            <a:r>
              <a:rPr lang="ru-RU" sz="3200" dirty="0">
                <a:solidFill>
                  <a:srgbClr val="000090"/>
                </a:solidFill>
              </a:rPr>
              <a:t>(?)ку.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Мы вспомнили, что </a:t>
            </a:r>
            <a:r>
              <a:rPr lang="ru-RU" sz="3200" dirty="0" err="1">
                <a:solidFill>
                  <a:srgbClr val="000090"/>
                </a:solidFill>
              </a:rPr>
              <a:t>нел</a:t>
            </a:r>
            <a:r>
              <a:rPr lang="ru-RU" sz="3200" dirty="0">
                <a:solidFill>
                  <a:srgbClr val="000090"/>
                </a:solidFill>
              </a:rPr>
              <a:t>(?)</a:t>
            </a:r>
            <a:r>
              <a:rPr lang="ru-RU" sz="3200" dirty="0" err="1">
                <a:solidFill>
                  <a:srgbClr val="000090"/>
                </a:solidFill>
              </a:rPr>
              <a:t>зя</a:t>
            </a:r>
            <a:r>
              <a:rPr lang="ru-RU" sz="3200" dirty="0">
                <a:solidFill>
                  <a:srgbClr val="000090"/>
                </a:solidFill>
              </a:rPr>
              <a:t> трогать </a:t>
            </a:r>
            <a:r>
              <a:rPr lang="ru-RU" sz="3200" dirty="0" err="1">
                <a:solidFill>
                  <a:srgbClr val="000090"/>
                </a:solidFill>
              </a:rPr>
              <a:t>пт_нцов</a:t>
            </a:r>
            <a:r>
              <a:rPr lang="ru-RU" sz="3200" dirty="0">
                <a:solidFill>
                  <a:srgbClr val="000090"/>
                </a:solidFill>
              </a:rPr>
              <a:t>, иначе мат(?) их не примет.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Однажды мы увидели на </a:t>
            </a:r>
            <a:r>
              <a:rPr lang="ru-RU" sz="3200" dirty="0" err="1">
                <a:solidFill>
                  <a:srgbClr val="000090"/>
                </a:solidFill>
              </a:rPr>
              <a:t>тр_пинке</a:t>
            </a:r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ru-RU" sz="3200" dirty="0" err="1">
                <a:solidFill>
                  <a:srgbClr val="000090"/>
                </a:solidFill>
              </a:rPr>
              <a:t>мален</a:t>
            </a:r>
            <a:r>
              <a:rPr lang="ru-RU" sz="3200" dirty="0">
                <a:solidFill>
                  <a:srgbClr val="000090"/>
                </a:solidFill>
              </a:rPr>
              <a:t>(?)кого </a:t>
            </a:r>
            <a:r>
              <a:rPr lang="ru-RU" sz="3200" dirty="0" err="1">
                <a:solidFill>
                  <a:srgbClr val="000090"/>
                </a:solidFill>
              </a:rPr>
              <a:t>пт_нчика</a:t>
            </a:r>
            <a:r>
              <a:rPr lang="ru-RU" sz="3200" dirty="0">
                <a:solidFill>
                  <a:srgbClr val="00009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84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0090"/>
                </a:solidFill>
              </a:rPr>
              <a:t>Работа в парах</a:t>
            </a:r>
          </a:p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</a:t>
            </a:r>
            <a:r>
              <a:rPr lang="ru-RU" sz="3200" dirty="0" smtClean="0">
                <a:solidFill>
                  <a:srgbClr val="000090"/>
                </a:solidFill>
              </a:rPr>
              <a:t>Можно ли назвать это текстом?</a:t>
            </a:r>
            <a:endParaRPr lang="ru-RU" sz="3200" dirty="0">
              <a:solidFill>
                <a:srgbClr val="000090"/>
              </a:solidFill>
            </a:endParaRPr>
          </a:p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Подумайте, что было вначале, как развивались события потом?</a:t>
            </a:r>
            <a:endParaRPr lang="ru-RU" sz="3200" dirty="0">
              <a:solidFill>
                <a:srgbClr val="000090"/>
              </a:solidFill>
            </a:endParaRPr>
          </a:p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Восстановите логическую цепочку предложений и прономеруйте предложения.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734481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Он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жалобно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разевал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клю</a:t>
            </a: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вертел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вой</a:t>
            </a:r>
            <a:r>
              <a:rPr lang="en-US" sz="3200" dirty="0">
                <a:solidFill>
                  <a:srgbClr val="000090"/>
                </a:solidFill>
              </a:rPr>
              <a:t>.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Каждое утро мы с с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00090"/>
                </a:solidFill>
              </a:rPr>
              <a:t>строй бегали на ре</a:t>
            </a:r>
            <a:r>
              <a:rPr lang="ru-RU" sz="3200" dirty="0" smtClean="0">
                <a:solidFill>
                  <a:srgbClr val="FF0000"/>
                </a:solidFill>
              </a:rPr>
              <a:t>чк</a:t>
            </a:r>
            <a:r>
              <a:rPr lang="ru-RU" sz="3200" dirty="0" smtClean="0">
                <a:solidFill>
                  <a:srgbClr val="000090"/>
                </a:solidFill>
              </a:rPr>
              <a:t>у. 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Мы </a:t>
            </a:r>
            <a:r>
              <a:rPr lang="ru-RU" sz="3200" dirty="0">
                <a:solidFill>
                  <a:srgbClr val="000090"/>
                </a:solidFill>
              </a:rPr>
              <a:t>вспомнили, что </a:t>
            </a:r>
            <a:r>
              <a:rPr lang="ru-RU" sz="3200" dirty="0" smtClean="0">
                <a:solidFill>
                  <a:srgbClr val="000090"/>
                </a:solidFill>
              </a:rPr>
              <a:t>нел</a:t>
            </a:r>
            <a:r>
              <a:rPr lang="ru-RU" sz="3200" dirty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зя </a:t>
            </a:r>
            <a:r>
              <a:rPr lang="ru-RU" sz="3200" dirty="0">
                <a:solidFill>
                  <a:srgbClr val="000090"/>
                </a:solidFill>
              </a:rPr>
              <a:t>трогать </a:t>
            </a:r>
            <a:r>
              <a:rPr lang="ru-RU" sz="3200" dirty="0" smtClean="0">
                <a:solidFill>
                  <a:srgbClr val="000090"/>
                </a:solidFill>
              </a:rPr>
              <a:t>пт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00090"/>
                </a:solidFill>
              </a:rPr>
              <a:t>нцов</a:t>
            </a:r>
            <a:r>
              <a:rPr lang="ru-RU" sz="3200" dirty="0">
                <a:solidFill>
                  <a:srgbClr val="000090"/>
                </a:solidFill>
              </a:rPr>
              <a:t>, иначе </a:t>
            </a:r>
            <a:r>
              <a:rPr lang="ru-RU" sz="3200" dirty="0" smtClean="0">
                <a:solidFill>
                  <a:srgbClr val="000090"/>
                </a:solidFill>
              </a:rPr>
              <a:t>мат</a:t>
            </a:r>
            <a:r>
              <a:rPr lang="ru-RU" sz="3200" dirty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ru-RU" sz="3200" dirty="0">
                <a:solidFill>
                  <a:srgbClr val="000090"/>
                </a:solidFill>
              </a:rPr>
              <a:t>их не примет.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Однажды мы увидели на </a:t>
            </a:r>
            <a:r>
              <a:rPr lang="ru-RU" sz="3200" dirty="0" smtClean="0">
                <a:solidFill>
                  <a:srgbClr val="000090"/>
                </a:solidFill>
              </a:rPr>
              <a:t>тр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000090"/>
                </a:solidFill>
              </a:rPr>
              <a:t>пинке мален</a:t>
            </a:r>
            <a:r>
              <a:rPr lang="ru-RU" sz="3200" dirty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кого пт</a:t>
            </a:r>
            <a:r>
              <a:rPr lang="ru-RU" sz="3200" dirty="0" smtClean="0">
                <a:solidFill>
                  <a:srgbClr val="FF0000"/>
                </a:solidFill>
              </a:rPr>
              <a:t>енч</a:t>
            </a:r>
            <a:r>
              <a:rPr lang="ru-RU" sz="3200" dirty="0" smtClean="0">
                <a:solidFill>
                  <a:srgbClr val="000090"/>
                </a:solidFill>
              </a:rPr>
              <a:t>ика</a:t>
            </a:r>
            <a:r>
              <a:rPr lang="ru-RU" sz="3200" dirty="0">
                <a:solidFill>
                  <a:srgbClr val="00009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908720"/>
            <a:ext cx="641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(3)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16832"/>
            <a:ext cx="641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(1)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861048"/>
            <a:ext cx="641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(2)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924944"/>
            <a:ext cx="641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(4)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34481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3200" dirty="0" smtClean="0">
                <a:solidFill>
                  <a:srgbClr val="000090"/>
                </a:solidFill>
              </a:rPr>
              <a:t>Что </a:t>
            </a:r>
            <a:r>
              <a:rPr lang="ru-RU" sz="3200" dirty="0">
                <a:solidFill>
                  <a:srgbClr val="000090"/>
                </a:solidFill>
              </a:rPr>
              <a:t>же такое текст? </a:t>
            </a:r>
            <a:endParaRPr lang="ru-RU" sz="3200" dirty="0" smtClean="0">
              <a:solidFill>
                <a:srgbClr val="000090"/>
              </a:solidFill>
            </a:endParaRPr>
          </a:p>
          <a:p>
            <a:pPr lvl="0"/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ru-RU" sz="3200" dirty="0" smtClean="0">
                <a:solidFill>
                  <a:srgbClr val="000090"/>
                </a:solidFill>
              </a:rPr>
              <a:t>    Назовите </a:t>
            </a:r>
            <a:r>
              <a:rPr lang="ru-RU" sz="3200" dirty="0">
                <a:solidFill>
                  <a:srgbClr val="000090"/>
                </a:solidFill>
              </a:rPr>
              <a:t>признаки</a:t>
            </a:r>
            <a:r>
              <a:rPr lang="ru-RU" sz="3200" dirty="0" smtClean="0">
                <a:solidFill>
                  <a:srgbClr val="000090"/>
                </a:solidFill>
              </a:rPr>
              <a:t>.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56792"/>
            <a:ext cx="7416824" cy="5016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000090"/>
                </a:solidFill>
              </a:rPr>
              <a:t>1. Предложения в тексте связаны по смыслу. Они все на одну тему.</a:t>
            </a:r>
          </a:p>
          <a:p>
            <a:pPr lvl="0"/>
            <a:r>
              <a:rPr lang="ru-RU" sz="3200" dirty="0">
                <a:solidFill>
                  <a:srgbClr val="000090"/>
                </a:solidFill>
              </a:rPr>
              <a:t>2. К тексту можно подобрать заголовок.</a:t>
            </a:r>
          </a:p>
          <a:p>
            <a:pPr lvl="0"/>
            <a:r>
              <a:rPr lang="ru-RU" sz="3200" dirty="0">
                <a:solidFill>
                  <a:srgbClr val="000090"/>
                </a:solidFill>
              </a:rPr>
              <a:t>3. Все предложения в тексте имеют границы.</a:t>
            </a:r>
          </a:p>
          <a:p>
            <a:pPr lvl="0"/>
            <a:r>
              <a:rPr lang="ru-RU" sz="3200" dirty="0">
                <a:solidFill>
                  <a:srgbClr val="000090"/>
                </a:solidFill>
              </a:rPr>
              <a:t>4. Каждая часть в тексте пишется с красной строки.</a:t>
            </a:r>
          </a:p>
          <a:p>
            <a:pPr lvl="0"/>
            <a:r>
              <a:rPr lang="ru-RU" sz="3200" dirty="0">
                <a:solidFill>
                  <a:srgbClr val="000090"/>
                </a:solidFill>
              </a:rPr>
              <a:t>5. Нельзя менять местами предложения. Это нарушает логическую цепочку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54686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Какой </a:t>
            </a:r>
            <a:r>
              <a:rPr lang="ru-RU" sz="3200" dirty="0">
                <a:solidFill>
                  <a:srgbClr val="000090"/>
                </a:solidFill>
              </a:rPr>
              <a:t>пункт не выполнен?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  </a:t>
            </a:r>
            <a:r>
              <a:rPr lang="en-US" sz="3200" dirty="0" err="1" smtClean="0">
                <a:solidFill>
                  <a:srgbClr val="000090"/>
                </a:solidFill>
              </a:rPr>
              <a:t>Озаглавьте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текст</a:t>
            </a:r>
            <a:r>
              <a:rPr lang="en-US" sz="3200" dirty="0">
                <a:solidFill>
                  <a:srgbClr val="000090"/>
                </a:solidFill>
              </a:rPr>
              <a:t>. 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6672"/>
            <a:ext cx="734481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      Каждое </a:t>
            </a:r>
            <a:r>
              <a:rPr lang="ru-RU" sz="3200" dirty="0">
                <a:solidFill>
                  <a:srgbClr val="000090"/>
                </a:solidFill>
              </a:rPr>
              <a:t>утро мы с </a:t>
            </a:r>
            <a:r>
              <a:rPr lang="ru-RU" sz="3200" dirty="0" err="1" smtClean="0">
                <a:solidFill>
                  <a:srgbClr val="000090"/>
                </a:solidFill>
              </a:rPr>
              <a:t>с</a:t>
            </a:r>
            <a:r>
              <a:rPr lang="ru-RU" sz="3200" dirty="0" err="1">
                <a:solidFill>
                  <a:srgbClr val="FF000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строй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ru-RU" sz="3200" dirty="0">
                <a:solidFill>
                  <a:srgbClr val="000090"/>
                </a:solidFill>
              </a:rPr>
              <a:t>бегали на </a:t>
            </a:r>
            <a:r>
              <a:rPr lang="ru-RU" sz="3200" dirty="0" err="1" smtClean="0">
                <a:solidFill>
                  <a:srgbClr val="000090"/>
                </a:solidFill>
              </a:rPr>
              <a:t>ре</a:t>
            </a:r>
            <a:r>
              <a:rPr lang="ru-RU" sz="3200" dirty="0" err="1" smtClean="0">
                <a:solidFill>
                  <a:srgbClr val="FF0000"/>
                </a:solidFill>
              </a:rPr>
              <a:t>__</a:t>
            </a:r>
            <a:r>
              <a:rPr lang="ru-RU" sz="3200" dirty="0" err="1" smtClean="0">
                <a:solidFill>
                  <a:srgbClr val="000090"/>
                </a:solidFill>
              </a:rPr>
              <a:t>у</a:t>
            </a:r>
            <a:r>
              <a:rPr lang="ru-RU" sz="3200" dirty="0" smtClean="0">
                <a:solidFill>
                  <a:srgbClr val="000090"/>
                </a:solidFill>
              </a:rPr>
              <a:t>.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ru-RU" sz="3200" dirty="0" smtClean="0">
                <a:solidFill>
                  <a:srgbClr val="000090"/>
                </a:solidFill>
              </a:rPr>
              <a:t>     Однажды </a:t>
            </a:r>
            <a:r>
              <a:rPr lang="ru-RU" sz="3200" dirty="0">
                <a:solidFill>
                  <a:srgbClr val="000090"/>
                </a:solidFill>
              </a:rPr>
              <a:t>мы увидели на </a:t>
            </a:r>
            <a:r>
              <a:rPr lang="ru-RU" sz="3200" dirty="0" err="1" smtClean="0">
                <a:solidFill>
                  <a:srgbClr val="000090"/>
                </a:solidFill>
              </a:rPr>
              <a:t>тр</a:t>
            </a:r>
            <a:r>
              <a:rPr lang="ru-RU" sz="3200" dirty="0" err="1">
                <a:solidFill>
                  <a:srgbClr val="FF000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пинке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ru-RU" sz="3200" dirty="0" err="1" smtClean="0">
                <a:solidFill>
                  <a:srgbClr val="000090"/>
                </a:solidFill>
              </a:rPr>
              <a:t>мален</a:t>
            </a:r>
            <a:r>
              <a:rPr lang="ru-RU" sz="3200" dirty="0" err="1">
                <a:solidFill>
                  <a:srgbClr val="FF000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кого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ru-RU" sz="3200" dirty="0" err="1" smtClean="0">
                <a:solidFill>
                  <a:srgbClr val="000090"/>
                </a:solidFill>
              </a:rPr>
              <a:t>пт</a:t>
            </a:r>
            <a:r>
              <a:rPr lang="ru-RU" sz="3200" dirty="0" smtClean="0">
                <a:solidFill>
                  <a:srgbClr val="FF0000"/>
                </a:solidFill>
              </a:rPr>
              <a:t>___</a:t>
            </a:r>
            <a:r>
              <a:rPr lang="ru-RU" sz="3200" dirty="0" err="1" smtClean="0">
                <a:solidFill>
                  <a:srgbClr val="000090"/>
                </a:solidFill>
              </a:rPr>
              <a:t>ика</a:t>
            </a:r>
            <a:r>
              <a:rPr lang="ru-RU" sz="3200" dirty="0">
                <a:solidFill>
                  <a:srgbClr val="000090"/>
                </a:solidFill>
              </a:rPr>
              <a:t>. </a:t>
            </a:r>
            <a:r>
              <a:rPr lang="en-US" sz="3200" dirty="0" err="1" smtClean="0">
                <a:solidFill>
                  <a:srgbClr val="000090"/>
                </a:solidFill>
              </a:rPr>
              <a:t>Он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жалобно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разевал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клю</a:t>
            </a:r>
            <a:r>
              <a:rPr lang="ru-RU" sz="3200" dirty="0">
                <a:solidFill>
                  <a:srgbClr val="FF0000"/>
                </a:solidFill>
              </a:rPr>
              <a:t>_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и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вертел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_</a:t>
            </a:r>
            <a:r>
              <a:rPr lang="en-US" sz="3200" dirty="0" err="1" smtClean="0">
                <a:solidFill>
                  <a:srgbClr val="000090"/>
                </a:solidFill>
              </a:rPr>
              <a:t>л</a:t>
            </a:r>
            <a:r>
              <a:rPr lang="ru-RU" sz="3200" dirty="0">
                <a:solidFill>
                  <a:srgbClr val="FF0000"/>
                </a:solidFill>
              </a:rPr>
              <a:t>_</a:t>
            </a:r>
            <a:r>
              <a:rPr lang="en-US" sz="3200" dirty="0" err="1" smtClean="0">
                <a:solidFill>
                  <a:srgbClr val="000090"/>
                </a:solidFill>
              </a:rPr>
              <a:t>вой</a:t>
            </a:r>
            <a:r>
              <a:rPr lang="en-US" sz="3200" dirty="0" smtClean="0">
                <a:solidFill>
                  <a:srgbClr val="000090"/>
                </a:solidFill>
              </a:rPr>
              <a:t>. </a:t>
            </a:r>
            <a:endParaRPr lang="ru-RU" sz="3200" dirty="0" smtClean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      Мы вспомнили, что </a:t>
            </a:r>
            <a:r>
              <a:rPr lang="ru-RU" sz="3200" dirty="0" err="1" smtClean="0">
                <a:solidFill>
                  <a:srgbClr val="000090"/>
                </a:solidFill>
              </a:rPr>
              <a:t>нел</a:t>
            </a:r>
            <a:r>
              <a:rPr lang="ru-RU" sz="3200" dirty="0" err="1">
                <a:solidFill>
                  <a:srgbClr val="FF000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зя</a:t>
            </a:r>
            <a:r>
              <a:rPr lang="ru-RU" sz="3200" dirty="0" smtClean="0">
                <a:solidFill>
                  <a:srgbClr val="000090"/>
                </a:solidFill>
              </a:rPr>
              <a:t> трогать </a:t>
            </a:r>
            <a:r>
              <a:rPr lang="ru-RU" sz="3200" dirty="0" err="1" smtClean="0">
                <a:solidFill>
                  <a:srgbClr val="000090"/>
                </a:solidFill>
              </a:rPr>
              <a:t>пт</a:t>
            </a:r>
            <a:r>
              <a:rPr lang="ru-RU" sz="3200" dirty="0" err="1">
                <a:solidFill>
                  <a:srgbClr val="FF000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нцов</a:t>
            </a:r>
            <a:r>
              <a:rPr lang="ru-RU" sz="3200" dirty="0" smtClean="0">
                <a:solidFill>
                  <a:srgbClr val="000090"/>
                </a:solidFill>
              </a:rPr>
              <a:t>, иначе мат</a:t>
            </a:r>
            <a:r>
              <a:rPr lang="ru-RU" sz="3200" dirty="0">
                <a:solidFill>
                  <a:srgbClr val="FF0000"/>
                </a:solidFill>
              </a:rPr>
              <a:t>_</a:t>
            </a:r>
            <a:r>
              <a:rPr lang="ru-RU" sz="3200" dirty="0" smtClean="0">
                <a:solidFill>
                  <a:srgbClr val="000090"/>
                </a:solidFill>
              </a:rPr>
              <a:t> их не примет.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76672"/>
            <a:ext cx="1730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Птенчик.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653136"/>
            <a:ext cx="395172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Приступили к работе.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7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7824" y="548680"/>
            <a:ext cx="351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90"/>
                </a:solidFill>
              </a:rPr>
              <a:t>Самопроверка.</a:t>
            </a:r>
            <a:endParaRPr lang="ru-RU" sz="4000" dirty="0">
              <a:solidFill>
                <a:srgbClr val="00009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348800"/>
            <a:ext cx="7416824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Оцените </a:t>
            </a:r>
            <a:r>
              <a:rPr lang="ru-RU" sz="3200" dirty="0">
                <a:solidFill>
                  <a:srgbClr val="000090"/>
                </a:solidFill>
              </a:rPr>
              <a:t>свою работу.</a:t>
            </a:r>
          </a:p>
          <a:p>
            <a:pPr lvl="0"/>
            <a:r>
              <a:rPr lang="ru-RU" sz="3200" dirty="0" smtClean="0">
                <a:solidFill>
                  <a:srgbClr val="000090"/>
                </a:solidFill>
              </a:rPr>
              <a:t>- На </a:t>
            </a:r>
            <a:r>
              <a:rPr lang="ru-RU" sz="3200" dirty="0">
                <a:solidFill>
                  <a:srgbClr val="000090"/>
                </a:solidFill>
              </a:rPr>
              <a:t>полях начертите шкалу. 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1. Если </a:t>
            </a:r>
            <a:r>
              <a:rPr lang="ru-RU" sz="3200" dirty="0">
                <a:solidFill>
                  <a:srgbClr val="000090"/>
                </a:solidFill>
              </a:rPr>
              <a:t>вы не допустили ни одной ошибки, поставьте крестик на самом верху шкалы.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2. Если </a:t>
            </a:r>
            <a:r>
              <a:rPr lang="ru-RU" sz="3200" dirty="0">
                <a:solidFill>
                  <a:srgbClr val="000090"/>
                </a:solidFill>
              </a:rPr>
              <a:t>допустили 1-2 ошибки, то чуть ниже.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3. Если </a:t>
            </a:r>
            <a:r>
              <a:rPr lang="ru-RU" sz="3200" dirty="0">
                <a:solidFill>
                  <a:srgbClr val="000090"/>
                </a:solidFill>
              </a:rPr>
              <a:t>3 и 4</a:t>
            </a:r>
            <a:r>
              <a:rPr lang="ru-RU" sz="3200" dirty="0" smtClean="0">
                <a:solidFill>
                  <a:srgbClr val="000090"/>
                </a:solidFill>
              </a:rPr>
              <a:t> ошибки, </a:t>
            </a:r>
            <a:r>
              <a:rPr lang="ru-RU" sz="3200" dirty="0">
                <a:solidFill>
                  <a:srgbClr val="000090"/>
                </a:solidFill>
              </a:rPr>
              <a:t>то по середине шкалы</a:t>
            </a:r>
            <a:r>
              <a:rPr lang="ru-RU" sz="32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0090"/>
                </a:solidFill>
              </a:rPr>
              <a:t>4. </a:t>
            </a:r>
            <a:r>
              <a:rPr lang="ru-RU" sz="3200" dirty="0">
                <a:solidFill>
                  <a:srgbClr val="000090"/>
                </a:solidFill>
              </a:rPr>
              <a:t>Если </a:t>
            </a:r>
            <a:r>
              <a:rPr lang="ru-RU" sz="3200" dirty="0" smtClean="0">
                <a:solidFill>
                  <a:srgbClr val="000090"/>
                </a:solidFill>
              </a:rPr>
              <a:t>5 </a:t>
            </a:r>
            <a:r>
              <a:rPr lang="ru-RU" sz="3200" dirty="0">
                <a:solidFill>
                  <a:srgbClr val="000090"/>
                </a:solidFill>
              </a:rPr>
              <a:t>и более ошибок, то </a:t>
            </a:r>
            <a:r>
              <a:rPr lang="ru-RU" sz="3200" dirty="0" smtClean="0">
                <a:solidFill>
                  <a:srgbClr val="000090"/>
                </a:solidFill>
              </a:rPr>
              <a:t>внизу шкалы.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  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6672"/>
            <a:ext cx="734481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      Каждое </a:t>
            </a:r>
            <a:r>
              <a:rPr lang="ru-RU" sz="3200" dirty="0">
                <a:solidFill>
                  <a:srgbClr val="000090"/>
                </a:solidFill>
              </a:rPr>
              <a:t>утро мы с </a:t>
            </a:r>
            <a:r>
              <a:rPr lang="ru-RU" sz="3200" dirty="0" smtClean="0">
                <a:solidFill>
                  <a:srgbClr val="000090"/>
                </a:solidFill>
              </a:rPr>
              <a:t>с</a:t>
            </a:r>
            <a:r>
              <a:rPr lang="ru-RU" sz="3200" dirty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00090"/>
                </a:solidFill>
              </a:rPr>
              <a:t>строй </a:t>
            </a:r>
            <a:r>
              <a:rPr lang="ru-RU" sz="3200" dirty="0">
                <a:solidFill>
                  <a:srgbClr val="000090"/>
                </a:solidFill>
              </a:rPr>
              <a:t>бегали на </a:t>
            </a:r>
            <a:r>
              <a:rPr lang="ru-RU" sz="3200" dirty="0" smtClean="0">
                <a:solidFill>
                  <a:srgbClr val="000090"/>
                </a:solidFill>
              </a:rPr>
              <a:t>ре</a:t>
            </a:r>
            <a:r>
              <a:rPr lang="ru-RU" sz="3200" dirty="0" smtClean="0">
                <a:solidFill>
                  <a:srgbClr val="FF0000"/>
                </a:solidFill>
              </a:rPr>
              <a:t>чк</a:t>
            </a:r>
            <a:r>
              <a:rPr lang="ru-RU" sz="3200" dirty="0" smtClean="0">
                <a:solidFill>
                  <a:srgbClr val="000090"/>
                </a:solidFill>
              </a:rPr>
              <a:t>у.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ru-RU" sz="3200" dirty="0" smtClean="0">
                <a:solidFill>
                  <a:srgbClr val="000090"/>
                </a:solidFill>
              </a:rPr>
              <a:t>     Однажды </a:t>
            </a:r>
            <a:r>
              <a:rPr lang="ru-RU" sz="3200" dirty="0">
                <a:solidFill>
                  <a:srgbClr val="000090"/>
                </a:solidFill>
              </a:rPr>
              <a:t>мы увидели на </a:t>
            </a:r>
            <a:r>
              <a:rPr lang="ru-RU" sz="3200" dirty="0" smtClean="0">
                <a:solidFill>
                  <a:srgbClr val="000090"/>
                </a:solidFill>
              </a:rPr>
              <a:t>тр</a:t>
            </a:r>
            <a:r>
              <a:rPr lang="ru-RU" sz="3200" dirty="0">
                <a:solidFill>
                  <a:srgbClr val="FF0000"/>
                </a:solidFill>
              </a:rPr>
              <a:t>о</a:t>
            </a:r>
            <a:r>
              <a:rPr lang="ru-RU" sz="3200" dirty="0" smtClean="0">
                <a:solidFill>
                  <a:srgbClr val="000090"/>
                </a:solidFill>
              </a:rPr>
              <a:t>пинке мален</a:t>
            </a:r>
            <a:r>
              <a:rPr lang="ru-RU" sz="3200" dirty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кого пт</a:t>
            </a:r>
            <a:r>
              <a:rPr lang="ru-RU" sz="3200" dirty="0" smtClean="0">
                <a:solidFill>
                  <a:srgbClr val="FF0000"/>
                </a:solidFill>
              </a:rPr>
              <a:t>енч</a:t>
            </a:r>
            <a:r>
              <a:rPr lang="ru-RU" sz="3200" dirty="0" smtClean="0">
                <a:solidFill>
                  <a:srgbClr val="000090"/>
                </a:solidFill>
              </a:rPr>
              <a:t>ика</a:t>
            </a:r>
            <a:r>
              <a:rPr lang="ru-RU" sz="3200" dirty="0">
                <a:solidFill>
                  <a:srgbClr val="000090"/>
                </a:solidFill>
              </a:rPr>
              <a:t>. </a:t>
            </a:r>
            <a:r>
              <a:rPr lang="en-US" sz="3200" dirty="0" err="1" smtClean="0">
                <a:solidFill>
                  <a:srgbClr val="000090"/>
                </a:solidFill>
              </a:rPr>
              <a:t>Он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жалобно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разевал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клю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и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вертел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л</a:t>
            </a:r>
            <a:r>
              <a:rPr lang="ru-RU" sz="3200" dirty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вой</a:t>
            </a:r>
            <a:r>
              <a:rPr lang="en-US" sz="3200" dirty="0" smtClean="0">
                <a:solidFill>
                  <a:srgbClr val="000090"/>
                </a:solidFill>
              </a:rPr>
              <a:t>. </a:t>
            </a:r>
            <a:endParaRPr lang="ru-RU" sz="3200" dirty="0" smtClean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      Мы вспомнили, что нел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зя трогать пт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>
                <a:solidFill>
                  <a:srgbClr val="000090"/>
                </a:solidFill>
              </a:rPr>
              <a:t>нцов, иначе мат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000090"/>
                </a:solidFill>
              </a:rPr>
              <a:t> их не примет.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76672"/>
            <a:ext cx="1730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Птенчик.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653136"/>
            <a:ext cx="5261978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</a:rPr>
              <a:t>Приступили к самопроверке.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2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223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90"/>
                </a:solidFill>
              </a:rPr>
              <a:t>Работа над предложением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Он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жалобно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разевал</a:t>
            </a:r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клю</a:t>
            </a: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вертел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endParaRPr lang="ru-RU" sz="3200" dirty="0" smtClean="0">
              <a:solidFill>
                <a:srgbClr val="000090"/>
              </a:solidFill>
            </a:endParaRPr>
          </a:p>
          <a:p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 smtClean="0">
                <a:solidFill>
                  <a:srgbClr val="00009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en-US" sz="3200" dirty="0" err="1" smtClean="0">
                <a:solidFill>
                  <a:srgbClr val="000090"/>
                </a:solidFill>
              </a:rPr>
              <a:t>вой</a:t>
            </a:r>
            <a:r>
              <a:rPr lang="en-US" sz="3200" dirty="0">
                <a:solidFill>
                  <a:srgbClr val="000090"/>
                </a:solidFill>
              </a:rPr>
              <a:t>. </a:t>
            </a:r>
            <a:endParaRPr lang="ru-RU" sz="3200" dirty="0">
              <a:solidFill>
                <a:srgbClr val="00009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1916832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19872" y="1916832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2060848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176" y="1916832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56176" y="2060848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3356992"/>
            <a:ext cx="7200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0"/>
                </a:solidFill>
              </a:rPr>
              <a:t>- Найдём и выделим грамматическую основу </a:t>
            </a:r>
          </a:p>
          <a:p>
            <a:r>
              <a:rPr lang="ru-RU" sz="2800" dirty="0" smtClean="0">
                <a:solidFill>
                  <a:srgbClr val="000090"/>
                </a:solidFill>
              </a:rPr>
              <a:t>предложения.</a:t>
            </a:r>
            <a:endParaRPr lang="ru-RU" sz="28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4293096"/>
            <a:ext cx="720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0"/>
                </a:solidFill>
              </a:rPr>
              <a:t>- Что такое грамматическая основа?</a:t>
            </a:r>
            <a:endParaRPr lang="ru-RU" sz="28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4797152"/>
            <a:ext cx="7200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000090"/>
                </a:solidFill>
              </a:rPr>
              <a:t>Определите знакомые части речи,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к</a:t>
            </a:r>
            <a:r>
              <a:rPr lang="ru-RU" sz="2800" dirty="0" smtClean="0">
                <a:solidFill>
                  <a:srgbClr val="000090"/>
                </a:solidFill>
              </a:rPr>
              <a:t>оторыми выражены члены предложения.</a:t>
            </a:r>
            <a:endParaRPr lang="ru-RU" sz="28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1196752"/>
            <a:ext cx="53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</a:rPr>
              <a:t>г</a:t>
            </a:r>
            <a:r>
              <a:rPr lang="ru-RU" sz="2400" b="1" dirty="0" smtClean="0">
                <a:solidFill>
                  <a:srgbClr val="000090"/>
                </a:solidFill>
              </a:rPr>
              <a:t>л.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1196752"/>
            <a:ext cx="78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</a:rPr>
              <a:t>с</a:t>
            </a:r>
            <a:r>
              <a:rPr lang="ru-RU" sz="2400" b="1" dirty="0" smtClean="0">
                <a:solidFill>
                  <a:srgbClr val="000090"/>
                </a:solidFill>
              </a:rPr>
              <a:t>ущ.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1196752"/>
            <a:ext cx="53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</a:rPr>
              <a:t>г</a:t>
            </a:r>
            <a:r>
              <a:rPr lang="ru-RU" sz="2400" b="1" dirty="0" smtClean="0">
                <a:solidFill>
                  <a:srgbClr val="000090"/>
                </a:solidFill>
              </a:rPr>
              <a:t>л.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2132856"/>
            <a:ext cx="78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</a:rPr>
              <a:t>с</a:t>
            </a:r>
            <a:r>
              <a:rPr lang="ru-RU" sz="2400" b="1" dirty="0" smtClean="0">
                <a:solidFill>
                  <a:srgbClr val="000090"/>
                </a:solidFill>
              </a:rPr>
              <a:t>ущ.</a:t>
            </a:r>
            <a:endParaRPr lang="ru-RU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48680"/>
            <a:ext cx="2646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90"/>
                </a:solidFill>
              </a:rPr>
              <a:t>Рефлексия.</a:t>
            </a:r>
            <a:endParaRPr lang="ru-RU" sz="40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865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0090"/>
                </a:solidFill>
              </a:rPr>
              <a:t>Что мы успели повторить на уроке?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0090"/>
                </a:solidFill>
              </a:rPr>
              <a:t>Над чем ещё нужно поработать?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0090"/>
                </a:solidFill>
              </a:rPr>
              <a:t>Оцените </a:t>
            </a:r>
            <a:r>
              <a:rPr lang="ru-RU" sz="3200" dirty="0" smtClean="0">
                <a:solidFill>
                  <a:srgbClr val="000090"/>
                </a:solidFill>
              </a:rPr>
              <a:t>свою работу. Выберите </a:t>
            </a:r>
          </a:p>
          <a:p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ru-RU" sz="3200" dirty="0" smtClean="0">
                <a:solidFill>
                  <a:srgbClr val="000090"/>
                </a:solidFill>
              </a:rPr>
              <a:t>    свой смайлик.</a:t>
            </a:r>
            <a:endParaRPr lang="ru-RU" sz="3200" dirty="0">
              <a:solidFill>
                <a:srgbClr val="000090"/>
              </a:solidFill>
            </a:endParaRPr>
          </a:p>
        </p:txBody>
      </p:sp>
      <p:pic>
        <p:nvPicPr>
          <p:cNvPr id="4" name="Изображение 3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93096"/>
            <a:ext cx="1205880" cy="1205880"/>
          </a:xfrm>
          <a:prstGeom prst="rect">
            <a:avLst/>
          </a:prstGeom>
        </p:spPr>
      </p:pic>
      <p:pic>
        <p:nvPicPr>
          <p:cNvPr id="5" name="Изображение 4" descr="Sad 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1211221" cy="1206376"/>
          </a:xfrm>
          <a:prstGeom prst="rect">
            <a:avLst/>
          </a:prstGeom>
        </p:spPr>
      </p:pic>
      <p:pic>
        <p:nvPicPr>
          <p:cNvPr id="6" name="Изображение 5" descr="smiley+face+so+s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1269900" cy="12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3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620688"/>
            <a:ext cx="445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90"/>
                </a:solidFill>
              </a:rPr>
              <a:t>Домашнее задание</a:t>
            </a:r>
            <a:endParaRPr lang="ru-RU" sz="4000" dirty="0">
              <a:solidFill>
                <a:srgbClr val="00009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556792"/>
            <a:ext cx="6012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0"/>
                </a:solidFill>
              </a:rPr>
              <a:t>Аналогичное задание подобрано и распечатано на карточках. Познакомьтесь. </a:t>
            </a:r>
            <a:endParaRPr lang="ru-RU" sz="3200" dirty="0" smtClean="0">
              <a:solidFill>
                <a:srgbClr val="000090"/>
              </a:solidFill>
            </a:endParaRPr>
          </a:p>
          <a:p>
            <a:r>
              <a:rPr lang="ru-RU" sz="3200" dirty="0" smtClean="0">
                <a:solidFill>
                  <a:srgbClr val="000090"/>
                </a:solidFill>
              </a:rPr>
              <a:t>Задайте </a:t>
            </a:r>
            <a:r>
              <a:rPr lang="ru-RU" sz="3200" dirty="0">
                <a:solidFill>
                  <a:srgbClr val="000090"/>
                </a:solidFill>
              </a:rPr>
              <a:t>вопросы, если что-то не понятно.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4" y="302360"/>
            <a:ext cx="9144000" cy="6986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0"/>
                </a:solidFill>
              </a:rPr>
              <a:t>Прочитайте предложения.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Объясните пропущенные орфограммы.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Восстановите логическую цепочку предложений</a:t>
            </a:r>
            <a:r>
              <a:rPr lang="ru-RU" sz="2800" dirty="0" smtClean="0">
                <a:solidFill>
                  <a:srgbClr val="000090"/>
                </a:solidFill>
              </a:rPr>
              <a:t>. Разделите текст на части.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ru-RU" sz="2800" dirty="0">
                <a:solidFill>
                  <a:srgbClr val="000090"/>
                </a:solidFill>
              </a:rPr>
              <a:t>Озаглавьте текст.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Запишите заголовок текста по середине новой строки.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Помните! Каждая часть в тексте пишется с красной строки. </a:t>
            </a:r>
          </a:p>
          <a:p>
            <a:r>
              <a:rPr lang="ru-RU" sz="2800" dirty="0">
                <a:solidFill>
                  <a:srgbClr val="000090"/>
                </a:solidFill>
              </a:rPr>
              <a:t>Простым карандашом выделяем орфограммы.</a:t>
            </a:r>
          </a:p>
          <a:p>
            <a:endParaRPr lang="ru-RU" sz="3200" b="1" i="1" dirty="0">
              <a:solidFill>
                <a:srgbClr val="000090"/>
              </a:solidFill>
            </a:endParaRPr>
          </a:p>
          <a:p>
            <a:pPr algn="just"/>
            <a:r>
              <a:rPr lang="ru-RU" sz="3200" i="1" dirty="0" smtClean="0">
                <a:solidFill>
                  <a:srgbClr val="000090"/>
                </a:solidFill>
              </a:rPr>
              <a:t>Кругом </a:t>
            </a:r>
            <a:r>
              <a:rPr lang="ru-RU" sz="3200" i="1" dirty="0" err="1">
                <a:solidFill>
                  <a:srgbClr val="000090"/>
                </a:solidFill>
              </a:rPr>
              <a:t>пуш_стый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сне_.</a:t>
            </a:r>
            <a:br>
              <a:rPr lang="ru-RU" sz="3200" i="1" dirty="0">
                <a:solidFill>
                  <a:srgbClr val="000090"/>
                </a:solidFill>
              </a:rPr>
            </a:br>
            <a:r>
              <a:rPr lang="ru-RU" sz="3200" i="1" dirty="0">
                <a:solidFill>
                  <a:srgbClr val="000090"/>
                </a:solidFill>
              </a:rPr>
              <a:t> Вот </a:t>
            </a:r>
            <a:r>
              <a:rPr lang="ru-RU" sz="3200" i="1" dirty="0" err="1">
                <a:solidFill>
                  <a:srgbClr val="000090"/>
                </a:solidFill>
              </a:rPr>
              <a:t>к_рмушка</a:t>
            </a:r>
            <a:r>
              <a:rPr lang="ru-RU" sz="3200" i="1" dirty="0">
                <a:solidFill>
                  <a:srgbClr val="000090"/>
                </a:solidFill>
              </a:rPr>
              <a:t> для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птиц.</a:t>
            </a:r>
            <a:br>
              <a:rPr lang="ru-RU" sz="3200" i="1" dirty="0">
                <a:solidFill>
                  <a:srgbClr val="000090"/>
                </a:solidFill>
              </a:rPr>
            </a:br>
            <a:r>
              <a:rPr lang="ru-RU" sz="3200" i="1" dirty="0">
                <a:solidFill>
                  <a:srgbClr val="000090"/>
                </a:solidFill>
              </a:rPr>
              <a:t> Настала </a:t>
            </a:r>
            <a:r>
              <a:rPr lang="ru-RU" sz="3200" i="1" dirty="0" err="1">
                <a:solidFill>
                  <a:srgbClr val="000090"/>
                </a:solidFill>
              </a:rPr>
              <a:t>з_ма</a:t>
            </a:r>
            <a:r>
              <a:rPr lang="ru-RU" sz="3200" i="1" dirty="0">
                <a:solidFill>
                  <a:srgbClr val="000090"/>
                </a:solidFill>
              </a:rPr>
              <a:t> .</a:t>
            </a:r>
            <a:br>
              <a:rPr lang="ru-RU" sz="3200" i="1" dirty="0">
                <a:solidFill>
                  <a:srgbClr val="000090"/>
                </a:solidFill>
              </a:rPr>
            </a:br>
            <a:r>
              <a:rPr lang="ru-RU" sz="3200" i="1" dirty="0">
                <a:solidFill>
                  <a:srgbClr val="000090"/>
                </a:solidFill>
              </a:rPr>
              <a:t> У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Лизы и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Зины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крошки</a:t>
            </a:r>
            <a:r>
              <a:rPr lang="ru-RU" sz="3200" i="1" baseline="30000" dirty="0">
                <a:solidFill>
                  <a:srgbClr val="000090"/>
                </a:solidFill>
              </a:rPr>
              <a:t>  </a:t>
            </a:r>
            <a:r>
              <a:rPr lang="ru-RU" sz="3200" i="1" dirty="0">
                <a:solidFill>
                  <a:srgbClr val="000090"/>
                </a:solidFill>
              </a:rPr>
              <a:t>хлеба.</a:t>
            </a:r>
            <a:br>
              <a:rPr lang="ru-RU" sz="3200" i="1" dirty="0">
                <a:solidFill>
                  <a:srgbClr val="000090"/>
                </a:solidFill>
              </a:rPr>
            </a:br>
            <a:r>
              <a:rPr lang="ru-RU" sz="3200" i="1" dirty="0">
                <a:solidFill>
                  <a:srgbClr val="000090"/>
                </a:solidFill>
              </a:rPr>
              <a:t> На окнах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узоры</a:t>
            </a:r>
            <a:r>
              <a:rPr lang="ru-RU" sz="3200" i="1" baseline="30000" dirty="0">
                <a:solidFill>
                  <a:srgbClr val="000090"/>
                </a:solidFill>
              </a:rPr>
              <a:t> </a:t>
            </a:r>
            <a:r>
              <a:rPr lang="ru-RU" sz="3200" i="1" dirty="0">
                <a:solidFill>
                  <a:srgbClr val="000090"/>
                </a:solidFill>
              </a:rPr>
              <a:t>.</a:t>
            </a:r>
            <a:endParaRPr lang="ru-RU" sz="3200" dirty="0">
              <a:solidFill>
                <a:srgbClr val="000090"/>
              </a:solidFill>
            </a:endParaRPr>
          </a:p>
          <a:p>
            <a:pPr algn="just"/>
            <a:r>
              <a:rPr lang="ru-RU" sz="3200" i="1" dirty="0">
                <a:solidFill>
                  <a:srgbClr val="000090"/>
                </a:solidFill>
              </a:rPr>
              <a:t>Они кормят </a:t>
            </a:r>
            <a:r>
              <a:rPr lang="ru-RU" sz="3200" i="1" dirty="0" smtClean="0">
                <a:solidFill>
                  <a:srgbClr val="000090"/>
                </a:solidFill>
              </a:rPr>
              <a:t>птиц.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3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340768"/>
            <a:ext cx="5220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Вот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звонок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нам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дал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сигнал</a:t>
            </a:r>
            <a:r>
              <a:rPr lang="en-US" sz="3200" dirty="0">
                <a:solidFill>
                  <a:srgbClr val="000090"/>
                </a:solidFill>
              </a:rPr>
              <a:t>: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Поработать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час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настал</a:t>
            </a:r>
            <a:r>
              <a:rPr lang="en-US" sz="3200" dirty="0">
                <a:solidFill>
                  <a:srgbClr val="000090"/>
                </a:solidFill>
              </a:rPr>
              <a:t>.                   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Так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что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время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теряем</a:t>
            </a:r>
            <a:r>
              <a:rPr lang="en-US" sz="3200" dirty="0">
                <a:solidFill>
                  <a:srgbClr val="000090"/>
                </a:solidFill>
              </a:rPr>
              <a:t>                    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работать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начинаем</a:t>
            </a:r>
            <a:r>
              <a:rPr lang="en-US" sz="3200" dirty="0">
                <a:solidFill>
                  <a:srgbClr val="000090"/>
                </a:solidFill>
              </a:rPr>
              <a:t>. 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20688"/>
            <a:ext cx="4997482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0"/>
                </a:solidFill>
              </a:rPr>
              <a:t>Организационный момент</a:t>
            </a:r>
            <a:endParaRPr lang="ru-RU" sz="3200" b="1" dirty="0">
              <a:solidFill>
                <a:srgbClr val="00009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0090"/>
                </a:solidFill>
              </a:rPr>
              <a:t>Урок русского языка.</a:t>
            </a:r>
          </a:p>
          <a:p>
            <a:pPr algn="ctr"/>
            <a:r>
              <a:rPr lang="ru-RU" sz="3200" dirty="0">
                <a:solidFill>
                  <a:srgbClr val="000090"/>
                </a:solidFill>
              </a:rPr>
              <a:t>Проверьте готовность к уроку. </a:t>
            </a:r>
          </a:p>
        </p:txBody>
      </p:sp>
    </p:spTree>
    <p:extLst>
      <p:ext uri="{BB962C8B-B14F-4D97-AF65-F5344CB8AC3E}">
        <p14:creationId xmlns:p14="http://schemas.microsoft.com/office/powerpoint/2010/main" val="414377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8454455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2159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836712"/>
            <a:ext cx="48626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90"/>
                </a:solidFill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000090"/>
                </a:solidFill>
              </a:rPr>
              <a:t>за работу на уроке!</a:t>
            </a:r>
          </a:p>
          <a:p>
            <a:pPr algn="ctr"/>
            <a:endParaRPr lang="ru-RU" sz="4400" dirty="0" smtClean="0">
              <a:solidFill>
                <a:srgbClr val="000090"/>
              </a:solidFill>
            </a:endParaRPr>
          </a:p>
          <a:p>
            <a:pPr algn="ctr"/>
            <a:r>
              <a:rPr lang="ru-RU" sz="4400" dirty="0" smtClean="0">
                <a:solidFill>
                  <a:srgbClr val="000090"/>
                </a:solidFill>
              </a:rPr>
              <a:t>Желаю успехов!</a:t>
            </a:r>
            <a:endParaRPr lang="ru-RU" sz="4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1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3124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Шестое марта.</a:t>
            </a:r>
          </a:p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Классная работа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/>
          <a:srcRect l="33417" t="47501" r="44640" b="23247"/>
          <a:stretch/>
        </p:blipFill>
        <p:spPr>
          <a:xfrm>
            <a:off x="1187624" y="2060848"/>
            <a:ext cx="774487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/>
          <a:srcRect l="30599" t="56431" r="39608" b="6218"/>
          <a:stretch/>
        </p:blipFill>
        <p:spPr>
          <a:xfrm>
            <a:off x="1979712" y="2060848"/>
            <a:ext cx="7668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5"/>
          <a:srcRect l="44690" t="49712" r="32763"/>
          <a:stretch/>
        </p:blipFill>
        <p:spPr>
          <a:xfrm>
            <a:off x="2699792" y="2060848"/>
            <a:ext cx="818953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6"/>
          <a:srcRect l="53084" t="58927" r="30202"/>
          <a:stretch/>
        </p:blipFill>
        <p:spPr>
          <a:xfrm>
            <a:off x="3707904" y="2060848"/>
            <a:ext cx="765800" cy="1411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7"/>
          <a:srcRect l="35229" t="47232" r="45445" b="22442"/>
          <a:stretch/>
        </p:blipFill>
        <p:spPr>
          <a:xfrm>
            <a:off x="4499992" y="2060848"/>
            <a:ext cx="626902" cy="737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8"/>
          <a:srcRect l="15235" t="54258" r="29865"/>
          <a:stretch/>
        </p:blipFill>
        <p:spPr>
          <a:xfrm>
            <a:off x="5292080" y="2060848"/>
            <a:ext cx="936104" cy="7465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8"/>
          <a:srcRect l="15235" t="54258" r="29865"/>
          <a:stretch/>
        </p:blipFill>
        <p:spPr>
          <a:xfrm>
            <a:off x="6228184" y="2060848"/>
            <a:ext cx="936104" cy="746503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6084168" y="2132856"/>
            <a:ext cx="432048" cy="4452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Изображение 32"/>
          <p:cNvPicPr>
            <a:picLocks noChangeAspect="1"/>
          </p:cNvPicPr>
          <p:nvPr/>
        </p:nvPicPr>
        <p:blipFill rotWithShape="1">
          <a:blip r:embed="rId9"/>
          <a:srcRect l="19484" t="45826" r="60986" b="17108"/>
          <a:stretch/>
        </p:blipFill>
        <p:spPr>
          <a:xfrm>
            <a:off x="7380310" y="2060848"/>
            <a:ext cx="556473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12776"/>
            <a:ext cx="54882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0"/>
                </a:solidFill>
              </a:rPr>
              <a:t>Цель урока:</a:t>
            </a:r>
          </a:p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Повторить правописание слов </a:t>
            </a:r>
          </a:p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на изученные правила.</a:t>
            </a:r>
          </a:p>
          <a:p>
            <a:pPr algn="ctr"/>
            <a:endParaRPr lang="ru-RU" sz="3200" dirty="0">
              <a:solidFill>
                <a:srgbClr val="000090"/>
              </a:solidFill>
            </a:endParaRPr>
          </a:p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Приступаем к работе.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90"/>
                </a:solidFill>
              </a:rPr>
              <a:t>Г</a:t>
            </a:r>
            <a:r>
              <a:rPr lang="ru-RU" sz="3200" dirty="0" smtClean="0">
                <a:solidFill>
                  <a:srgbClr val="000090"/>
                </a:solidFill>
              </a:rPr>
              <a:t>араж</a:t>
            </a:r>
            <a:r>
              <a:rPr lang="ru-RU" sz="3200" u="sng" dirty="0" smtClean="0">
                <a:solidFill>
                  <a:srgbClr val="000090"/>
                </a:solidFill>
              </a:rPr>
              <a:t>_</a:t>
            </a:r>
            <a:r>
              <a:rPr lang="ru-RU" sz="3200" dirty="0" smtClean="0">
                <a:solidFill>
                  <a:srgbClr val="000090"/>
                </a:solidFill>
              </a:rPr>
              <a:t>, удач</a:t>
            </a:r>
            <a:r>
              <a:rPr lang="ru-RU" sz="3200" u="sng" dirty="0" smtClean="0">
                <a:solidFill>
                  <a:srgbClr val="000090"/>
                </a:solidFill>
              </a:rPr>
              <a:t>_</a:t>
            </a:r>
            <a:r>
              <a:rPr lang="ru-RU" sz="3200" dirty="0" smtClean="0">
                <a:solidFill>
                  <a:srgbClr val="000090"/>
                </a:solidFill>
              </a:rPr>
              <a:t>, </a:t>
            </a:r>
            <a:r>
              <a:rPr lang="ru-RU" sz="3200" dirty="0" err="1" smtClean="0">
                <a:solidFill>
                  <a:srgbClr val="000090"/>
                </a:solidFill>
              </a:rPr>
              <a:t>ч</a:t>
            </a:r>
            <a:r>
              <a:rPr lang="ru-RU" sz="3200" u="sng" dirty="0" err="1" smtClean="0">
                <a:solidFill>
                  <a:srgbClr val="00009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лок</a:t>
            </a:r>
            <a:r>
              <a:rPr lang="ru-RU" sz="3200" dirty="0">
                <a:solidFill>
                  <a:srgbClr val="000090"/>
                </a:solidFill>
              </a:rPr>
              <a:t>.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68052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90"/>
                </a:solidFill>
              </a:rPr>
              <a:t>Знаем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твёрдо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что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жи-ши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Пишем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только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с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гласной</a:t>
            </a:r>
            <a:r>
              <a:rPr lang="en-US" sz="2800" dirty="0">
                <a:solidFill>
                  <a:srgbClr val="000090"/>
                </a:solidFill>
              </a:rPr>
              <a:t> «</a:t>
            </a:r>
            <a:r>
              <a:rPr lang="en-US" sz="2800" dirty="0" err="1">
                <a:solidFill>
                  <a:srgbClr val="000090"/>
                </a:solidFill>
              </a:rPr>
              <a:t>и</a:t>
            </a:r>
            <a:r>
              <a:rPr lang="en-US" sz="2800" dirty="0">
                <a:solidFill>
                  <a:srgbClr val="000090"/>
                </a:solidFill>
              </a:rPr>
              <a:t>»,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А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в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словах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где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ча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и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ща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Мы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напишем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только</a:t>
            </a:r>
            <a:r>
              <a:rPr lang="en-US" sz="2800" dirty="0">
                <a:solidFill>
                  <a:srgbClr val="000090"/>
                </a:solidFill>
              </a:rPr>
              <a:t> «</a:t>
            </a:r>
            <a:r>
              <a:rPr lang="en-US" sz="2800" dirty="0" err="1">
                <a:solidFill>
                  <a:srgbClr val="000090"/>
                </a:solidFill>
              </a:rPr>
              <a:t>а</a:t>
            </a:r>
            <a:r>
              <a:rPr lang="en-US" sz="2800" dirty="0">
                <a:solidFill>
                  <a:srgbClr val="000090"/>
                </a:solidFill>
              </a:rPr>
              <a:t>».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Где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же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встретим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мы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чу-щу</a:t>
            </a:r>
            <a:r>
              <a:rPr lang="en-US" sz="2800" dirty="0">
                <a:solidFill>
                  <a:srgbClr val="000090"/>
                </a:solidFill>
              </a:rPr>
              <a:t>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То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напишем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букву</a:t>
            </a:r>
            <a:r>
              <a:rPr lang="en-US" sz="2800" dirty="0">
                <a:solidFill>
                  <a:srgbClr val="000090"/>
                </a:solidFill>
              </a:rPr>
              <a:t> «</a:t>
            </a:r>
            <a:r>
              <a:rPr lang="en-US" sz="2800" dirty="0" err="1">
                <a:solidFill>
                  <a:srgbClr val="000090"/>
                </a:solidFill>
              </a:rPr>
              <a:t>у</a:t>
            </a:r>
            <a:r>
              <a:rPr lang="en-US" sz="2800" dirty="0">
                <a:solidFill>
                  <a:srgbClr val="000090"/>
                </a:solidFill>
              </a:rPr>
              <a:t>».</a:t>
            </a:r>
            <a:endParaRPr lang="ru-RU" sz="28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92696"/>
            <a:ext cx="406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92696"/>
            <a:ext cx="3812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692696"/>
            <a:ext cx="370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92696"/>
            <a:ext cx="29429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Оз</a:t>
            </a:r>
            <a:r>
              <a:rPr lang="ru-RU" sz="3200" u="sng" dirty="0" err="1">
                <a:solidFill>
                  <a:srgbClr val="000090"/>
                </a:solidFill>
              </a:rPr>
              <a:t>_</a:t>
            </a:r>
            <a:r>
              <a:rPr lang="en-US" sz="3200" dirty="0" err="1" smtClean="0">
                <a:solidFill>
                  <a:srgbClr val="000090"/>
                </a:solidFill>
              </a:rPr>
              <a:t>ро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 smtClean="0">
                <a:solidFill>
                  <a:srgbClr val="000090"/>
                </a:solidFill>
              </a:rPr>
              <a:t>выл</a:t>
            </a:r>
            <a:r>
              <a:rPr lang="ru-RU" sz="3200" u="sng" dirty="0" err="1">
                <a:solidFill>
                  <a:srgbClr val="000090"/>
                </a:solidFill>
              </a:rPr>
              <a:t>_</a:t>
            </a:r>
            <a:r>
              <a:rPr lang="en-US" sz="3200" dirty="0" err="1" smtClean="0">
                <a:solidFill>
                  <a:srgbClr val="000090"/>
                </a:solidFill>
              </a:rPr>
              <a:t>тит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692696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92696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060848"/>
            <a:ext cx="394218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Если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буква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гласная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Вызвала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сомнение</a:t>
            </a:r>
            <a:r>
              <a:rPr lang="en-US" sz="3200" dirty="0">
                <a:solidFill>
                  <a:srgbClr val="000090"/>
                </a:solidFill>
              </a:rPr>
              <a:t> –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Ты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её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немедленно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Ставь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под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ударение</a:t>
            </a:r>
            <a:r>
              <a:rPr lang="en-US" sz="3200" dirty="0">
                <a:solidFill>
                  <a:srgbClr val="000090"/>
                </a:solidFill>
              </a:rPr>
              <a:t>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836712"/>
            <a:ext cx="27013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0090"/>
                </a:solidFill>
              </a:rPr>
              <a:t>Поез</a:t>
            </a:r>
            <a:r>
              <a:rPr lang="ru-RU" sz="3200" u="sng" dirty="0">
                <a:solidFill>
                  <a:srgbClr val="000090"/>
                </a:solidFill>
              </a:rPr>
              <a:t>_</a:t>
            </a:r>
            <a:r>
              <a:rPr lang="ru-RU" sz="3200" dirty="0" smtClean="0">
                <a:solidFill>
                  <a:srgbClr val="000090"/>
                </a:solidFill>
              </a:rPr>
              <a:t>, </a:t>
            </a:r>
            <a:r>
              <a:rPr lang="ru-RU" sz="3200" dirty="0" err="1" smtClean="0">
                <a:solidFill>
                  <a:srgbClr val="000090"/>
                </a:solidFill>
              </a:rPr>
              <a:t>гла</a:t>
            </a:r>
            <a:r>
              <a:rPr lang="ru-RU" sz="3200" u="sng" dirty="0" err="1">
                <a:solidFill>
                  <a:srgbClr val="000090"/>
                </a:solidFill>
              </a:rPr>
              <a:t>_</a:t>
            </a:r>
            <a:r>
              <a:rPr lang="ru-RU" sz="3200" dirty="0" err="1" smtClean="0">
                <a:solidFill>
                  <a:srgbClr val="000090"/>
                </a:solidFill>
              </a:rPr>
              <a:t>ки</a:t>
            </a:r>
            <a:r>
              <a:rPr lang="ru-RU" sz="32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836712"/>
            <a:ext cx="413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836712"/>
            <a:ext cx="3581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916832"/>
            <a:ext cx="511256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Парные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согласные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Самые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опасные</a:t>
            </a:r>
            <a:r>
              <a:rPr lang="ru-RU" sz="3200" dirty="0" smtClean="0">
                <a:solidFill>
                  <a:srgbClr val="000090"/>
                </a:solidFill>
              </a:rPr>
              <a:t>.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Парный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слове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проверяй</a:t>
            </a:r>
            <a:r>
              <a:rPr lang="en-US" sz="3200" dirty="0">
                <a:solidFill>
                  <a:srgbClr val="000090"/>
                </a:solidFill>
              </a:rPr>
              <a:t>,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Рядом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гласный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подставляй</a:t>
            </a:r>
            <a:r>
              <a:rPr lang="en-US" sz="3200" dirty="0">
                <a:solidFill>
                  <a:srgbClr val="000090"/>
                </a:solidFill>
              </a:rPr>
              <a:t>.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9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4704"/>
            <a:ext cx="44638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0090"/>
                </a:solidFill>
              </a:rPr>
              <a:t>Ро</a:t>
            </a:r>
            <a:r>
              <a:rPr lang="ru-RU" sz="3200" u="sng" dirty="0" smtClean="0">
                <a:solidFill>
                  <a:srgbClr val="000090"/>
                </a:solidFill>
              </a:rPr>
              <a:t>__</a:t>
            </a:r>
            <a:r>
              <a:rPr lang="ru-RU" sz="3200" dirty="0" err="1" smtClean="0">
                <a:solidFill>
                  <a:srgbClr val="000090"/>
                </a:solidFill>
              </a:rPr>
              <a:t>ия</a:t>
            </a:r>
            <a:r>
              <a:rPr lang="ru-RU" sz="3200" dirty="0">
                <a:solidFill>
                  <a:srgbClr val="000090"/>
                </a:solidFill>
              </a:rPr>
              <a:t>, </a:t>
            </a:r>
            <a:r>
              <a:rPr lang="ru-RU" sz="3200" dirty="0" err="1" smtClean="0">
                <a:solidFill>
                  <a:srgbClr val="000090"/>
                </a:solidFill>
              </a:rPr>
              <a:t>мо</a:t>
            </a:r>
            <a:r>
              <a:rPr lang="ru-RU" sz="3200" u="sng" dirty="0" smtClean="0">
                <a:solidFill>
                  <a:srgbClr val="000090"/>
                </a:solidFill>
              </a:rPr>
              <a:t>__  </a:t>
            </a:r>
            <a:r>
              <a:rPr lang="ru-RU" sz="3200" dirty="0" err="1" smtClean="0">
                <a:solidFill>
                  <a:srgbClr val="000090"/>
                </a:solidFill>
              </a:rPr>
              <a:t>евельник</a:t>
            </a:r>
            <a:r>
              <a:rPr lang="ru-RU" sz="32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764704"/>
            <a:ext cx="5760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сс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764704"/>
            <a:ext cx="750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жж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484784"/>
            <a:ext cx="4572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90"/>
                </a:solidFill>
              </a:rPr>
              <a:t>С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двойной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согласной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непременно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Пишем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мы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слова</a:t>
            </a:r>
            <a:r>
              <a:rPr lang="en-US" sz="2800" dirty="0">
                <a:solidFill>
                  <a:srgbClr val="000090"/>
                </a:solidFill>
              </a:rPr>
              <a:t>: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Пассажир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шоссе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рассказ</a:t>
            </a:r>
            <a:r>
              <a:rPr lang="en-US" sz="2800" dirty="0">
                <a:solidFill>
                  <a:srgbClr val="000090"/>
                </a:solidFill>
              </a:rPr>
              <a:t>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Ссора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теннис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группа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класс</a:t>
            </a:r>
            <a:r>
              <a:rPr lang="en-US" sz="2800" dirty="0">
                <a:solidFill>
                  <a:srgbClr val="000090"/>
                </a:solidFill>
              </a:rPr>
              <a:t>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Телеграмма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и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программа</a:t>
            </a:r>
            <a:r>
              <a:rPr lang="en-US" sz="2800" dirty="0">
                <a:solidFill>
                  <a:srgbClr val="000090"/>
                </a:solidFill>
              </a:rPr>
              <a:t>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Килограмм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суббота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ванна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Все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слова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даны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не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зря</a:t>
            </a:r>
            <a:r>
              <a:rPr lang="en-US" sz="2800" dirty="0">
                <a:solidFill>
                  <a:srgbClr val="000090"/>
                </a:solidFill>
              </a:rPr>
              <a:t>,</a:t>
            </a:r>
            <a:endParaRPr lang="ru-RU" sz="2800" dirty="0">
              <a:solidFill>
                <a:srgbClr val="000090"/>
              </a:solidFill>
            </a:endParaRPr>
          </a:p>
          <a:p>
            <a:r>
              <a:rPr lang="en-US" sz="2800" dirty="0" err="1">
                <a:solidFill>
                  <a:srgbClr val="000090"/>
                </a:solidFill>
              </a:rPr>
              <a:t>Их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запомните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друзья</a:t>
            </a:r>
            <a:r>
              <a:rPr lang="en-US" sz="2800" dirty="0">
                <a:solidFill>
                  <a:srgbClr val="000090"/>
                </a:solidFill>
              </a:rPr>
              <a:t>!</a:t>
            </a:r>
            <a:endParaRPr lang="ru-RU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5772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Со</a:t>
            </a:r>
            <a:r>
              <a:rPr lang="ru-RU" sz="3200" u="sng" dirty="0" smtClean="0">
                <a:solidFill>
                  <a:srgbClr val="000090"/>
                </a:solidFill>
              </a:rPr>
              <a:t>__</a:t>
            </a:r>
            <a:r>
              <a:rPr lang="en-US" sz="3200" dirty="0" err="1" smtClean="0">
                <a:solidFill>
                  <a:srgbClr val="000090"/>
                </a:solidFill>
              </a:rPr>
              <a:t>ик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 smtClean="0">
                <a:solidFill>
                  <a:srgbClr val="000090"/>
                </a:solidFill>
              </a:rPr>
              <a:t>помо</a:t>
            </a:r>
            <a:r>
              <a:rPr lang="ru-RU" sz="3200" u="sng" dirty="0" smtClean="0">
                <a:solidFill>
                  <a:srgbClr val="000090"/>
                </a:solidFill>
              </a:rPr>
              <a:t>__ </a:t>
            </a:r>
            <a:r>
              <a:rPr lang="en-US" sz="3200" dirty="0" err="1" smtClean="0">
                <a:solidFill>
                  <a:srgbClr val="000090"/>
                </a:solidFill>
              </a:rPr>
              <a:t>ик</a:t>
            </a:r>
            <a:r>
              <a:rPr lang="en-US" sz="3200" dirty="0">
                <a:solidFill>
                  <a:srgbClr val="000090"/>
                </a:solidFill>
              </a:rPr>
              <a:t>.</a:t>
            </a:r>
            <a:r>
              <a:rPr lang="ru-RU" sz="32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764704"/>
            <a:ext cx="596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чн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764704"/>
            <a:ext cx="711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щ</a:t>
            </a:r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r>
              <a:rPr lang="ru-RU" sz="3200" dirty="0" smtClean="0">
                <a:solidFill>
                  <a:srgbClr val="000090"/>
                </a:solidFill>
              </a:rPr>
              <a:t> 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556792"/>
            <a:ext cx="612068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0"/>
                </a:solidFill>
              </a:rPr>
              <a:t>Знаешь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ты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наверняка</a:t>
            </a:r>
            <a:r>
              <a:rPr lang="en-US" sz="3200" dirty="0">
                <a:solidFill>
                  <a:srgbClr val="000090"/>
                </a:solidFill>
              </a:rPr>
              <a:t>,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Где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чк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чн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нч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чт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щн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dirty="0" err="1">
                <a:solidFill>
                  <a:srgbClr val="000090"/>
                </a:solidFill>
              </a:rPr>
              <a:t>нщ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Никогда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в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таких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словах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 smtClean="0">
                <a:solidFill>
                  <a:srgbClr val="000090"/>
                </a:solidFill>
              </a:rPr>
              <a:t>Не</a:t>
            </a:r>
            <a:r>
              <a:rPr lang="ru-RU" sz="3200" dirty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пишите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>
                <a:solidFill>
                  <a:srgbClr val="000090"/>
                </a:solidFill>
              </a:rPr>
              <a:t>«</a:t>
            </a:r>
            <a:r>
              <a:rPr lang="en-US" sz="3200" dirty="0" err="1">
                <a:solidFill>
                  <a:srgbClr val="000090"/>
                </a:solidFill>
              </a:rPr>
              <a:t>ь</a:t>
            </a:r>
            <a:r>
              <a:rPr lang="en-US" sz="3200" dirty="0">
                <a:solidFill>
                  <a:srgbClr val="000090"/>
                </a:solidFill>
              </a:rPr>
              <a:t>»!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Мягкий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знак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тут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не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гостит</a:t>
            </a:r>
            <a:endParaRPr lang="ru-RU" sz="3200" dirty="0">
              <a:solidFill>
                <a:srgbClr val="000090"/>
              </a:solidFill>
            </a:endParaRPr>
          </a:p>
          <a:p>
            <a:r>
              <a:rPr lang="en-US" sz="3200" dirty="0" err="1">
                <a:solidFill>
                  <a:srgbClr val="000090"/>
                </a:solidFill>
              </a:rPr>
              <a:t>И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от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этого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грустит</a:t>
            </a:r>
            <a:r>
              <a:rPr lang="en-US" sz="3200" dirty="0">
                <a:solidFill>
                  <a:srgbClr val="000090"/>
                </a:solidFill>
              </a:rPr>
              <a:t>!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76672"/>
            <a:ext cx="7344816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rgbClr val="000090"/>
                </a:solidFill>
              </a:rPr>
              <a:t>Мы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повторили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основные</a:t>
            </a:r>
            <a:r>
              <a:rPr lang="en-US" sz="4000" dirty="0">
                <a:solidFill>
                  <a:srgbClr val="000090"/>
                </a:solidFill>
              </a:rPr>
              <a:t>    </a:t>
            </a:r>
            <a:r>
              <a:rPr lang="en-US" sz="4000" dirty="0" err="1">
                <a:solidFill>
                  <a:srgbClr val="000090"/>
                </a:solidFill>
              </a:rPr>
              <a:t>орфограммы</a:t>
            </a:r>
            <a:r>
              <a:rPr lang="en-US" sz="4000" dirty="0">
                <a:solidFill>
                  <a:srgbClr val="000090"/>
                </a:solidFill>
              </a:rPr>
              <a:t>.</a:t>
            </a:r>
            <a:endParaRPr lang="ru-RU" sz="4000" dirty="0">
              <a:solidFill>
                <a:srgbClr val="000090"/>
              </a:solidFill>
            </a:endParaRPr>
          </a:p>
          <a:p>
            <a:pPr algn="ctr"/>
            <a:r>
              <a:rPr lang="en-US" sz="4000" dirty="0" err="1">
                <a:solidFill>
                  <a:srgbClr val="000090"/>
                </a:solidFill>
              </a:rPr>
              <a:t>Изучение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русскоко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языка</a:t>
            </a:r>
            <a:endParaRPr lang="ru-RU" sz="4000" dirty="0">
              <a:solidFill>
                <a:srgbClr val="000090"/>
              </a:solidFill>
            </a:endParaRPr>
          </a:p>
          <a:p>
            <a:pPr algn="ctr"/>
            <a:r>
              <a:rPr lang="en-US" sz="4000" dirty="0" err="1">
                <a:solidFill>
                  <a:srgbClr val="000090"/>
                </a:solidFill>
              </a:rPr>
              <a:t>Нелегко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нам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даётся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пока</a:t>
            </a:r>
            <a:r>
              <a:rPr lang="en-US" sz="4000" dirty="0">
                <a:solidFill>
                  <a:srgbClr val="000090"/>
                </a:solidFill>
              </a:rPr>
              <a:t>,</a:t>
            </a:r>
            <a:endParaRPr lang="ru-RU" sz="4000" dirty="0">
              <a:solidFill>
                <a:srgbClr val="000090"/>
              </a:solidFill>
            </a:endParaRPr>
          </a:p>
          <a:p>
            <a:pPr algn="ctr"/>
            <a:r>
              <a:rPr lang="en-US" sz="4000" dirty="0" err="1">
                <a:solidFill>
                  <a:srgbClr val="000090"/>
                </a:solidFill>
              </a:rPr>
              <a:t>Но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идёт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по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земле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новый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век</a:t>
            </a:r>
            <a:r>
              <a:rPr lang="en-US" sz="4000" dirty="0">
                <a:solidFill>
                  <a:srgbClr val="000090"/>
                </a:solidFill>
              </a:rPr>
              <a:t>.</a:t>
            </a:r>
            <a:endParaRPr lang="ru-RU" sz="4000" dirty="0">
              <a:solidFill>
                <a:srgbClr val="000090"/>
              </a:solidFill>
            </a:endParaRPr>
          </a:p>
          <a:p>
            <a:pPr algn="ctr"/>
            <a:r>
              <a:rPr lang="en-US" sz="4000" dirty="0" err="1">
                <a:solidFill>
                  <a:srgbClr val="000090"/>
                </a:solidFill>
              </a:rPr>
              <a:t>Должен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грамотным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быть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err="1">
                <a:solidFill>
                  <a:srgbClr val="000090"/>
                </a:solidFill>
              </a:rPr>
              <a:t>человек</a:t>
            </a:r>
            <a:r>
              <a:rPr lang="en-US" sz="4000" dirty="0">
                <a:solidFill>
                  <a:srgbClr val="000090"/>
                </a:solidFill>
              </a:rPr>
              <a:t>!</a:t>
            </a:r>
            <a:r>
              <a:rPr lang="ru-RU" sz="40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2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849</Words>
  <Application>Microsoft Macintosh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 2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Вставь буквы, распредели сова на группы</dc:title>
  <dc:creator>Admin</dc:creator>
  <cp:lastModifiedBy>teacher</cp:lastModifiedBy>
  <cp:revision>65</cp:revision>
  <dcterms:created xsi:type="dcterms:W3CDTF">2012-09-18T01:37:54Z</dcterms:created>
  <dcterms:modified xsi:type="dcterms:W3CDTF">2018-03-08T02:57:31Z</dcterms:modified>
</cp:coreProperties>
</file>