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74" r:id="rId4"/>
    <p:sldId id="275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76" r:id="rId13"/>
    <p:sldId id="266" r:id="rId14"/>
    <p:sldId id="277" r:id="rId15"/>
    <p:sldId id="267" r:id="rId16"/>
    <p:sldId id="278" r:id="rId17"/>
    <p:sldId id="268" r:id="rId18"/>
    <p:sldId id="269" r:id="rId19"/>
    <p:sldId id="270" r:id="rId20"/>
    <p:sldId id="271" r:id="rId21"/>
    <p:sldId id="272" r:id="rId22"/>
    <p:sldId id="273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F388EB-94EA-4B22-8BD8-6294038EEF2F}" type="datetimeFigureOut">
              <a:rPr lang="ru-RU" smtClean="0"/>
              <a:pPr/>
              <a:t>31.12.2017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B5957-BA41-4E49-A388-F89A83C06B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F388EB-94EA-4B22-8BD8-6294038EEF2F}" type="datetimeFigureOut">
              <a:rPr lang="ru-RU" smtClean="0"/>
              <a:pPr/>
              <a:t>31.12.2017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B5957-BA41-4E49-A388-F89A83C06B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F388EB-94EA-4B22-8BD8-6294038EEF2F}" type="datetimeFigureOut">
              <a:rPr lang="ru-RU" smtClean="0"/>
              <a:pPr/>
              <a:t>31.12.2017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B5957-BA41-4E49-A388-F89A83C06B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F388EB-94EA-4B22-8BD8-6294038EEF2F}" type="datetimeFigureOut">
              <a:rPr lang="ru-RU" smtClean="0"/>
              <a:pPr/>
              <a:t>31.12.2017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B5957-BA41-4E49-A388-F89A83C06B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F388EB-94EA-4B22-8BD8-6294038EEF2F}" type="datetimeFigureOut">
              <a:rPr lang="ru-RU" smtClean="0"/>
              <a:pPr/>
              <a:t>31.12.2017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B5957-BA41-4E49-A388-F89A83C06B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F388EB-94EA-4B22-8BD8-6294038EEF2F}" type="datetimeFigureOut">
              <a:rPr lang="ru-RU" smtClean="0"/>
              <a:pPr/>
              <a:t>31.12.2017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B5957-BA41-4E49-A388-F89A83C06B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F388EB-94EA-4B22-8BD8-6294038EEF2F}" type="datetimeFigureOut">
              <a:rPr lang="ru-RU" smtClean="0"/>
              <a:pPr/>
              <a:t>31.12.2017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B5957-BA41-4E49-A388-F89A83C06B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F388EB-94EA-4B22-8BD8-6294038EEF2F}" type="datetimeFigureOut">
              <a:rPr lang="ru-RU" smtClean="0"/>
              <a:pPr/>
              <a:t>31.12.2017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B5957-BA41-4E49-A388-F89A83C06B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F388EB-94EA-4B22-8BD8-6294038EEF2F}" type="datetimeFigureOut">
              <a:rPr lang="ru-RU" smtClean="0"/>
              <a:pPr/>
              <a:t>31.12.2017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B5957-BA41-4E49-A388-F89A83C06B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F388EB-94EA-4B22-8BD8-6294038EEF2F}" type="datetimeFigureOut">
              <a:rPr lang="ru-RU" smtClean="0"/>
              <a:pPr/>
              <a:t>31.12.2017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B5957-BA41-4E49-A388-F89A83C06B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F388EB-94EA-4B22-8BD8-6294038EEF2F}" type="datetimeFigureOut">
              <a:rPr lang="ru-RU" smtClean="0"/>
              <a:pPr/>
              <a:t>31.12.2017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B5957-BA41-4E49-A388-F89A83C06B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FF388EB-94EA-4B22-8BD8-6294038EEF2F}" type="datetimeFigureOut">
              <a:rPr lang="ru-RU" smtClean="0"/>
              <a:pPr/>
              <a:t>31.12.2017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4BB5957-BA41-4E49-A388-F89A83C06B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997532"/>
          </a:xfrm>
        </p:spPr>
        <p:txBody>
          <a:bodyPr>
            <a:noAutofit/>
          </a:bodyPr>
          <a:lstStyle/>
          <a:p>
            <a:r>
              <a:rPr lang="ru-RU" sz="5400" b="1" dirty="0" smtClean="0"/>
              <a:t>АНТИМОНОПОЛЬНОЕ РЕГУЛИРОВАНИЕ</a:t>
            </a:r>
            <a:endParaRPr lang="ru-RU" sz="5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2786058"/>
            <a:ext cx="7406640" cy="3643338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сферы закупок </a:t>
            </a:r>
          </a:p>
          <a:p>
            <a:r>
              <a:rPr lang="ru-RU" sz="3600" b="1" dirty="0" smtClean="0"/>
              <a:t>товаров, работ, услуг </a:t>
            </a:r>
          </a:p>
          <a:p>
            <a:r>
              <a:rPr lang="ru-RU" sz="3600" b="1" dirty="0" smtClean="0"/>
              <a:t>для обеспечения </a:t>
            </a:r>
          </a:p>
          <a:p>
            <a:r>
              <a:rPr lang="ru-RU" sz="3600" b="1" dirty="0" smtClean="0"/>
              <a:t>государственных </a:t>
            </a:r>
          </a:p>
          <a:p>
            <a:r>
              <a:rPr lang="ru-RU" sz="3600" b="1" dirty="0" smtClean="0"/>
              <a:t>и муниципальных нужд</a:t>
            </a:r>
            <a:endParaRPr lang="ru-RU" sz="3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9690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Статья 22. Функции антимонопольного органа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142984"/>
            <a:ext cx="7858180" cy="5429288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/>
              <a:t>обеспечивает государственный контроль за соблюдением антимонопольного законодательства, в т.ч. в сфере использования земли, недр, водных ресурсов и других природных ресурсов</a:t>
            </a:r>
          </a:p>
          <a:p>
            <a:pPr algn="just"/>
            <a:r>
              <a:rPr lang="ru-RU" sz="2000" dirty="0" smtClean="0"/>
              <a:t>выявляет нарушения антимонопольного законодательства, принимает меры по прекращению нарушения антимонопольного законодательства и привлекает к ответственности за такие нарушения;</a:t>
            </a:r>
          </a:p>
          <a:p>
            <a:pPr algn="just"/>
            <a:r>
              <a:rPr lang="ru-RU" sz="2000" dirty="0" smtClean="0"/>
              <a:t>предупреждает монополистическую деятельность, недобросовестную конкуренцию, другие нарушения антимонопольного законодательства;</a:t>
            </a:r>
          </a:p>
          <a:p>
            <a:pPr algn="just"/>
            <a:r>
              <a:rPr lang="ru-RU" sz="2000" dirty="0" smtClean="0"/>
              <a:t>осуществляет государственный контроль за экономической концентрацией, в т.ч. в сфере использования земли, недр, водных ресурсов и других природных ресурсов, а также при проведении торгов в случаях, предусмотренных федеральными законами.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Статья 23. Полномочия антимонопольного органа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142984"/>
            <a:ext cx="7858180" cy="542928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400" dirty="0" smtClean="0"/>
              <a:t>1) возбуждает и рассматривает дела о нарушениях антимонопольного законодательства;</a:t>
            </a:r>
          </a:p>
          <a:p>
            <a:pPr algn="just">
              <a:buNone/>
            </a:pPr>
            <a:r>
              <a:rPr lang="ru-RU" sz="2400" dirty="0" smtClean="0"/>
              <a:t>2) выдает в установленных законом случаях  хозяйствующим субъектам обязательные для исполнения предписания;</a:t>
            </a:r>
          </a:p>
          <a:p>
            <a:pPr algn="just">
              <a:buNone/>
            </a:pPr>
            <a:r>
              <a:rPr lang="ru-RU" sz="2400" dirty="0" smtClean="0"/>
              <a:t>3) выдает ФОИВ, ОИВ субъектов РФ, органам местного самоуправления, иным осуществляющим функции указанных органов органам или организациям, а также государственным внебюджетным фондам, их должностным лицам, за исключением случаев, установленных п.4 ч.1 ст.22, обязательные для исполнения предписания;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Статья 23. Полномочия антимонопольного органа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142984"/>
            <a:ext cx="7858180" cy="542928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400" dirty="0" smtClean="0"/>
              <a:t>4) выдает организатору торгов, конкурсной или аукционной комиссии, продавцу государственного или муниципального имущества, организатору продажи обязательные для исполнения предписания о совершении действий, направленных на устранение нарушений порядка организации, проведения торгов, продажи государственного или муниципального имущества, порядка заключения договоров по результатам торгов или в случае признания торгов несостоявшимися, в т.ч. предписания об отмене протоколов, составленных в ходе проведения торгов, о внесении изменений в документацию о торгах, извещение о проведении торгов, об аннулировании торгов;</a:t>
            </a:r>
          </a:p>
          <a:p>
            <a:pPr algn="just">
              <a:buNone/>
            </a:pPr>
            <a:endParaRPr lang="ru-RU" sz="2400" dirty="0" smtClean="0"/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Статья 23. Полномочия антимонопольного органа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142984"/>
            <a:ext cx="7858180" cy="5429288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ru-RU" sz="1600" dirty="0" smtClean="0"/>
          </a:p>
          <a:p>
            <a:pPr algn="just">
              <a:buNone/>
            </a:pPr>
            <a:r>
              <a:rPr lang="ru-RU" sz="2400" dirty="0" smtClean="0"/>
              <a:t>5) выдает предупреждения о прекращении действий (бездействия), которые содержат признаки нарушения антимонопольного законодательства, в случаях, указанных в законе № 135-ФЗ;</a:t>
            </a:r>
          </a:p>
          <a:p>
            <a:pPr algn="just">
              <a:buNone/>
            </a:pPr>
            <a:r>
              <a:rPr lang="ru-RU" sz="2400" dirty="0" smtClean="0"/>
              <a:t>6) направляет в Центральный банк РФ предложения о приведении в соответствие с антимонопольным законодательством принятых им актов и (или) прекращении действий, в случае если такие акты и (или) действия нарушают антимонопольное законодательство;</a:t>
            </a:r>
          </a:p>
          <a:p>
            <a:pPr algn="just">
              <a:buNone/>
            </a:pPr>
            <a:endParaRPr lang="ru-RU" sz="2400" dirty="0" smtClean="0"/>
          </a:p>
          <a:p>
            <a:pPr algn="just"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Статья 23. Полномочия антимонопольного органа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142984"/>
            <a:ext cx="7858180" cy="5429288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ru-RU" sz="1600" dirty="0" smtClean="0"/>
          </a:p>
          <a:p>
            <a:pPr algn="just">
              <a:buNone/>
            </a:pPr>
            <a:r>
              <a:rPr lang="ru-RU" sz="2400" dirty="0" smtClean="0"/>
              <a:t>7) направляет в письменной форме за подписью руководителя или заместителя руководителя антимонопольного органа предостережения о недопустимости нарушения антимонопольного законодательства должностным лицам хозяйствующих субъектов, публично заявляющим о планируемом поведении на товарном рынке, если такое поведение может привести к нарушению антимонопольного законодательства;</a:t>
            </a:r>
          </a:p>
          <a:p>
            <a:pPr algn="just">
              <a:buNone/>
            </a:pPr>
            <a:r>
              <a:rPr lang="ru-RU" sz="2400" dirty="0" smtClean="0"/>
              <a:t>8) рассматривает жалобы на нарушение процедуры обязательных в соответствии с законодательством РФ торгов, продажи государственного или муниципального имущества;</a:t>
            </a:r>
          </a:p>
          <a:p>
            <a:pPr algn="just">
              <a:buNone/>
            </a:pPr>
            <a:endParaRPr lang="ru-RU" sz="2400" dirty="0" smtClean="0"/>
          </a:p>
          <a:p>
            <a:pPr algn="just">
              <a:buNone/>
            </a:pPr>
            <a:endParaRPr lang="ru-RU" sz="1600" dirty="0" smtClean="0"/>
          </a:p>
          <a:p>
            <a:pPr algn="just"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Статья 23. Полномочия антимонопольного органа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142984"/>
            <a:ext cx="7858180" cy="542928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/>
              <a:t>9) привлекает к ответственности за нарушение антимонопольного законодательства коммерческие организации и НКО, их должностных лиц, должностных лиц ФОИВ, ОИВ субъектов РФ, органов местного самоуправления, иных осуществляющих их функции нов органов или организаций, а также должностных лиц государственных внебюджетных фондов, физических лиц, в том числе индивидуальных предпринимателей, в случаях и в порядке, которые установлены законодательством РФ;</a:t>
            </a:r>
          </a:p>
          <a:p>
            <a:pPr algn="just">
              <a:buNone/>
            </a:pPr>
            <a:r>
              <a:rPr lang="ru-RU" sz="2000" dirty="0" smtClean="0"/>
              <a:t>10) обращается в суд с заявлениями об обжаловании противоречащих антимонопольному законодательству нормативных правовых актов ФОИВ, органов государственной власти субъектов РФ, органов местного самоуправления, иных осуществляющих функции указанных органов или организаций, а также государственных внебюджетных фондов, Центрального банка РФ;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Статья 23. Полномочия антимонопольного органа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142984"/>
            <a:ext cx="7858180" cy="5429288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ru-RU" sz="1600" dirty="0" smtClean="0"/>
          </a:p>
          <a:p>
            <a:pPr algn="just">
              <a:buNone/>
            </a:pPr>
            <a:r>
              <a:rPr lang="ru-RU" sz="2000" dirty="0" smtClean="0"/>
              <a:t>11) обращается в арбитражный суд с исками, заявлениями о нарушении антимонопольного законодательства;</a:t>
            </a:r>
          </a:p>
          <a:p>
            <a:pPr algn="just">
              <a:buNone/>
            </a:pPr>
            <a:r>
              <a:rPr lang="ru-RU" sz="2000" dirty="0" smtClean="0"/>
              <a:t>12) участвует в рассмотрении судом или арбитражным судом дел, связанных с применением и (или) нарушением антимонопольного законодательства;</a:t>
            </a:r>
          </a:p>
          <a:p>
            <a:pPr algn="just">
              <a:buNone/>
            </a:pPr>
            <a:r>
              <a:rPr lang="ru-RU" sz="2000" dirty="0" smtClean="0"/>
              <a:t>13) ведет  реестр хозяйствующих субъектов (за исключением финансовых организаций), имеющих долю на рынке определенного товара в размере более чем 35 % или занимающих доминирующее положение на рынке определенного товара, если в отношении такого рынка другими федеральными законами в целях их применения установлены случаи признания доминирующим положения хозяйствующих субъектов и реестр лиц, привлеченных к административной ответственности за нарушение антимонопольного законодательства;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Статья 23. Полномочия антимонопольного органа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928670"/>
            <a:ext cx="7858180" cy="564360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/>
              <a:t>14) размещает на сайте антимонопольного органа в ИТС "Интернет" решения и предписания, затрагивающие интересы неопределенного круга лиц;</a:t>
            </a:r>
          </a:p>
          <a:p>
            <a:pPr algn="just">
              <a:buNone/>
            </a:pPr>
            <a:r>
              <a:rPr lang="ru-RU" sz="2000" dirty="0" smtClean="0"/>
              <a:t>15) устанавливает доминирующее положение хозяйствующего субъекта при рассмотрении заявлений, материалов, дел о нарушении антимонопольного законодательства и при осуществлении </a:t>
            </a:r>
            <a:r>
              <a:rPr lang="ru-RU" sz="2000" dirty="0" err="1" smtClean="0"/>
              <a:t>гос</a:t>
            </a:r>
            <a:r>
              <a:rPr lang="ru-RU" sz="2000" dirty="0" smtClean="0"/>
              <a:t>. контроля за экономической концентрацией;</a:t>
            </a:r>
          </a:p>
          <a:p>
            <a:pPr algn="just">
              <a:buNone/>
            </a:pPr>
            <a:r>
              <a:rPr lang="ru-RU" sz="2000" dirty="0" smtClean="0"/>
              <a:t>16) проводит проверку соблюдения антимонопольного законодательства коммерческими и некоммерческими организациями, ФОИВ, органами государственной власти субъектов РФ, органами местного самоуправления, иными осуществляющими функции указанных органов органами или организациями, а также государственными внебюджетными фондами, физическими лицами, получает от них необходимые документы и информацию, объяснения в письменной или устной форме, в установленном законодательством РФ порядке обращается в органы, осуществляющие ОРД, с просьбой о проведении ОРМ;</a:t>
            </a:r>
          </a:p>
          <a:p>
            <a:pPr algn="just">
              <a:buNone/>
            </a:pPr>
            <a:endParaRPr lang="ru-RU" sz="1600" dirty="0" smtClean="0"/>
          </a:p>
          <a:p>
            <a:pPr algn="just"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Статья 23. Полномочия антимонопольного органа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142984"/>
            <a:ext cx="7858180" cy="542928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400" dirty="0" smtClean="0"/>
              <a:t>17) осуществляет контроль за деятельностью юридических лиц, обеспечивающих организацию торговли на рынках определенных товаров, например на рынке электрической энергии (мощности), в условиях прекращения государственного регулирования цен (тарифов) на такие товары, а также осуществляет контроль за манипулированием ценами на оптовом и (или) розничных рынках электрической энергии (мощности);</a:t>
            </a:r>
          </a:p>
          <a:p>
            <a:pPr algn="just">
              <a:buNone/>
            </a:pPr>
            <a:r>
              <a:rPr lang="ru-RU" sz="2400" dirty="0" smtClean="0"/>
              <a:t>18) осуществляет иные предусмотренные настоящим Федеральным законом, другими федеральными законами, указами Президента РФ, постановлениями Правительства РФ полномочия.</a:t>
            </a:r>
          </a:p>
          <a:p>
            <a:pPr algn="just">
              <a:buNone/>
            </a:pPr>
            <a:endParaRPr lang="ru-RU" sz="1600" dirty="0" smtClean="0"/>
          </a:p>
          <a:p>
            <a:pPr algn="just"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85728"/>
            <a:ext cx="7576398" cy="928694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Статья 18.1. Порядок рассмотрения антимонопольным органом жалоб на нарушение процедуры торгов и порядка заключения договоров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357298"/>
            <a:ext cx="7498080" cy="4891102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3800" dirty="0" smtClean="0"/>
              <a:t>По правилам данной статьи антимонопольный орган рассматривает жалобы на действия (бездействие) юридического лица, организатора торгов, оператора электронной площадки, конкурсной комиссии или аукционной комиссии при организации и проведении торгов, заключении договоров по результатам торгов либо в случае, если торги, проведение которых является обязательным в соответствии с законодательством РФ, признаны несостоявшимися, за исключением жалоб, рассмотрение которых предусмотрено законодательством РФ о контрактной системе в сфере закупок товаров, работ, услуг для обеспечения государственных и муниципальных нужд.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82726"/>
          </a:xfrm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rgbClr val="7030A0"/>
                </a:solidFill>
                <a:latin typeface="Arial"/>
              </a:rPr>
              <a:t>Федеральный закон от 05.04.2013 N 44-ФЗ</a:t>
            </a:r>
            <a:br>
              <a:rPr lang="ru-RU" sz="2200" dirty="0" smtClean="0">
                <a:solidFill>
                  <a:srgbClr val="7030A0"/>
                </a:solidFill>
                <a:latin typeface="Arial"/>
              </a:rPr>
            </a:br>
            <a:r>
              <a:rPr lang="ru-RU" sz="2200" dirty="0" smtClean="0">
                <a:solidFill>
                  <a:srgbClr val="7030A0"/>
                </a:solidFill>
                <a:latin typeface="Arial"/>
              </a:rPr>
              <a:t>«О контрактной системе в сфере закупок товаров, работ, услуг для обеспечения государственных и муниципальных нужд</a:t>
            </a:r>
            <a:r>
              <a:rPr lang="ru-RU" sz="2000" dirty="0" smtClean="0">
                <a:solidFill>
                  <a:srgbClr val="7030A0"/>
                </a:solidFill>
                <a:latin typeface="Arial"/>
              </a:rPr>
              <a:t>» </a:t>
            </a:r>
            <a:r>
              <a:rPr lang="ru-RU" sz="2000" dirty="0" smtClean="0">
                <a:solidFill>
                  <a:schemeClr val="tx1"/>
                </a:solidFill>
                <a:latin typeface="Arial"/>
              </a:rPr>
              <a:t>(статья 8):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2071678"/>
            <a:ext cx="7790712" cy="457203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Контрактная система в сфере закупок </a:t>
            </a:r>
            <a:r>
              <a:rPr lang="ru-RU" b="1" i="1" dirty="0" smtClean="0"/>
              <a:t>направлена на создание равных условий для обеспечения конкуренции между участниками закупок</a:t>
            </a:r>
            <a:r>
              <a:rPr lang="ru-RU" dirty="0" smtClean="0"/>
              <a:t>. Любое заинтересованное лицо имеет возможность в соответствии с законодательством РФ и иными НПА в сфере закупок стать поставщиком (подрядчиком, исполнителем).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Статья 18.1. Порядок рассмотрения антимонопольным органом жалоб на нарушение процедуры торгов и порядка заключения договоров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14414" y="1500174"/>
          <a:ext cx="7715304" cy="521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0389"/>
                <a:gridCol w="602491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Заявитель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kern="1200" dirty="0" smtClean="0"/>
                        <a:t>лицо, подавшее заявки на участие в торгах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kern="1200" dirty="0" smtClean="0"/>
                        <a:t> иное лицо -  в случае, если обжалование связано с нарушением установленного НПА порядка размещения информации о проведении торгов, порядка подачи заявок на участие в торгах, и права или законные интересы </a:t>
                      </a:r>
                      <a:r>
                        <a:rPr kumimoji="0" lang="ru-RU" sz="1800" kern="1200" baseline="0" dirty="0" smtClean="0"/>
                        <a:t> данного лица</a:t>
                      </a:r>
                      <a:r>
                        <a:rPr kumimoji="0" lang="ru-RU" sz="1800" kern="1200" dirty="0" smtClean="0"/>
                        <a:t> могут быть в</a:t>
                      </a:r>
                      <a:r>
                        <a:rPr kumimoji="0" lang="ru-RU" sz="1800" kern="1200" baseline="0" dirty="0" smtClean="0"/>
                        <a:t> результате</a:t>
                      </a:r>
                      <a:r>
                        <a:rPr kumimoji="0" lang="ru-RU" sz="1800" kern="1200" dirty="0" smtClean="0"/>
                        <a:t> ущемлены или нарушены</a:t>
                      </a: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Срок обжалования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/>
                        <a:t>1. Не позднее 10 дней со дня: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kern="1200" dirty="0" smtClean="0"/>
                        <a:t>подведения итогов торгов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/>
                        <a:t> либо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kern="1200" dirty="0" smtClean="0"/>
                        <a:t>размещения результатов торгов на сайте в ИТС «Интернет», если предусмотрено такое размещение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/>
                        <a:t>2. В</a:t>
                      </a:r>
                      <a:r>
                        <a:rPr kumimoji="0" lang="ru-RU" sz="1800" kern="1200" baseline="0" dirty="0" smtClean="0"/>
                        <a:t> течение 3 месяцев  </a:t>
                      </a:r>
                      <a:r>
                        <a:rPr kumimoji="0" lang="ru-RU" sz="1800" kern="1200" dirty="0" smtClean="0"/>
                        <a:t>со дня подведения итогов торгов  (размещения результатов торгов на сайте в ИТС "Интернет«), если заключение договора не осуществлено , либо торги признаны несостоявшимися</a:t>
                      </a: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Форма жалобы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Письменная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Статья 18.1. Порядок рассмотрения антимонопольным органом жалоб на нарушение процедуры торгов и порядка заключения договоров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42976" y="1447800"/>
          <a:ext cx="7791474" cy="521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6236"/>
                <a:gridCol w="616523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Основания</a:t>
                      </a:r>
                      <a:r>
                        <a:rPr lang="ru-RU" b="1" baseline="0" dirty="0" smtClean="0">
                          <a:solidFill>
                            <a:srgbClr val="7030A0"/>
                          </a:solidFill>
                        </a:rPr>
                        <a:t> возврата жалобы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1) жалоба не содержит установленные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законом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сведения;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2) жалоба не подписана или подписана лицом, полномочия которого не подтверждены документами;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3) наличие вступившего в законную силу судебного акта, в котором содержатся выводы по существу жалобы;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4) антимонопольным органом принято решение относительно обжалуемых действий (бездействия) организатора торгов, оператора электронной площадки, конкурсной или аукционной комиссии.</a:t>
                      </a:r>
                      <a:endParaRPr kumimoji="0"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Размещение информации о принятии жалобы и направление уведомления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течение 3 рабочих дней со дня ее поступления (торги приостанавливаются до рассмотрения жалобы по существу;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организатор торгов, ЭП, конкурсная или аукционная комиссия, действия (бездействие) которых обжалуются, в течение 1 </a:t>
                      </a:r>
                      <a:r>
                        <a:rPr kumimoji="0" lang="ru-RU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ru-RU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 момента получения уведомления обязаны известить о жалобе лиц, подавших заявки на участие в торгах).</a:t>
                      </a: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Срок рассмотрения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 рабочих дней со дня поступления жалобы.</a:t>
                      </a:r>
                      <a:endParaRPr kumimoji="0"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Статья 18.1. Порядок рассмотрения антимонопольным органом жалоб на нарушение процедуры торгов и порядка заключения договоров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42976" y="1447800"/>
          <a:ext cx="779147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6236"/>
                <a:gridCol w="616523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Решение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жалоба обоснованна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Жалоба не обоснованна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Срок направления решения, предписания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течение 3 рабочих дней со дня принятия решения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Срок обжалования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течение 3 месяцев со дня принятия решения или выдачи предписания</a:t>
                      </a:r>
                      <a:endParaRPr kumimoji="0"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rgbClr val="0070C0"/>
                </a:solidFill>
              </a:rPr>
              <a:t>Письмо ФАС от 18.09.2014г. № ЦА/37755/14:</a:t>
            </a:r>
            <a:br>
              <a:rPr lang="ru-RU" sz="2000" dirty="0" smtClean="0">
                <a:solidFill>
                  <a:srgbClr val="0070C0"/>
                </a:solidFill>
              </a:rPr>
            </a:br>
            <a:r>
              <a:rPr lang="ru-RU" sz="2000" dirty="0" smtClean="0">
                <a:solidFill>
                  <a:srgbClr val="0070C0"/>
                </a:solidFill>
              </a:rPr>
              <a:t/>
            </a:r>
            <a:br>
              <a:rPr lang="ru-RU" sz="2000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ПРЕДПИСАНИЕ: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200" dirty="0" smtClean="0"/>
              <a:t>Ч.4 ст. 41 : Выдается на основании решения комиссии антимонопольного органа.</a:t>
            </a:r>
          </a:p>
          <a:p>
            <a:pPr algn="just">
              <a:buNone/>
            </a:pPr>
            <a:r>
              <a:rPr lang="ru-RU" sz="2200" dirty="0" smtClean="0"/>
              <a:t>Ст. 51: Подлежит исполнению в установленный им срок. Неисполнение в срок предписания влечет за собой ответственность, установленную ст. 19.5 </a:t>
            </a:r>
            <a:r>
              <a:rPr lang="ru-RU" sz="2200" dirty="0" err="1" smtClean="0"/>
              <a:t>КоАП</a:t>
            </a:r>
            <a:r>
              <a:rPr lang="ru-RU" sz="2200" dirty="0" smtClean="0"/>
              <a:t> РФ.</a:t>
            </a:r>
          </a:p>
          <a:p>
            <a:pPr algn="just">
              <a:buNone/>
            </a:pPr>
            <a:r>
              <a:rPr lang="ru-RU" sz="2200" dirty="0" smtClean="0"/>
              <a:t>Срок исполнения может определяться конкретной датой или периодом времени (год, месяц и т.д.).</a:t>
            </a:r>
          </a:p>
          <a:p>
            <a:pPr algn="just">
              <a:buNone/>
            </a:pPr>
            <a:r>
              <a:rPr lang="ru-RU" sz="2200" dirty="0" smtClean="0"/>
              <a:t>Ч.2 ст.52: В случае принятия заявления об обжаловании предписания к производству арбитражного суда, срок исполнения предписания приостанавливается до вступления в законную силу судебного акта.</a:t>
            </a:r>
          </a:p>
          <a:p>
            <a:pPr algn="just">
              <a:buNone/>
            </a:pPr>
            <a:r>
              <a:rPr lang="ru-RU" sz="2200" dirty="0" smtClean="0"/>
              <a:t>! Обжалование решения антимонопольного органа без обжалования предписания НЕ приостанавливает срок исполнения предписания!</a:t>
            </a:r>
            <a:endParaRPr lang="ru-RU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82726"/>
          </a:xfrm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rgbClr val="7030A0"/>
                </a:solidFill>
                <a:latin typeface="Arial"/>
              </a:rPr>
              <a:t>Федеральный закон от 05.04.2013 N 44-ФЗ</a:t>
            </a:r>
            <a:br>
              <a:rPr lang="ru-RU" sz="2200" dirty="0" smtClean="0">
                <a:solidFill>
                  <a:srgbClr val="7030A0"/>
                </a:solidFill>
                <a:latin typeface="Arial"/>
              </a:rPr>
            </a:br>
            <a:r>
              <a:rPr lang="ru-RU" sz="2200" dirty="0" smtClean="0">
                <a:solidFill>
                  <a:srgbClr val="7030A0"/>
                </a:solidFill>
                <a:latin typeface="Arial"/>
              </a:rPr>
              <a:t>«О контрактной системе в сфере закупок товаров, работ, услуг для обеспечения государственных и муниципальных нужд</a:t>
            </a:r>
            <a:r>
              <a:rPr lang="ru-RU" sz="2000" dirty="0" smtClean="0">
                <a:solidFill>
                  <a:srgbClr val="7030A0"/>
                </a:solidFill>
                <a:latin typeface="Arial"/>
              </a:rPr>
              <a:t>» </a:t>
            </a:r>
            <a:r>
              <a:rPr lang="ru-RU" sz="2000" dirty="0" smtClean="0">
                <a:latin typeface="Arial"/>
              </a:rPr>
              <a:t>(статья 8):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2071678"/>
            <a:ext cx="7790712" cy="4572032"/>
          </a:xfrm>
        </p:spPr>
        <p:txBody>
          <a:bodyPr>
            <a:normAutofit/>
          </a:bodyPr>
          <a:lstStyle/>
          <a:p>
            <a:pPr algn="just"/>
            <a:r>
              <a:rPr lang="ru-RU" sz="3400" dirty="0" smtClean="0"/>
              <a:t>Конкуренция при осуществлении закупок должна быть основана на соблюдении принципа </a:t>
            </a:r>
            <a:r>
              <a:rPr lang="ru-RU" sz="3400" dirty="0" err="1" smtClean="0"/>
              <a:t>добросовест-ной</a:t>
            </a:r>
            <a:r>
              <a:rPr lang="ru-RU" sz="3400" dirty="0" smtClean="0"/>
              <a:t> ценовой и неценовой конкуренции между участниками закупок в целях выявления лучших условий поставок товаров, выполнения работ, оказания услуг. </a:t>
            </a:r>
            <a:endParaRPr lang="en-US" sz="3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82726"/>
          </a:xfrm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rgbClr val="7030A0"/>
                </a:solidFill>
                <a:latin typeface="Arial"/>
              </a:rPr>
              <a:t>Федеральный закон от 05.04.2013 N 44-ФЗ</a:t>
            </a:r>
            <a:br>
              <a:rPr lang="ru-RU" sz="2200" dirty="0" smtClean="0">
                <a:solidFill>
                  <a:srgbClr val="7030A0"/>
                </a:solidFill>
                <a:latin typeface="Arial"/>
              </a:rPr>
            </a:br>
            <a:r>
              <a:rPr lang="ru-RU" sz="2200" dirty="0" smtClean="0">
                <a:solidFill>
                  <a:srgbClr val="7030A0"/>
                </a:solidFill>
                <a:latin typeface="Arial"/>
              </a:rPr>
              <a:t>«О контрактной системе в сфере закупок товаров, работ, услуг для обеспечения государственных и муниципальных нужд</a:t>
            </a:r>
            <a:r>
              <a:rPr lang="ru-RU" sz="2000" dirty="0" smtClean="0">
                <a:solidFill>
                  <a:srgbClr val="7030A0"/>
                </a:solidFill>
                <a:latin typeface="Arial"/>
              </a:rPr>
              <a:t>» </a:t>
            </a:r>
            <a:r>
              <a:rPr lang="ru-RU" sz="2000" dirty="0" smtClean="0">
                <a:latin typeface="Arial"/>
              </a:rPr>
              <a:t>(статья 8):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2071678"/>
            <a:ext cx="7790712" cy="457203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3400" b="1" dirty="0" smtClean="0">
                <a:solidFill>
                  <a:srgbClr val="FF0000"/>
                </a:solidFill>
              </a:rPr>
              <a:t>Запрещается</a:t>
            </a:r>
            <a:r>
              <a:rPr lang="ru-RU" sz="3400" dirty="0" smtClean="0"/>
              <a:t> совершение заказчиками, специализированными организациями, их должностными лицами, комиссиями по осуществлению закупок, членами таких комиссий, участниками закупок </a:t>
            </a:r>
            <a:r>
              <a:rPr lang="ru-RU" sz="3400" b="1" i="1" dirty="0" smtClean="0"/>
              <a:t>любых действий, которые противоречат требованиям Закона № 44-ФЗ, в т.ч. приводят к ограничению конкуренции, в частности к необоснованному ограничению числа участников закупок</a:t>
            </a:r>
            <a:r>
              <a:rPr lang="ru-RU" b="1" i="1" dirty="0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0070C0"/>
                </a:solidFill>
                <a:latin typeface="Arial"/>
              </a:rPr>
              <a:t>Федеральный закон от 26.07.2006 N 135-ФЗ</a:t>
            </a:r>
            <a:br>
              <a:rPr lang="ru-RU" sz="2000" dirty="0" smtClean="0">
                <a:solidFill>
                  <a:srgbClr val="0070C0"/>
                </a:solidFill>
                <a:latin typeface="Arial"/>
              </a:rPr>
            </a:br>
            <a:r>
              <a:rPr lang="ru-RU" sz="2000" dirty="0" smtClean="0">
                <a:solidFill>
                  <a:srgbClr val="0070C0"/>
                </a:solidFill>
                <a:latin typeface="Arial"/>
              </a:rPr>
              <a:t>(ред. от 04.06.2014)</a:t>
            </a:r>
            <a:br>
              <a:rPr lang="ru-RU" sz="2000" dirty="0" smtClean="0">
                <a:solidFill>
                  <a:srgbClr val="0070C0"/>
                </a:solidFill>
                <a:latin typeface="Arial"/>
              </a:rPr>
            </a:br>
            <a:r>
              <a:rPr lang="ru-RU" sz="2000" dirty="0" smtClean="0">
                <a:solidFill>
                  <a:srgbClr val="0070C0"/>
                </a:solidFill>
                <a:latin typeface="Arial"/>
              </a:rPr>
              <a:t>"О защите конкуренции"</a:t>
            </a:r>
            <a:br>
              <a:rPr lang="ru-RU" sz="2000" dirty="0" smtClean="0">
                <a:solidFill>
                  <a:srgbClr val="0070C0"/>
                </a:solidFill>
                <a:latin typeface="Arial"/>
              </a:rPr>
            </a:b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000240"/>
            <a:ext cx="7498080" cy="424816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0070C0"/>
                </a:solidFill>
                <a:latin typeface="Arial"/>
              </a:rPr>
              <a:t>Глава 4.</a:t>
            </a:r>
            <a:r>
              <a:rPr lang="ru-RU" dirty="0" smtClean="0">
                <a:latin typeface="Arial"/>
              </a:rPr>
              <a:t> Антимонопольные требования к торгам, запросу котировок цен на товары, запросу предложений, особенности заключения договоров с финансовыми организациями и особенности порядка заключения договоров в отношении государственного и муниципального имущества.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Статья 17. Антимонопольные требования к торгам, запросу котировок цен на товары, запросу предложений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96646" indent="-514350" algn="ctr">
              <a:buNone/>
            </a:pPr>
            <a:r>
              <a:rPr lang="ru-RU" dirty="0" smtClean="0"/>
              <a:t>При проведении торгов, запроса котировок цен на товары , запроса предложений (далее – торги) </a:t>
            </a:r>
            <a:r>
              <a:rPr lang="ru-RU" b="1" dirty="0" smtClean="0">
                <a:solidFill>
                  <a:srgbClr val="FF0000"/>
                </a:solidFill>
              </a:rPr>
              <a:t>запрещаются</a:t>
            </a:r>
            <a:r>
              <a:rPr lang="ru-RU" u="sng" dirty="0" smtClean="0"/>
              <a:t> </a:t>
            </a:r>
            <a:r>
              <a:rPr lang="ru-RU" i="1" u="sng" dirty="0" smtClean="0"/>
              <a:t>действия, которые </a:t>
            </a:r>
            <a:r>
              <a:rPr lang="ru-RU" b="1" i="1" u="sng" dirty="0" smtClean="0"/>
              <a:t>приводят</a:t>
            </a:r>
            <a:r>
              <a:rPr lang="ru-RU" i="1" u="sng" dirty="0" smtClean="0"/>
              <a:t> или </a:t>
            </a:r>
            <a:r>
              <a:rPr lang="ru-RU" b="1" i="1" u="sng" dirty="0" smtClean="0"/>
              <a:t>могут привести</a:t>
            </a:r>
            <a:r>
              <a:rPr lang="ru-RU" i="1" u="sng" dirty="0" smtClean="0"/>
              <a:t> к недопущению, ограничению или устранению конкуренции</a:t>
            </a:r>
            <a:r>
              <a:rPr lang="ru-RU" dirty="0" smtClean="0"/>
              <a:t>, в том числе:</a:t>
            </a:r>
          </a:p>
          <a:p>
            <a:pPr marL="596646" indent="-514350" algn="ctr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1) координация организаторами торгов или заказчиками деятельности их участников;</a:t>
            </a:r>
          </a:p>
          <a:p>
            <a:pPr algn="just">
              <a:buNone/>
            </a:pPr>
            <a:r>
              <a:rPr lang="ru-RU" dirty="0" smtClean="0"/>
              <a:t>2) создание участнику торгов или нескольким участникам торгов преимущественных условий участия в торгах, в т.ч. путем доступа к информации, если иное не установлено федеральным законом;</a:t>
            </a:r>
          </a:p>
          <a:p>
            <a:pPr algn="just">
              <a:buNone/>
            </a:pPr>
            <a:r>
              <a:rPr lang="ru-RU" dirty="0" smtClean="0"/>
              <a:t>3) нарушение порядка определения победителя или победителей торгов;</a:t>
            </a:r>
          </a:p>
          <a:p>
            <a:pPr algn="just">
              <a:buNone/>
            </a:pPr>
            <a:r>
              <a:rPr lang="ru-RU" dirty="0" smtClean="0"/>
              <a:t>4) участие организаторов торгов или заказчиков и (или) работников организаторов (заказчиков) в торгах.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Статья 17. Антимонопольные требования к торгам, запросу котировок цен на товары, запросу предложений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/>
              <a:t>2. При проведении торгов, если организаторами торгов или заказчиками являются ФОИВ, ОИВ субъектов РФ, органы местного самоуправления, государственные внебюджетные фонды, а также при проведении торгов в случае закупок товаров, работ, услуг для обеспечения государственных и муниципальных нужд </a:t>
            </a:r>
            <a:r>
              <a:rPr lang="ru-RU" b="1" dirty="0" smtClean="0">
                <a:solidFill>
                  <a:srgbClr val="FF0000"/>
                </a:solidFill>
              </a:rPr>
              <a:t>запрещается</a:t>
            </a:r>
            <a:r>
              <a:rPr lang="ru-RU" dirty="0" smtClean="0"/>
              <a:t> </a:t>
            </a:r>
            <a:r>
              <a:rPr lang="ru-RU" i="1" u="sng" dirty="0" smtClean="0"/>
              <a:t>не предусмотренное федеральными законами или иными нормативными правовыми актами </a:t>
            </a:r>
            <a:r>
              <a:rPr lang="ru-RU" b="1" i="1" u="sng" dirty="0" smtClean="0"/>
              <a:t>ограничение доступа к участию в торгах</a:t>
            </a:r>
            <a:r>
              <a:rPr lang="ru-RU" i="1" u="sng" dirty="0" smtClean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Статья 17. Антимонопольные требования к торгам, запросу котировок цен на товары, запросу предложений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3. при проведении торгов в случае закупок товаров, работ, услуг для обеспечения государственных и муниципальных нужд </a:t>
            </a:r>
            <a:r>
              <a:rPr lang="ru-RU" b="1" dirty="0" smtClean="0">
                <a:solidFill>
                  <a:srgbClr val="FF0000"/>
                </a:solidFill>
              </a:rPr>
              <a:t>запрещается</a:t>
            </a:r>
            <a:r>
              <a:rPr lang="ru-RU" dirty="0" smtClean="0"/>
              <a:t> </a:t>
            </a:r>
            <a:r>
              <a:rPr lang="ru-RU" u="sng" dirty="0" smtClean="0"/>
              <a:t>ограничение конкуренции между участниками торгов </a:t>
            </a:r>
            <a:r>
              <a:rPr lang="ru-RU" b="1" i="1" u="sng" dirty="0" smtClean="0"/>
              <a:t>путем включения в состав лотов товаров, работ, услуг, технологически и функционально не связанных с товарами, работами, услугами, поставки, выполнение, оказание которых являются предметом торгов</a:t>
            </a:r>
            <a:r>
              <a:rPr lang="ru-RU" b="1" u="sng" dirty="0" smtClean="0"/>
              <a:t>.</a:t>
            </a:r>
            <a:endParaRPr lang="ru-RU" b="1" u="sn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Статья 17. Антимонопольные требования к торгам, запросу котировок цен на товары, запросу предложений</a:t>
            </a: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142975" y="1447800"/>
          <a:ext cx="7791474" cy="39100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14645"/>
                <a:gridCol w="2071702"/>
                <a:gridCol w="3005127"/>
              </a:tblGrid>
              <a:tr h="3910026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pPr algn="ctr"/>
                      <a:r>
                        <a:rPr lang="ru-RU" sz="3200" b="1" dirty="0" smtClean="0"/>
                        <a:t>НАРУШЕНИЕ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Признание судом </a:t>
                      </a:r>
                      <a:r>
                        <a:rPr kumimoji="0" lang="ru-RU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соответствующих торгов и заключенных по их результатам сделок </a:t>
                      </a:r>
                      <a:r>
                        <a:rPr kumimoji="0" lang="ru-RU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недействительными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Стрелка вправо 5"/>
          <p:cNvSpPr/>
          <p:nvPr/>
        </p:nvSpPr>
        <p:spPr>
          <a:xfrm>
            <a:off x="4143372" y="3143248"/>
            <a:ext cx="150019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313</TotalTime>
  <Words>1813</Words>
  <Application>Microsoft Office PowerPoint</Application>
  <PresentationFormat>On-screen Show (4:3)</PresentationFormat>
  <Paragraphs>119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Солнцестояние</vt:lpstr>
      <vt:lpstr>АНТИМОНОПОЛЬНОЕ РЕГУЛИРОВАНИЕ</vt:lpstr>
      <vt:lpstr>Федеральный закон от 05.04.2013 N 44-ФЗ «О контрактной системе в сфере закупок товаров, работ, услуг для обеспечения государственных и муниципальных нужд» (статья 8):</vt:lpstr>
      <vt:lpstr>Федеральный закон от 05.04.2013 N 44-ФЗ «О контрактной системе в сфере закупок товаров, работ, услуг для обеспечения государственных и муниципальных нужд» (статья 8):</vt:lpstr>
      <vt:lpstr>Федеральный закон от 05.04.2013 N 44-ФЗ «О контрактной системе в сфере закупок товаров, работ, услуг для обеспечения государственных и муниципальных нужд» (статья 8):</vt:lpstr>
      <vt:lpstr>Федеральный закон от 26.07.2006 N 135-ФЗ (ред. от 04.06.2014) "О защите конкуренции" </vt:lpstr>
      <vt:lpstr>Статья 17. Антимонопольные требования к торгам, запросу котировок цен на товары, запросу предложений</vt:lpstr>
      <vt:lpstr>Статья 17. Антимонопольные требования к торгам, запросу котировок цен на товары, запросу предложений</vt:lpstr>
      <vt:lpstr>Статья 17. Антимонопольные требования к торгам, запросу котировок цен на товары, запросу предложений</vt:lpstr>
      <vt:lpstr>Статья 17. Антимонопольные требования к торгам, запросу котировок цен на товары, запросу предложений</vt:lpstr>
      <vt:lpstr>Статья 22. Функции антимонопольного органа</vt:lpstr>
      <vt:lpstr>Статья 23. Полномочия антимонопольного органа</vt:lpstr>
      <vt:lpstr>Статья 23. Полномочия антимонопольного органа</vt:lpstr>
      <vt:lpstr>Статья 23. Полномочия антимонопольного органа</vt:lpstr>
      <vt:lpstr>Статья 23. Полномочия антимонопольного органа</vt:lpstr>
      <vt:lpstr>Статья 23. Полномочия антимонопольного органа</vt:lpstr>
      <vt:lpstr>Статья 23. Полномочия антимонопольного органа</vt:lpstr>
      <vt:lpstr>Статья 23. Полномочия антимонопольного органа</vt:lpstr>
      <vt:lpstr>Статья 23. Полномочия антимонопольного органа</vt:lpstr>
      <vt:lpstr>Статья 18.1. Порядок рассмотрения антимонопольным органом жалоб на нарушение процедуры торгов и порядка заключения договоров </vt:lpstr>
      <vt:lpstr>Статья 18.1. Порядок рассмотрения антимонопольным органом жалоб на нарушение процедуры торгов и порядка заключения договоров </vt:lpstr>
      <vt:lpstr>Статья 18.1. Порядок рассмотрения антимонопольным органом жалоб на нарушение процедуры торгов и порядка заключения договоров </vt:lpstr>
      <vt:lpstr>Статья 18.1. Порядок рассмотрения антимонопольным органом жалоб на нарушение процедуры торгов и порядка заключения договоров </vt:lpstr>
      <vt:lpstr>Письмо ФАС от 18.09.2014г. № ЦА/37755/14:  ПРЕДПИСАНИЕ:</vt:lpstr>
    </vt:vector>
  </TitlesOfParts>
  <Company>IMI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АНТИМОНОПОЛЬНОЕ РЕГУЛИРОВАНИЕ</dc:title>
  <dc:creator>neretina</dc:creator>
  <cp:lastModifiedBy>Windows User</cp:lastModifiedBy>
  <cp:revision>36</cp:revision>
  <dcterms:created xsi:type="dcterms:W3CDTF">2015-04-22T13:09:58Z</dcterms:created>
  <dcterms:modified xsi:type="dcterms:W3CDTF">2017-12-31T18:56:38Z</dcterms:modified>
</cp:coreProperties>
</file>