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9" r:id="rId6"/>
    <p:sldId id="27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82" r:id="rId20"/>
    <p:sldId id="278" r:id="rId21"/>
    <p:sldId id="276" r:id="rId22"/>
    <p:sldId id="283" r:id="rId23"/>
    <p:sldId id="277" r:id="rId24"/>
    <p:sldId id="279" r:id="rId25"/>
    <p:sldId id="280" r:id="rId26"/>
    <p:sldId id="281" r:id="rId27"/>
    <p:sldId id="284" r:id="rId28"/>
    <p:sldId id="287" r:id="rId29"/>
    <p:sldId id="285" r:id="rId30"/>
    <p:sldId id="286" r:id="rId31"/>
    <p:sldId id="288" r:id="rId32"/>
    <p:sldId id="292" r:id="rId33"/>
    <p:sldId id="289" r:id="rId34"/>
    <p:sldId id="293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4644008" cy="24482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Уголовно-правовые отношения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://www.avto-advokat.ru/img/9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1571612"/>
            <a:ext cx="3312368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Отношения, возникающие в связи с фактом совершения преступного деяния, именуются </a:t>
            </a:r>
            <a:r>
              <a:rPr lang="ru-RU" sz="3200" i="1" dirty="0" smtClean="0"/>
              <a:t>охранительными</a:t>
            </a:r>
            <a:r>
              <a:rPr lang="ru-RU" sz="3200" dirty="0" smtClean="0"/>
              <a:t> уголовно-правовыми отношениями.</a:t>
            </a:r>
          </a:p>
          <a:p>
            <a:pPr>
              <a:buNone/>
            </a:pPr>
            <a:r>
              <a:rPr lang="ru-RU" sz="3200" i="1" dirty="0" smtClean="0"/>
              <a:t>     Регулятивные</a:t>
            </a:r>
            <a:r>
              <a:rPr lang="ru-RU" sz="3200" dirty="0" smtClean="0"/>
              <a:t> уголовно-правовые отношения возникают в связи с поведением, внешне схожим с преступлением, но, по сути, социально полезным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1"/>
            <a:ext cx="8363272" cy="3024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 Одна из особенностей</a:t>
            </a:r>
            <a:r>
              <a:rPr lang="ru-RU" dirty="0" smtClean="0"/>
              <a:t> УК РФ в том, что он выступает единственным источником уголовного права.</a:t>
            </a:r>
          </a:p>
          <a:p>
            <a:pPr>
              <a:buNone/>
            </a:pPr>
            <a:r>
              <a:rPr lang="ru-RU" dirty="0" smtClean="0"/>
              <a:t>     В Особенной части Кодекса отдельные виды преступлений квалифицированы по различным группам. </a:t>
            </a:r>
            <a:endParaRPr lang="ru-RU" dirty="0"/>
          </a:p>
        </p:txBody>
      </p:sp>
      <p:pic>
        <p:nvPicPr>
          <p:cNvPr id="4" name="Рисунок 3" descr="http://cs306406.vk.me/v306406012/24e2/kzrUBwHAhHQ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924944"/>
            <a:ext cx="561662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Уголовно-правовые отношения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548680"/>
            <a:ext cx="8424936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2800" i="1" dirty="0" smtClean="0"/>
              <a:t> Другая особенность</a:t>
            </a:r>
            <a:r>
              <a:rPr lang="ru-RU" sz="2800" dirty="0" smtClean="0"/>
              <a:t> УК РФ – по форме он является Федеральным законом, действие которого распространяется на всю территорию России, включая сушу, территориальные воды, воздушное пространство.</a:t>
            </a:r>
          </a:p>
          <a:p>
            <a:pPr>
              <a:buNone/>
            </a:pPr>
            <a:r>
              <a:rPr lang="ru-RU" sz="2800" i="1" dirty="0" smtClean="0"/>
              <a:t>    Следующая особенность</a:t>
            </a:r>
            <a:r>
              <a:rPr lang="ru-RU" sz="2800" dirty="0" smtClean="0"/>
              <a:t> УК РФ в том, что по виду систематизации он относится к кодексу, включающему обширную совокупность норм, которые объединяются в группы – институты</a:t>
            </a:r>
            <a:r>
              <a:rPr lang="ru-RU" dirty="0" smtClean="0"/>
              <a:t>. 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5937523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Важнейшими институтами уголовного права </a:t>
            </a:r>
            <a:r>
              <a:rPr lang="ru-RU" dirty="0" smtClean="0"/>
              <a:t>являются преступление, необходимая оборона, наказание и др.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birobidjan.bezformata.ru/content/image7993338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916832"/>
            <a:ext cx="604867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   Преступлением </a:t>
            </a:r>
            <a:r>
              <a:rPr lang="ru-RU" dirty="0" smtClean="0"/>
              <a:t>признаётся виновно совершённое общественно опасное деяние, запрещённое УК РФ под угрозой наказания. </a:t>
            </a:r>
            <a:br>
              <a:rPr lang="ru-RU" dirty="0" smtClean="0"/>
            </a:br>
            <a:r>
              <a:rPr lang="ru-RU" dirty="0" smtClean="0"/>
              <a:t> Преступление – это всегда </a:t>
            </a:r>
            <a:r>
              <a:rPr lang="ru-RU" b="1" dirty="0" smtClean="0"/>
              <a:t>деяние</a:t>
            </a:r>
            <a:r>
              <a:rPr lang="ru-RU" dirty="0" smtClean="0"/>
              <a:t> </a:t>
            </a:r>
            <a:r>
              <a:rPr lang="ru-RU" i="1" dirty="0" smtClean="0"/>
              <a:t>(действие </a:t>
            </a:r>
            <a:r>
              <a:rPr lang="ru-RU" dirty="0" smtClean="0"/>
              <a:t>или</a:t>
            </a:r>
            <a:r>
              <a:rPr lang="ru-RU" i="1" dirty="0" smtClean="0"/>
              <a:t> бездействие)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proxy10.media.online.ua/uol/r2-46cc152c1b/5292fa03e020c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7" y="2924944"/>
            <a:ext cx="504056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Общественная опасность –</a:t>
            </a:r>
            <a:r>
              <a:rPr lang="ru-RU" dirty="0" smtClean="0"/>
              <a:t> это существенный вред или угроза причинения существенного вреда объектам уголовно-правовой охраны.</a:t>
            </a:r>
          </a:p>
          <a:p>
            <a:pPr>
              <a:buNone/>
            </a:pPr>
            <a:r>
              <a:rPr lang="ru-RU" b="1" dirty="0" smtClean="0"/>
              <a:t>  Противоправность</a:t>
            </a:r>
            <a:r>
              <a:rPr lang="ru-RU" dirty="0" smtClean="0"/>
              <a:t> означает, что только то общественно опасное деяние может называться преступлением, которое предусмотрено в той или иной статье УК .</a:t>
            </a:r>
          </a:p>
          <a:p>
            <a:pPr>
              <a:buNone/>
            </a:pPr>
            <a:r>
              <a:rPr lang="ru-RU" dirty="0" smtClean="0"/>
              <a:t>   Вина имеет разновидности: </a:t>
            </a:r>
            <a:r>
              <a:rPr lang="ru-RU" i="1" dirty="0" smtClean="0"/>
              <a:t>умысел –</a:t>
            </a:r>
            <a:r>
              <a:rPr lang="ru-RU" dirty="0" smtClean="0"/>
              <a:t> прямой и косвенный и </a:t>
            </a:r>
            <a:r>
              <a:rPr lang="ru-RU" i="1" dirty="0" smtClean="0"/>
              <a:t>неосторожность – </a:t>
            </a:r>
            <a:r>
              <a:rPr lang="ru-RU" dirty="0" smtClean="0"/>
              <a:t>легкомыслие и небрежность.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Наказуемость</a:t>
            </a:r>
            <a:r>
              <a:rPr lang="ru-RU" dirty="0" smtClean="0"/>
              <a:t> как признак преступления означает, что за данное деяние в УК РФ предусмотрено конкретное наказание. </a:t>
            </a:r>
          </a:p>
          <a:p>
            <a:pPr>
              <a:buNone/>
            </a:pPr>
            <a:r>
              <a:rPr lang="ru-RU" b="1" dirty="0" smtClean="0"/>
              <a:t>   Необходимая оборона –</a:t>
            </a:r>
            <a:r>
              <a:rPr lang="ru-RU" dirty="0" smtClean="0"/>
              <a:t> это правомерная защита от общественно опасного посягательства путём причинения вреда нападавшему.</a:t>
            </a:r>
          </a:p>
          <a:p>
            <a:pPr>
              <a:buNone/>
            </a:pPr>
            <a:r>
              <a:rPr lang="ru-RU" dirty="0" smtClean="0"/>
              <a:t>   Согласно статье 45 Конституции РФ, каждый вправе защищать свои права и свободы всеми незапрещёнными законом способами. Однако это право, как и другие права человека, имеет свои границы, выходя за которые нарушаются </a:t>
            </a:r>
            <a:r>
              <a:rPr lang="ru-RU" i="1" dirty="0" smtClean="0"/>
              <a:t>пределы допустимой обороны</a:t>
            </a:r>
            <a:r>
              <a:rPr lang="ru-RU" dirty="0" smtClean="0"/>
              <a:t> (или самообороны).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Условия правомерности необходимой обороны: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1. необходимая оборона возникает только при наличии общественно опасного посягательства, причём оно должно быть реальным, а не мнимым. </a:t>
            </a:r>
          </a:p>
          <a:p>
            <a:pPr>
              <a:buNone/>
            </a:pPr>
            <a:r>
              <a:rPr lang="ru-RU" dirty="0" smtClean="0"/>
              <a:t> 2. вред можно причинять лишь лицу, совершающему нападение. Если пострадают другие люди, то содеянное может рассматриваться как умышленное или неосторожное преступление.</a:t>
            </a:r>
          </a:p>
          <a:p>
            <a:pPr>
              <a:buNone/>
            </a:pPr>
            <a:r>
              <a:rPr lang="ru-RU" dirty="0" smtClean="0"/>
              <a:t> 3. должна соблюдаться </a:t>
            </a:r>
            <a:r>
              <a:rPr lang="ru-RU" i="1" dirty="0" smtClean="0"/>
              <a:t>соразмерность защиты нападению.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kak.znate.ru/pars_docs/refs/61/60659/60659_html_m3fc172fe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856984" cy="662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52928" cy="396044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Уголовное право </a:t>
            </a:r>
            <a:r>
              <a:rPr lang="ru-RU" dirty="0" smtClean="0"/>
              <a:t>– особая отрасль права, связанная с самой тяжёлой и опасной разновидностью правонарушений – преступлениями. </a:t>
            </a:r>
            <a:endParaRPr lang="ru-RU" dirty="0"/>
          </a:p>
        </p:txBody>
      </p:sp>
      <p:pic>
        <p:nvPicPr>
          <p:cNvPr id="4" name="Содержимое 3" descr="адвокат уголовное право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716016" y="3645024"/>
            <a:ext cx="4248472" cy="3096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kak.znate.ru/pars_docs/refs/61/60659/60659_html_5f2f927d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7544" y="620688"/>
            <a:ext cx="8352928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kak.znate.ru/pars_docs/refs/61/60659/60659_html_4dfafea6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3528" y="404664"/>
            <a:ext cx="8496944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ваш взгляд, какое лицо подлежит уголовной ответственности?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Согласно ст. 18 УК РФ, уголовной ответственности подлежит только вменяемое лицо, достигшее возраста, установленного законом (с 16 лет, а за некоторые преступления – с 14 лет). Уголовной ответственности и наказанию подлежит только лицо, виновное в совершении деяния, содержащего все признаки состава преступления.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900igr.net/datas/pravo/Ugolovnaja-otvetstvennost-nesovershennoletnikh/0012-012-Ugolovnaja-otvetstvennost-nesovershennoletnikh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45708" y="1935163"/>
            <a:ext cx="585258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4981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Причины преступности несовершеннолетних: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363272" cy="37444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1. безнадзорность;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2. низкий уровень правосознания;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3. психологические особенности личности (неуравновешенность, подверженность влиянию);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4. недостатки в профилактической работе среди несовершеннолетних.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Рисунок 3" descr="http://go4.imgsmail.ru/imgpreview?key=566dc816bb5949a6&amp;mb=imgdb_preview_170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797152"/>
            <a:ext cx="381642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Из предложенных ситуаций выбрать те, за которые наступает уголовная ответственность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7400" dirty="0" smtClean="0"/>
              <a:t/>
            </a:r>
            <a:br>
              <a:rPr lang="ru-RU" sz="7400" dirty="0" smtClean="0"/>
            </a:br>
            <a:r>
              <a:rPr lang="ru-RU" sz="8000" dirty="0" smtClean="0"/>
              <a:t>1) Подростки залезли в чужой автомобиль и катались по городу.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2) Друзья решили посмотреть, как устроено ружьё, купленное отцом одного из них. Играя, один из ребят направил ружьё на товарища и нажал на курок. Неожиданно для них обоих ружьё выстрелило, один из подростков погиб.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3) Играя мячом во дворе, подросток разбил стекло.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4) На перемене подросток зашёл в раздевалку, забрал понравившуюся чужую шапку.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5) Не успев подготовиться к контрольной работе, подросток позвонил директору и сообщил, что в школе заложена бомба.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6) Подросток остановил первоклассника и потребовал у него денег.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7) Подростки курили в туалете школы.</a:t>
            </a:r>
            <a:br>
              <a:rPr lang="ru-RU" sz="8000" dirty="0" smtClean="0"/>
            </a:b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8) Подросток перебежал улицу на запрещающий сигнал светофора.</a:t>
            </a:r>
            <a:r>
              <a:rPr lang="ru-RU" sz="7400" dirty="0" smtClean="0"/>
              <a:t> </a:t>
            </a:r>
            <a:br>
              <a:rPr lang="ru-RU" sz="7400" dirty="0" smtClean="0"/>
            </a:br>
            <a:r>
              <a:rPr lang="ru-RU" sz="7400" dirty="0" smtClean="0"/>
              <a:t/>
            </a:r>
            <a:br>
              <a:rPr lang="ru-RU" sz="7400" dirty="0" smtClean="0"/>
            </a:br>
            <a:endParaRPr lang="ru-RU" sz="7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 – да</a:t>
            </a:r>
          </a:p>
          <a:p>
            <a:r>
              <a:rPr lang="ru-RU" dirty="0" smtClean="0"/>
              <a:t>2- да</a:t>
            </a:r>
          </a:p>
          <a:p>
            <a:r>
              <a:rPr lang="ru-RU" dirty="0" smtClean="0"/>
              <a:t>3 – нет</a:t>
            </a:r>
          </a:p>
          <a:p>
            <a:r>
              <a:rPr lang="ru-RU" dirty="0" smtClean="0"/>
              <a:t>4 – да</a:t>
            </a:r>
          </a:p>
          <a:p>
            <a:r>
              <a:rPr lang="ru-RU" dirty="0" smtClean="0"/>
              <a:t>5 – да</a:t>
            </a:r>
          </a:p>
          <a:p>
            <a:r>
              <a:rPr lang="ru-RU" dirty="0" smtClean="0"/>
              <a:t>6 – да</a:t>
            </a:r>
          </a:p>
          <a:p>
            <a:r>
              <a:rPr lang="ru-RU" dirty="0" smtClean="0"/>
              <a:t>7 – нет</a:t>
            </a:r>
          </a:p>
          <a:p>
            <a:r>
              <a:rPr lang="ru-RU" dirty="0" smtClean="0"/>
              <a:t>8 - нет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вы думаете, уголовная ответственность и наказание - это одно и тоже?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276872"/>
            <a:ext cx="8075240" cy="38492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Нет, уголовная ответственность предшествует наказанию. Лицо, виновное в совершении преступления привлекают к уголовной ответственности, а затем суд, рассмотрев уголовное дело, определяет ему наказание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По общему правилу несовершеннолетние несут уголовную ответственность с 16 лет. Однако в Уголовном кодексе названы отдельные преступления, за которые ответственность наступает с 14 лет</a:t>
            </a:r>
            <a:endParaRPr lang="ru-RU" dirty="0"/>
          </a:p>
        </p:txBody>
      </p:sp>
      <p:pic>
        <p:nvPicPr>
          <p:cNvPr id="4" name="Рисунок 3" descr="http://today.kz/static/uploads/media/pages/2009/10/3243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996952"/>
            <a:ext cx="396044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0"/>
            <a:ext cx="8280920" cy="58772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 первой группе относятся </a:t>
            </a:r>
            <a:r>
              <a:rPr lang="ru-RU" sz="2400" b="1" i="1" dirty="0" smtClean="0"/>
              <a:t>тяжкие преступления против личности:</a:t>
            </a:r>
            <a:r>
              <a:rPr lang="ru-RU" sz="2400" dirty="0" smtClean="0"/>
              <a:t> умышленное убийство или причинение тяжкого либо средней тяжести вреда здоровью, изнасилование и насильственные действия сексуального характера. </a:t>
            </a:r>
            <a:br>
              <a:rPr lang="ru-RU" sz="2400" dirty="0" smtClean="0"/>
            </a:br>
            <a:r>
              <a:rPr lang="ru-RU" sz="2400" dirty="0" smtClean="0"/>
              <a:t>Вторую группу составляют</a:t>
            </a:r>
            <a:r>
              <a:rPr lang="ru-RU" sz="2400" b="1" dirty="0" smtClean="0"/>
              <a:t> </a:t>
            </a:r>
            <a:r>
              <a:rPr lang="ru-RU" sz="2400" b="1" i="1" dirty="0" smtClean="0"/>
              <a:t>имущественные преступления</a:t>
            </a:r>
            <a:r>
              <a:rPr lang="ru-RU" sz="2400" i="1" dirty="0" smtClean="0"/>
              <a:t>:</a:t>
            </a:r>
            <a:r>
              <a:rPr lang="ru-RU" sz="2400" dirty="0" smtClean="0"/>
              <a:t> кража, грабёж, разбой, вымогательство, завладение транспортным средством без цели хищения. </a:t>
            </a:r>
            <a:br>
              <a:rPr lang="ru-RU" sz="2400" dirty="0" smtClean="0"/>
            </a:br>
            <a:r>
              <a:rPr lang="ru-RU" sz="2400" dirty="0" smtClean="0"/>
              <a:t>Третья группа – </a:t>
            </a:r>
            <a:r>
              <a:rPr lang="ru-RU" sz="2400" b="1" i="1" dirty="0" smtClean="0"/>
              <a:t>преступления против общественной безопасности </a:t>
            </a:r>
            <a:r>
              <a:rPr lang="ru-RU" sz="2400" b="1" dirty="0" smtClean="0"/>
              <a:t>и </a:t>
            </a:r>
            <a:r>
              <a:rPr lang="ru-RU" sz="2400" b="1" i="1" dirty="0" smtClean="0"/>
              <a:t>общественного порядка</a:t>
            </a:r>
            <a:r>
              <a:rPr lang="ru-RU" sz="2400" i="1" dirty="0" smtClean="0"/>
              <a:t>: </a:t>
            </a:r>
            <a:r>
              <a:rPr lang="ru-RU" sz="2400" dirty="0" smtClean="0"/>
              <a:t>терроризм, заведомо ложное сообщение об акте терроризма, захват заложника, приведение в негодность транспортных средств, хищение наркотических средств, вандализм, хулиганство при отягчающих обстоятельствах и др.</a:t>
            </a:r>
            <a:r>
              <a:rPr lang="ru-RU" sz="2400" i="1" dirty="0" smtClean="0"/>
              <a:t> 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Главная задача </a:t>
            </a:r>
            <a:r>
              <a:rPr lang="ru-RU" sz="2800" i="1" dirty="0" smtClean="0"/>
              <a:t>охранительная.</a:t>
            </a:r>
          </a:p>
          <a:p>
            <a:pPr>
              <a:buNone/>
            </a:pPr>
            <a:r>
              <a:rPr lang="ru-RU" sz="2800" i="1" dirty="0" smtClean="0"/>
              <a:t>   </a:t>
            </a:r>
            <a:r>
              <a:rPr lang="ru-RU" sz="2800" dirty="0" smtClean="0"/>
              <a:t> Другая задача – </a:t>
            </a:r>
            <a:r>
              <a:rPr lang="ru-RU" sz="2800" i="1" dirty="0" smtClean="0"/>
              <a:t>предупреждение преступлений.</a:t>
            </a:r>
          </a:p>
          <a:p>
            <a:pPr>
              <a:buNone/>
            </a:pPr>
            <a:r>
              <a:rPr lang="ru-RU" sz="2800" i="1" dirty="0" smtClean="0"/>
              <a:t>   </a:t>
            </a:r>
            <a:r>
              <a:rPr lang="ru-RU" sz="2800" dirty="0" smtClean="0"/>
              <a:t> Выполняя эти задачи, уголовное право обеспечивает регулирование особых, уголовно-правовых отношений</a:t>
            </a:r>
            <a:r>
              <a:rPr lang="ru-RU" dirty="0" smtClean="0"/>
              <a:t>.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www.blog.servitutis.ru/img/img_63_blog_servitutis_ru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356992"/>
            <a:ext cx="468052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593752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Несовершеннолетним может быть назначено </a:t>
            </a:r>
            <a:r>
              <a:rPr lang="ru-RU" i="1" dirty="0" smtClean="0"/>
              <a:t>уголовное наказание вплоть до лишения свободы сроком не свыше 10 лет</a:t>
            </a:r>
            <a:r>
              <a:rPr lang="ru-RU" dirty="0" smtClean="0"/>
              <a:t> (исключена смертная казнь и пожизненное лишение свободы) либо к ним могут быть </a:t>
            </a:r>
            <a:r>
              <a:rPr lang="ru-RU" i="1" dirty="0" smtClean="0"/>
              <a:t>применены меры воспитательного воздействия.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://vyeiske.ru/images/stories/news/ugolovnoe-del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3" y="3789040"/>
            <a:ext cx="496855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 мерам воспитательного воздействия относятся: предупреждение; передача под надзор родителей либо специализированного государственного органа; возложение обязанности загладить причинённый вред. Более строгой мерой является ограничение досуга и установление особых требований к поведению. Суть её – запрещение посещать определённые места (например, дискотеки), отсутствовать дома после определённого времени суток (скажем, с 21 часа до 6 часов), выезжать в другую местность и пр.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uslide.ru/images/2/8584/960/img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620688"/>
            <a:ext cx="8496945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privetstudent.com/uploads/posts/2013-01/1359316877_nesoverchennoletnie-2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1520" y="332656"/>
            <a:ext cx="8640960" cy="599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rpp.nashaucheba.ru/pars_docs/refs/145/144074/img6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3528" y="404664"/>
            <a:ext cx="8568952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odiplom.ru/uploads/images/default/osvobozhdenie-ot-ugolovnoi-otvetstvennosti-v-rf-2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3528" y="476672"/>
            <a:ext cx="8640960" cy="584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b="1" i="1" dirty="0" smtClean="0"/>
              <a:t>   Уголовное право – </a:t>
            </a:r>
            <a:r>
              <a:rPr lang="ru-RU" sz="4000" dirty="0" smtClean="0"/>
              <a:t>это отрасль права, представляющая собой совокупность юридических норм, определяющих преступность и наказуемость деяний. </a:t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all-5.ru/freereferat/images/image004-1076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7544" y="764703"/>
            <a:ext cx="8280920" cy="5904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all-5.ru/freereferat/images/image002-1320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8640960" cy="662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41044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   </a:t>
            </a:r>
            <a:r>
              <a:rPr lang="ru-RU" sz="2800" dirty="0" smtClean="0"/>
              <a:t>Нормы уголовного права регулируют </a:t>
            </a:r>
            <a:r>
              <a:rPr lang="ru-RU" sz="2800" b="1" dirty="0" smtClean="0"/>
              <a:t>уголовно-правовые отношения –</a:t>
            </a:r>
            <a:r>
              <a:rPr lang="ru-RU" sz="2800" dirty="0" smtClean="0"/>
              <a:t> вид общественных отношений, возникающих главным образом по поводу преступления. </a:t>
            </a:r>
          </a:p>
          <a:p>
            <a:pPr>
              <a:buNone/>
            </a:pPr>
            <a:r>
              <a:rPr lang="ru-RU" sz="2800" dirty="0" smtClean="0"/>
              <a:t>     </a:t>
            </a:r>
            <a:r>
              <a:rPr lang="ru-RU" sz="2800" b="1" dirty="0" smtClean="0"/>
              <a:t>Преступления</a:t>
            </a:r>
            <a:r>
              <a:rPr lang="ru-RU" sz="2800" dirty="0" smtClean="0"/>
              <a:t> - хищение, убийство, вовлечение в занятие проституцией, незаконное производство и сбыт наркотиков, акты терроризма и др. </a:t>
            </a:r>
            <a:br>
              <a:rPr lang="ru-RU" sz="28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4" name="Рисунок 3" descr="НЕДВИЖИМОСТЬ КАК ПРЕДМЕТ ХИЩЕНИЯ И ВЫМОГАТЕЛЬСТВ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861048"/>
            <a:ext cx="468052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К </a:t>
            </a:r>
            <a:r>
              <a:rPr lang="ru-RU" i="1" dirty="0" smtClean="0"/>
              <a:t>объектам уголовно-правовых отношений</a:t>
            </a:r>
            <a:r>
              <a:rPr lang="ru-RU" dirty="0" smtClean="0"/>
              <a:t> принадлежат </a:t>
            </a:r>
            <a:r>
              <a:rPr lang="ru-RU" i="1" dirty="0" smtClean="0"/>
              <a:t>ценности общества:</a:t>
            </a:r>
            <a:r>
              <a:rPr lang="ru-RU" dirty="0" smtClean="0"/>
              <a:t> личность, её права и свободы; собственность; окружающая среда; конституционный строй РФ; мир и безопасность человечества.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vestiprim.ru/uploads/posts/2014-03/thumbs/1395014895_270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5" y="3501008"/>
            <a:ext cx="4176463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 Участниками (субъектами) уголовно-правовых отношений</a:t>
            </a:r>
            <a:r>
              <a:rPr lang="ru-RU" dirty="0" smtClean="0"/>
              <a:t> являются, с одной стороны, </a:t>
            </a:r>
            <a:r>
              <a:rPr lang="ru-RU" i="1" dirty="0" smtClean="0"/>
              <a:t>лица, совершившие преступные деяния,</a:t>
            </a:r>
            <a:r>
              <a:rPr lang="ru-RU" dirty="0" smtClean="0"/>
              <a:t> с другой – </a:t>
            </a:r>
            <a:r>
              <a:rPr lang="ru-RU" i="1" dirty="0" smtClean="0"/>
              <a:t>государство</a:t>
            </a:r>
            <a:r>
              <a:rPr lang="ru-RU" dirty="0" smtClean="0"/>
              <a:t> в лице правоохранительных органов и суда.</a:t>
            </a:r>
          </a:p>
          <a:p>
            <a:pPr>
              <a:buNone/>
            </a:pPr>
            <a:r>
              <a:rPr lang="ru-RU" dirty="0" smtClean="0"/>
              <a:t>    </a:t>
            </a:r>
            <a:r>
              <a:rPr lang="ru-RU" i="1" dirty="0" smtClean="0"/>
              <a:t>Содержание</a:t>
            </a:r>
            <a:r>
              <a:rPr lang="ru-RU" dirty="0" smtClean="0"/>
              <a:t> этих правоотношений составляют </a:t>
            </a:r>
            <a:r>
              <a:rPr lang="ru-RU" i="1" dirty="0" smtClean="0"/>
              <a:t>права и обязанности сторон.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nokstv.ru/media/k2/items/cache/58d593e389ab295505ea654496659dec_X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149080"/>
            <a:ext cx="388843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</TotalTime>
  <Words>335</Words>
  <Application>Microsoft Office PowerPoint</Application>
  <PresentationFormat>Экран (4:3)</PresentationFormat>
  <Paragraphs>50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Поток</vt:lpstr>
      <vt:lpstr>Уголовно-правовые отношения </vt:lpstr>
      <vt:lpstr>Уголовное право – особая отрасль права, связанная с самой тяжёлой и опасной разновидностью правонарушений – преступлениями.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Условия правомерности необходимой обороны:</vt:lpstr>
      <vt:lpstr>Слайд 19</vt:lpstr>
      <vt:lpstr>Слайд 20</vt:lpstr>
      <vt:lpstr>Слайд 21</vt:lpstr>
      <vt:lpstr>На ваш взгляд, какое лицо подлежит уголовной ответственности? </vt:lpstr>
      <vt:lpstr>Слайд 23</vt:lpstr>
      <vt:lpstr>Причины преступности несовершеннолетних: </vt:lpstr>
      <vt:lpstr>Из предложенных ситуаций выбрать те, за которые наступает уголовная ответственность</vt:lpstr>
      <vt:lpstr>Ответ:</vt:lpstr>
      <vt:lpstr>Как вы думаете, уголовная ответственность и наказание - это одно и тоже? 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Первое ополчение </dc:title>
  <dc:creator>user</dc:creator>
  <cp:lastModifiedBy>nout</cp:lastModifiedBy>
  <cp:revision>81</cp:revision>
  <dcterms:created xsi:type="dcterms:W3CDTF">2015-12-28T12:10:56Z</dcterms:created>
  <dcterms:modified xsi:type="dcterms:W3CDTF">2020-03-26T18:01:38Z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746350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