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sldIdLst>
    <p:sldId id="288" r:id="rId2"/>
    <p:sldId id="272" r:id="rId3"/>
    <p:sldId id="270" r:id="rId4"/>
    <p:sldId id="256" r:id="rId5"/>
    <p:sldId id="257" r:id="rId6"/>
    <p:sldId id="258" r:id="rId7"/>
    <p:sldId id="260" r:id="rId8"/>
    <p:sldId id="261" r:id="rId9"/>
    <p:sldId id="277" r:id="rId10"/>
    <p:sldId id="284" r:id="rId11"/>
    <p:sldId id="273" r:id="rId12"/>
    <p:sldId id="296" r:id="rId13"/>
    <p:sldId id="275" r:id="rId14"/>
    <p:sldId id="297" r:id="rId15"/>
    <p:sldId id="298" r:id="rId16"/>
    <p:sldId id="299" r:id="rId17"/>
    <p:sldId id="295" r:id="rId18"/>
    <p:sldId id="300" r:id="rId19"/>
    <p:sldId id="301" r:id="rId20"/>
    <p:sldId id="302" r:id="rId21"/>
    <p:sldId id="274" r:id="rId22"/>
    <p:sldId id="280" r:id="rId23"/>
    <p:sldId id="292" r:id="rId24"/>
    <p:sldId id="281" r:id="rId25"/>
    <p:sldId id="276" r:id="rId26"/>
    <p:sldId id="278" r:id="rId27"/>
    <p:sldId id="290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BACF6-65A4-4DE1-814A-5A9D8533600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83F7B5-CDAC-419B-BC89-FE7CB916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18510-6457-4C9C-A18F-7CD03549E61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2F6FB-3D3D-4C1E-B273-FF7FE874072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юююююююю</a:t>
            </a:r>
          </a:p>
        </p:txBody>
      </p:sp>
      <p:sp>
        <p:nvSpPr>
          <p:cNvPr id="4915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ECCFA-AF6D-4A9A-8EF4-CA199391C15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юююююююю</a:t>
            </a:r>
          </a:p>
        </p:txBody>
      </p:sp>
      <p:sp>
        <p:nvSpPr>
          <p:cNvPr id="5120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805998-9F66-4F99-9411-308FEB8C7A8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5DE5E4-BA2F-404A-8977-A48A652446C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2EF2A2-5FEB-4E91-8E46-67907C9CF7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84713-AD13-46EC-80A3-A04D4D95057B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58CF89-11AE-48B0-A3FF-4E217EA8CD3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68323-2B44-4F8F-A581-D47639675E74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69B994-3551-4F77-B754-CD4E7683AB3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юююююююю</a:t>
            </a:r>
          </a:p>
        </p:txBody>
      </p:sp>
      <p:sp>
        <p:nvSpPr>
          <p:cNvPr id="5837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A62997-A581-4DED-BB3D-3C28107794F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DB13A-4046-4BAC-A4C9-D4BC4FC8682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3B4AF-E5B9-4163-BFAE-F4EB9A818B35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965FED-CF29-4686-90B4-B4C06DA9EA0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C40B6-4DD0-4C5F-8E7E-A881E00B04A9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10BBA-5590-4D67-93BF-CC1E2287E73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1E7FC-350A-483A-8809-E7CB3BFBFC1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C2CAC-65F8-40C2-83BF-774E09AAC66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1C141-E6EA-47F0-89AE-56508B71714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465BD-C728-49EB-A49D-6C3C7B6078F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6B069-6012-40E9-85FF-29AF50A64B1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88C22-3318-4F5D-9366-86124DD7AE9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D715CE-47D5-4999-9CC6-A27083CB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99AB-C3E8-4F96-A456-6799986C3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B317-A2C4-4912-94A2-B0C461E3A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191B-1EBD-4536-9975-CBC1C2E6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BB64-4623-411F-8484-E3C0A8F4E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83EE-140B-43D3-92DC-DAD364F66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666B-0086-4B55-9BDD-A5D616E79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6BF2-747A-4A98-984B-A7656F035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424F-BD47-41AA-9362-68D8F49A0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569D-90FD-4CF0-9C24-363266703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93D6-439F-463A-BE41-01E58C107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65B2-057E-4EB5-91FB-DBDD1252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6E2B-7D76-43B8-A9AA-A88D1D3CF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7999">
              <a:srgbClr val="9966FF"/>
            </a:gs>
            <a:gs pos="30499">
              <a:srgbClr val="CC99FF"/>
            </a:gs>
            <a:gs pos="41000">
              <a:srgbClr val="99CCFF"/>
            </a:gs>
            <a:gs pos="50000">
              <a:srgbClr val="CCCCFF"/>
            </a:gs>
            <a:gs pos="59000">
              <a:srgbClr val="99CCFF"/>
            </a:gs>
            <a:gs pos="69501">
              <a:srgbClr val="CC99FF"/>
            </a:gs>
            <a:gs pos="82001">
              <a:srgbClr val="9966FF"/>
            </a:gs>
            <a:gs pos="91000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392B85-07BE-4AAD-9023-AC362C19E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to.rambler.ru/public/acemourano/_photos/1864200/1864200-web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foto.rambler.ru/public/acemourano/_photos/1864200/1864200-we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vseznaika.do.am/znaika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100" name="Picture 2" descr="E:\Documents and Settings\Администратор\Рабочий стол\фоны\sp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365625"/>
            <a:ext cx="17192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4900"/>
            <a:ext cx="9144000" cy="2087563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прочитать  беречь дружить жечь 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900113" y="981075"/>
            <a:ext cx="7772400" cy="1500188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FF0000"/>
                </a:solidFill>
              </a:rPr>
              <a:t>Минутка чистописания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350" y="2708275"/>
            <a:ext cx="60483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002060"/>
                </a:solidFill>
              </a:rPr>
              <a:t>ть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чь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ть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чь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/>
          <p:cNvSpPr>
            <a:spLocks noGrp="1" noChangeArrowheads="1"/>
          </p:cNvSpPr>
          <p:nvPr>
            <p:ph type="title"/>
          </p:nvPr>
        </p:nvSpPr>
        <p:spPr>
          <a:xfrm flipV="1">
            <a:off x="1150938" y="115888"/>
            <a:ext cx="7793037" cy="984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hlink"/>
                </a:solidFill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                                              </a:t>
            </a:r>
          </a:p>
        </p:txBody>
      </p:sp>
      <p:graphicFrame>
        <p:nvGraphicFramePr>
          <p:cNvPr id="63555" name="Group 67"/>
          <p:cNvGraphicFramePr>
            <a:graphicFrameLocks noGrp="1"/>
          </p:cNvGraphicFramePr>
          <p:nvPr>
            <p:ph sz="half" idx="2"/>
          </p:nvPr>
        </p:nvGraphicFramePr>
        <p:xfrm>
          <a:off x="1331913" y="260350"/>
          <a:ext cx="7623448" cy="6597649"/>
        </p:xfrm>
        <a:graphic>
          <a:graphicData uri="http://schemas.openxmlformats.org/drawingml/2006/table">
            <a:tbl>
              <a:tblPr/>
              <a:tblGrid>
                <a:gridCol w="7623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98" name="WordArt 42"/>
          <p:cNvSpPr>
            <a:spLocks noChangeArrowheads="1" noChangeShapeType="1" noTextEdit="1"/>
          </p:cNvSpPr>
          <p:nvPr/>
        </p:nvSpPr>
        <p:spPr bwMode="auto">
          <a:xfrm rot="386582">
            <a:off x="3043238" y="411163"/>
            <a:ext cx="4025900" cy="1220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Части речи</a:t>
            </a:r>
          </a:p>
        </p:txBody>
      </p:sp>
      <p:sp>
        <p:nvSpPr>
          <p:cNvPr id="63531" name="WordArt 43"/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3819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Самостоятельные :</a:t>
            </a:r>
          </a:p>
        </p:txBody>
      </p:sp>
      <p:sp>
        <p:nvSpPr>
          <p:cNvPr id="16400" name="WordArt 53"/>
          <p:cNvSpPr>
            <a:spLocks noChangeArrowheads="1" noChangeShapeType="1" noTextEdit="1"/>
          </p:cNvSpPr>
          <p:nvPr/>
        </p:nvSpPr>
        <p:spPr bwMode="auto">
          <a:xfrm rot="677710">
            <a:off x="1820863" y="2263775"/>
            <a:ext cx="2152650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552" name="WordArt 64"/>
          <p:cNvSpPr>
            <a:spLocks noChangeArrowheads="1" noChangeShapeType="1" noTextEdit="1"/>
          </p:cNvSpPr>
          <p:nvPr/>
        </p:nvSpPr>
        <p:spPr bwMode="auto">
          <a:xfrm>
            <a:off x="3779838" y="4941888"/>
            <a:ext cx="2390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Служебные 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2276872"/>
            <a:ext cx="6840760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имя существительное       имя прилагательное</a:t>
            </a:r>
          </a:p>
          <a:p>
            <a:pPr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глагол                                 местоимение</a:t>
            </a:r>
          </a:p>
          <a:p>
            <a:pPr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наречие                              числительное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113" y="5516563"/>
            <a:ext cx="3889375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союз</a:t>
            </a:r>
          </a:p>
          <a:p>
            <a:pPr algn="ctr">
              <a:defRPr/>
            </a:pPr>
            <a:r>
              <a:rPr lang="ru-RU" sz="2400" b="1" dirty="0"/>
              <a:t>предлог</a:t>
            </a:r>
          </a:p>
          <a:p>
            <a:pPr algn="ctr">
              <a:defRPr/>
            </a:pPr>
            <a:r>
              <a:rPr lang="ru-RU" sz="2400" b="1" dirty="0"/>
              <a:t>частица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1" grpId="0" animBg="1"/>
      <p:bldP spid="6355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Grp="1" noChangeArrowheads="1"/>
          </p:cNvSpPr>
          <p:nvPr>
            <p:ph type="title"/>
          </p:nvPr>
        </p:nvSpPr>
        <p:spPr>
          <a:xfrm flipV="1">
            <a:off x="1150938" y="115888"/>
            <a:ext cx="7793037" cy="984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hlink"/>
                </a:solidFill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                                              </a:t>
            </a:r>
          </a:p>
        </p:txBody>
      </p:sp>
      <p:graphicFrame>
        <p:nvGraphicFramePr>
          <p:cNvPr id="63555" name="Group 67"/>
          <p:cNvGraphicFramePr>
            <a:graphicFrameLocks noGrp="1"/>
          </p:cNvGraphicFramePr>
          <p:nvPr>
            <p:ph sz="half" idx="2"/>
          </p:nvPr>
        </p:nvGraphicFramePr>
        <p:xfrm>
          <a:off x="1331913" y="260350"/>
          <a:ext cx="7623448" cy="6597649"/>
        </p:xfrm>
        <a:graphic>
          <a:graphicData uri="http://schemas.openxmlformats.org/drawingml/2006/table">
            <a:tbl>
              <a:tblPr/>
              <a:tblGrid>
                <a:gridCol w="7623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46" name="WordArt 42"/>
          <p:cNvSpPr>
            <a:spLocks noChangeArrowheads="1" noChangeShapeType="1" noTextEdit="1"/>
          </p:cNvSpPr>
          <p:nvPr/>
        </p:nvSpPr>
        <p:spPr bwMode="auto">
          <a:xfrm rot="386582">
            <a:off x="3043238" y="411163"/>
            <a:ext cx="4025900" cy="1220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Части речи</a:t>
            </a:r>
          </a:p>
        </p:txBody>
      </p:sp>
      <p:sp>
        <p:nvSpPr>
          <p:cNvPr id="63531" name="WordArt 43"/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3819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Самостоятельные :</a:t>
            </a:r>
          </a:p>
        </p:txBody>
      </p:sp>
      <p:sp>
        <p:nvSpPr>
          <p:cNvPr id="18448" name="WordArt 53"/>
          <p:cNvSpPr>
            <a:spLocks noChangeArrowheads="1" noChangeShapeType="1" noTextEdit="1"/>
          </p:cNvSpPr>
          <p:nvPr/>
        </p:nvSpPr>
        <p:spPr bwMode="auto">
          <a:xfrm rot="677710">
            <a:off x="1820863" y="2263775"/>
            <a:ext cx="2152650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546" name="WordArt 58"/>
          <p:cNvSpPr>
            <a:spLocks noChangeArrowheads="1" noChangeShapeType="1" noTextEdit="1"/>
          </p:cNvSpPr>
          <p:nvPr/>
        </p:nvSpPr>
        <p:spPr bwMode="auto">
          <a:xfrm>
            <a:off x="1692275" y="4005263"/>
            <a:ext cx="66103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Какой частью речи является НЕ ?</a:t>
            </a:r>
          </a:p>
        </p:txBody>
      </p:sp>
      <p:sp>
        <p:nvSpPr>
          <p:cNvPr id="63552" name="WordArt 64"/>
          <p:cNvSpPr>
            <a:spLocks noChangeArrowheads="1" noChangeShapeType="1" noTextEdit="1"/>
          </p:cNvSpPr>
          <p:nvPr/>
        </p:nvSpPr>
        <p:spPr bwMode="auto">
          <a:xfrm>
            <a:off x="3779838" y="4941888"/>
            <a:ext cx="2390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Служебные :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1" grpId="0" animBg="1"/>
      <p:bldP spid="63546" grpId="0" animBg="1"/>
      <p:bldP spid="635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258888" y="620713"/>
            <a:ext cx="75612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  <a:latin typeface="Times New Roman" pitchFamily="18" charset="0"/>
              </a:rPr>
              <a:t>Тема урока: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26368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ПРАВОПИСАНИЕ ЧАСТИЦЫ  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</a:rPr>
              <a:t>НЕ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     С ГЛАГОЛАМИ.</a:t>
            </a:r>
          </a:p>
        </p:txBody>
      </p:sp>
      <p:pic>
        <p:nvPicPr>
          <p:cNvPr id="19460" name="Picture 2" descr="G:\Анимации\14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860800"/>
            <a:ext cx="31400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 Мобилизующий этап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313"/>
            <a:ext cx="9144000" cy="5116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smtClean="0"/>
              <a:t>  </a:t>
            </a:r>
            <a:r>
              <a:rPr lang="ru-RU" sz="5400" smtClean="0"/>
              <a:t>(</a:t>
            </a:r>
            <a:r>
              <a:rPr lang="ru-RU" sz="5400" i="1" smtClean="0"/>
              <a:t>Не)г-воришь,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i="1" smtClean="0"/>
              <a:t>(не)б-леешь,(не)скр-пишь,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i="1" smtClean="0"/>
              <a:t>(не)б-гаешь, (не)навидишь</a:t>
            </a:r>
            <a:r>
              <a:rPr lang="ru-RU" sz="54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5400" smtClean="0"/>
          </a:p>
          <a:p>
            <a:pPr eaLnBrk="1" hangingPunct="1"/>
            <a:r>
              <a:rPr lang="ru-RU" smtClean="0"/>
              <a:t>Что общего у этих слов? Как будем писать частицу не? Какое слово «лишнее»?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0484" name="Picture 2" descr="C:\Users\кал\Pictures\картинки\Анимация\мальчишки\mensen_jongen_kniktschrijf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500063"/>
            <a:ext cx="129381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/>
              <a:t>Минутка чистописания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929687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(</a:t>
            </a:r>
            <a:r>
              <a:rPr lang="ru-RU" b="1" i="1" smtClean="0"/>
              <a:t>Не)г-вор</a:t>
            </a:r>
            <a:r>
              <a:rPr lang="ru-RU" b="1" i="1" smtClean="0">
                <a:latin typeface="Monotype Corsiva" pitchFamily="66" charset="0"/>
              </a:rPr>
              <a:t>ишь</a:t>
            </a:r>
            <a:r>
              <a:rPr lang="ru-RU" b="1" i="1" smtClean="0"/>
              <a:t>, (не)б-леешь,(не)скр-пишь,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/>
              <a:t>(не)б-гаешь, (не)навидишь.</a:t>
            </a:r>
          </a:p>
          <a:p>
            <a:pPr eaLnBrk="1" hangingPunct="1">
              <a:buFont typeface="Wingdings" pitchFamily="2" charset="2"/>
              <a:buNone/>
            </a:pPr>
            <a:endParaRPr lang="ru-RU" sz="3600" i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7200" smtClean="0">
                <a:latin typeface="Monotype Corsiva" pitchFamily="66" charset="0"/>
              </a:rPr>
              <a:t>Ишь  ешь  ишь…</a:t>
            </a:r>
          </a:p>
        </p:txBody>
      </p:sp>
      <p:pic>
        <p:nvPicPr>
          <p:cNvPr id="21508" name="Picture 2" descr="C:\Users\кал\Pictures\картинки\Анимация\мальчишки\mensen_jongen_kniktschrijf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3025" y="2840038"/>
            <a:ext cx="22923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/>
              <a:t>Словарно-орфографическая работа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i="1" smtClean="0"/>
              <a:t>Учись доброму, так худое на ум (не) пойдет.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smtClean="0"/>
              <a:t>Лодырю всегда (не)здоровится.</a:t>
            </a:r>
            <a:endParaRPr lang="ru-RU" sz="4000" b="1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800" smtClean="0"/>
              <a:t>Найдите глаголы, которые употребляются без частицы </a:t>
            </a:r>
            <a:r>
              <a:rPr lang="ru-RU" sz="2800" i="1" smtClean="0"/>
              <a:t>не</a:t>
            </a:r>
            <a:r>
              <a:rPr lang="ru-RU" sz="2800" smtClean="0"/>
              <a:t>. Какой глагол не употребляется без частицы </a:t>
            </a:r>
            <a:r>
              <a:rPr lang="ru-RU" sz="2800" i="1" smtClean="0"/>
              <a:t>не. </a:t>
            </a:r>
            <a:endParaRPr lang="ru-RU" sz="2800" smtClean="0"/>
          </a:p>
          <a:p>
            <a:pPr eaLnBrk="1" hangingPunct="1"/>
            <a:endParaRPr lang="ru-RU" smtClean="0"/>
          </a:p>
        </p:txBody>
      </p:sp>
      <p:pic>
        <p:nvPicPr>
          <p:cNvPr id="22532" name="Picture 7" descr="boy_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500438"/>
            <a:ext cx="1443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boy_work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3500438"/>
            <a:ext cx="1443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Овал 36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Picture 3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656571" y="1156511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5" descr="j04339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25289">
            <a:off x="361171" y="219886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utoShape 38"/>
          <p:cNvSpPr>
            <a:spLocks noChangeArrowheads="1"/>
          </p:cNvSpPr>
          <p:nvPr/>
        </p:nvSpPr>
        <p:spPr bwMode="auto">
          <a:xfrm rot="510243">
            <a:off x="447691" y="1629189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 rot="510243">
            <a:off x="3613166" y="194089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6786578" y="440151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" name="Picture 47" descr="ёж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75053" y="2745201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9" descr="мед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16" y="2313401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639124" y="11204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625289">
            <a:off x="343724" y="18378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5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2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2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2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13" cy="1143000"/>
          </a:xfrm>
        </p:spPr>
        <p:txBody>
          <a:bodyPr/>
          <a:lstStyle/>
          <a:p>
            <a:pPr algn="ctr" eaLnBrk="1" hangingPunct="1"/>
            <a:r>
              <a:rPr lang="ru-RU" sz="4000" b="1" i="1" smtClean="0"/>
              <a:t>Прочитайте, запомните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sz="3600" b="1" i="1" smtClean="0"/>
              <a:t>(Не) встретил гостя    </a:t>
            </a:r>
          </a:p>
          <a:p>
            <a:pPr algn="just" eaLnBrk="1" hangingPunct="1"/>
            <a:r>
              <a:rPr lang="ru-RU" sz="3600" b="1" i="1" smtClean="0"/>
              <a:t>(Не) договорил слово</a:t>
            </a:r>
            <a:endParaRPr lang="ru-RU" sz="3600" b="1" smtClean="0"/>
          </a:p>
          <a:p>
            <a:pPr algn="just" eaLnBrk="1" hangingPunct="1"/>
            <a:r>
              <a:rPr lang="ru-RU" sz="3600" b="1" i="1" smtClean="0"/>
              <a:t>(Не) удалил п-тно         </a:t>
            </a:r>
          </a:p>
          <a:p>
            <a:pPr algn="just" eaLnBrk="1" hangingPunct="1"/>
            <a:r>
              <a:rPr lang="ru-RU" sz="3600" b="1" i="1" smtClean="0"/>
              <a:t>(Не)привязал лоша—</a:t>
            </a:r>
            <a:endParaRPr lang="ru-RU" sz="3600" b="1" smtClean="0"/>
          </a:p>
          <a:p>
            <a:pPr algn="just" eaLnBrk="1" hangingPunct="1"/>
            <a:r>
              <a:rPr lang="ru-RU" sz="3600" b="1" i="1" smtClean="0"/>
              <a:t> (Не)сохранил гру-          </a:t>
            </a:r>
          </a:p>
          <a:p>
            <a:pPr algn="just" eaLnBrk="1" hangingPunct="1"/>
            <a:r>
              <a:rPr lang="ru-RU" sz="3600" b="1" i="1" smtClean="0"/>
              <a:t>(Не)загадал желание</a:t>
            </a:r>
            <a:endParaRPr lang="ru-RU" sz="3600" b="1" smtClean="0"/>
          </a:p>
          <a:p>
            <a:pPr algn="just" eaLnBrk="1" hangingPunct="1"/>
            <a:r>
              <a:rPr lang="ru-RU" sz="3600" b="1" i="1" smtClean="0"/>
              <a:t>(Не)узнает мес-ность   </a:t>
            </a:r>
          </a:p>
          <a:p>
            <a:pPr algn="just" eaLnBrk="1" hangingPunct="1"/>
            <a:r>
              <a:rPr lang="ru-RU" sz="3600" b="1" i="1" smtClean="0"/>
              <a:t>(Не) укрепил лес-ницу</a:t>
            </a:r>
            <a:endParaRPr lang="ru-RU" sz="3600" b="1" smtClean="0"/>
          </a:p>
        </p:txBody>
      </p:sp>
      <p:pic>
        <p:nvPicPr>
          <p:cNvPr id="4" name="Picture 9" descr="Картинка 107 из 90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1571625"/>
            <a:ext cx="214312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pPr algn="ctr" eaLnBrk="1" hangingPunct="1"/>
            <a:r>
              <a:rPr lang="ru-RU" sz="4000" b="1" i="1" smtClean="0"/>
              <a:t>Вспомните и напишите словосочетание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встретил  гостя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договорил  слово</a:t>
            </a:r>
            <a:endParaRPr lang="ru-RU" sz="36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удалил   </a:t>
            </a:r>
            <a:r>
              <a:rPr lang="ru-RU" sz="3600" b="1" i="1" dirty="0" err="1" smtClean="0"/>
              <a:t>п-тно</a:t>
            </a:r>
            <a:r>
              <a:rPr lang="ru-RU" sz="3600" b="1" i="1" dirty="0" smtClean="0"/>
              <a:t>     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 не привязал  </a:t>
            </a:r>
            <a:r>
              <a:rPr lang="ru-RU" sz="3600" b="1" i="1" dirty="0" err="1" smtClean="0"/>
              <a:t>лоша</a:t>
            </a:r>
            <a:r>
              <a:rPr lang="ru-RU" sz="3600" b="1" i="1" dirty="0" smtClean="0"/>
              <a:t>—</a:t>
            </a:r>
            <a:endParaRPr lang="ru-RU" sz="36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сохранил  </a:t>
            </a:r>
            <a:r>
              <a:rPr lang="ru-RU" sz="3600" b="1" i="1" dirty="0" err="1" smtClean="0"/>
              <a:t>гру</a:t>
            </a:r>
            <a:r>
              <a:rPr lang="ru-RU" sz="3600" b="1" i="1" dirty="0" smtClean="0"/>
              <a:t>-      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загадал  желание</a:t>
            </a:r>
            <a:endParaRPr lang="ru-RU" sz="36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узнает  </a:t>
            </a:r>
            <a:r>
              <a:rPr lang="ru-RU" sz="3600" b="1" i="1" dirty="0" err="1" smtClean="0"/>
              <a:t>мес-ность</a:t>
            </a:r>
            <a:r>
              <a:rPr lang="ru-RU" sz="3600" b="1" i="1" dirty="0" smtClean="0"/>
              <a:t>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b="1" i="1" dirty="0" smtClean="0"/>
              <a:t> не укрепил  </a:t>
            </a:r>
            <a:r>
              <a:rPr lang="ru-RU" sz="3600" b="1" i="1" dirty="0" err="1" smtClean="0"/>
              <a:t>лес-ницу</a:t>
            </a:r>
            <a:endParaRPr lang="ru-RU" sz="36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4" name="Picture 9" descr="Картинка 107 из 90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1428750"/>
            <a:ext cx="24304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000125" y="1500188"/>
            <a:ext cx="3357563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928688" y="2071688"/>
            <a:ext cx="3357562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1000125" y="3214688"/>
            <a:ext cx="3143250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Выноска-облако 7"/>
          <p:cNvGrpSpPr>
            <a:grpSpLocks/>
          </p:cNvGrpSpPr>
          <p:nvPr/>
        </p:nvGrpSpPr>
        <p:grpSpPr bwMode="auto">
          <a:xfrm>
            <a:off x="933450" y="2676525"/>
            <a:ext cx="2779713" cy="938213"/>
            <a:chOff x="588" y="1686"/>
            <a:chExt cx="1751" cy="591"/>
          </a:xfrm>
        </p:grpSpPr>
        <p:pic>
          <p:nvPicPr>
            <p:cNvPr id="25625" name="Выноска-облако 7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8" y="1686"/>
              <a:ext cx="1751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6" name="Text Box 15"/>
            <p:cNvSpPr txBox="1">
              <a:spLocks noChangeArrowheads="1"/>
            </p:cNvSpPr>
            <p:nvPr/>
          </p:nvSpPr>
          <p:spPr bwMode="auto">
            <a:xfrm>
              <a:off x="859" y="1785"/>
              <a:ext cx="108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9" name="Выноска-облако 8"/>
          <p:cNvSpPr/>
          <p:nvPr/>
        </p:nvSpPr>
        <p:spPr>
          <a:xfrm>
            <a:off x="785813" y="3857625"/>
            <a:ext cx="3143250" cy="785813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Выноска-облако 9"/>
          <p:cNvGrpSpPr>
            <a:grpSpLocks/>
          </p:cNvGrpSpPr>
          <p:nvPr/>
        </p:nvGrpSpPr>
        <p:grpSpPr bwMode="auto">
          <a:xfrm>
            <a:off x="792163" y="4395788"/>
            <a:ext cx="2987675" cy="925512"/>
            <a:chOff x="499" y="2769"/>
            <a:chExt cx="1882" cy="583"/>
          </a:xfrm>
        </p:grpSpPr>
        <p:pic>
          <p:nvPicPr>
            <p:cNvPr id="25623" name="Выноска-облако 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9" y="2769"/>
              <a:ext cx="188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4" name="Text Box 21"/>
            <p:cNvSpPr txBox="1">
              <a:spLocks noChangeArrowheads="1"/>
            </p:cNvSpPr>
            <p:nvPr/>
          </p:nvSpPr>
          <p:spPr bwMode="auto">
            <a:xfrm>
              <a:off x="788" y="2865"/>
              <a:ext cx="117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10" name="Выноска-облако 10"/>
          <p:cNvGrpSpPr>
            <a:grpSpLocks/>
          </p:cNvGrpSpPr>
          <p:nvPr/>
        </p:nvGrpSpPr>
        <p:grpSpPr bwMode="auto">
          <a:xfrm>
            <a:off x="506413" y="4895850"/>
            <a:ext cx="3059112" cy="938213"/>
            <a:chOff x="319" y="3084"/>
            <a:chExt cx="1927" cy="591"/>
          </a:xfrm>
        </p:grpSpPr>
        <p:pic>
          <p:nvPicPr>
            <p:cNvPr id="25621" name="Выноска-облако 10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" y="3084"/>
              <a:ext cx="192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2" name="Text Box 24"/>
            <p:cNvSpPr txBox="1">
              <a:spLocks noChangeArrowheads="1"/>
            </p:cNvSpPr>
            <p:nvPr/>
          </p:nvSpPr>
          <p:spPr bwMode="auto">
            <a:xfrm>
              <a:off x="614" y="3180"/>
              <a:ext cx="120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12" name="Выноска-облако 11"/>
          <p:cNvSpPr/>
          <p:nvPr/>
        </p:nvSpPr>
        <p:spPr>
          <a:xfrm>
            <a:off x="714375" y="5500688"/>
            <a:ext cx="3143250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9" descr="Картинка 107 из 9088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1428750"/>
            <a:ext cx="24304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Выноска-облако 9"/>
          <p:cNvGrpSpPr>
            <a:grpSpLocks/>
          </p:cNvGrpSpPr>
          <p:nvPr/>
        </p:nvGrpSpPr>
        <p:grpSpPr bwMode="auto">
          <a:xfrm>
            <a:off x="792163" y="4395788"/>
            <a:ext cx="2987675" cy="925512"/>
            <a:chOff x="499" y="2769"/>
            <a:chExt cx="1882" cy="583"/>
          </a:xfrm>
        </p:grpSpPr>
        <p:pic>
          <p:nvPicPr>
            <p:cNvPr id="25619" name="Выноска-облако 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9" y="2769"/>
              <a:ext cx="188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Text Box 21"/>
            <p:cNvSpPr txBox="1">
              <a:spLocks noChangeArrowheads="1"/>
            </p:cNvSpPr>
            <p:nvPr/>
          </p:nvSpPr>
          <p:spPr bwMode="auto">
            <a:xfrm>
              <a:off x="788" y="2865"/>
              <a:ext cx="117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13" name="Выноска-облако 10"/>
          <p:cNvGrpSpPr>
            <a:grpSpLocks/>
          </p:cNvGrpSpPr>
          <p:nvPr/>
        </p:nvGrpSpPr>
        <p:grpSpPr bwMode="auto">
          <a:xfrm>
            <a:off x="506413" y="4895850"/>
            <a:ext cx="3059112" cy="938213"/>
            <a:chOff x="319" y="3084"/>
            <a:chExt cx="1927" cy="591"/>
          </a:xfrm>
        </p:grpSpPr>
        <p:pic>
          <p:nvPicPr>
            <p:cNvPr id="25617" name="Выноска-облако 10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" y="3084"/>
              <a:ext cx="192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Text Box 24"/>
            <p:cNvSpPr txBox="1">
              <a:spLocks noChangeArrowheads="1"/>
            </p:cNvSpPr>
            <p:nvPr/>
          </p:nvSpPr>
          <p:spPr bwMode="auto">
            <a:xfrm>
              <a:off x="614" y="3180"/>
              <a:ext cx="120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26" name="Выноска-облако 25"/>
          <p:cNvSpPr/>
          <p:nvPr/>
        </p:nvSpPr>
        <p:spPr>
          <a:xfrm>
            <a:off x="714375" y="5500688"/>
            <a:ext cx="3143250" cy="785812"/>
          </a:xfrm>
          <a:prstGeom prst="cloudCallout">
            <a:avLst>
              <a:gd name="adj1" fmla="val -9565"/>
              <a:gd name="adj2" fmla="val 330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404813"/>
            <a:ext cx="8281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nstantia" pitchFamily="18" charset="0"/>
              </a:rPr>
              <a:t>Ну-ка, проверь-ка, дружок,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Ты готов начать урок?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     Всё ль на месте, всё ль в порядке,</a:t>
            </a:r>
          </a:p>
          <a:p>
            <a:r>
              <a:rPr lang="ru-RU" sz="3600" b="1">
                <a:latin typeface="Constantia" pitchFamily="18" charset="0"/>
              </a:rPr>
              <a:t>Ручка, книжка и тетрадка? 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Все ли правильно сидят?</a:t>
            </a:r>
          </a:p>
          <a:p>
            <a:pPr algn="ctr"/>
            <a:r>
              <a:rPr lang="ru-RU" sz="3600" b="1">
                <a:latin typeface="Constantia" pitchFamily="18" charset="0"/>
              </a:rPr>
              <a:t>Все ль внимательно глядят?</a:t>
            </a:r>
          </a:p>
        </p:txBody>
      </p:sp>
      <p:pic>
        <p:nvPicPr>
          <p:cNvPr id="5" name="Рисунок 4" descr="n14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792663"/>
            <a:ext cx="2365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4437063"/>
            <a:ext cx="23050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34334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929066"/>
            <a:ext cx="34575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858250" cy="1143000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Напишите предложения, ориентируясь на схемы. Вставьте нужные буквы. Раскройте скобки.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-214313" y="1600200"/>
            <a:ext cx="9715501" cy="4873625"/>
          </a:xfrm>
        </p:spPr>
        <p:txBody>
          <a:bodyPr/>
          <a:lstStyle/>
          <a:p>
            <a:pPr algn="just" eaLnBrk="1" hangingPunct="1"/>
            <a:r>
              <a:rPr lang="ru-RU" b="1" i="1" smtClean="0"/>
              <a:t>Дру(ж,ш)ба крепкая (не)сл(о,а)мается.</a:t>
            </a:r>
            <a:endParaRPr lang="ru-RU" b="1" smtClean="0"/>
          </a:p>
          <a:p>
            <a:pPr algn="just" eaLnBrk="1" hangingPunct="1"/>
            <a:r>
              <a:rPr lang="ru-RU" b="1" i="1" smtClean="0"/>
              <a:t>(Не)шелохнется (на)б(и,е)р(и,е)гу цапля.</a:t>
            </a:r>
            <a:endParaRPr lang="ru-RU" b="1" smtClean="0"/>
          </a:p>
          <a:p>
            <a:pPr algn="just" eaLnBrk="1" hangingPunct="1"/>
            <a:r>
              <a:rPr lang="ru-RU" b="1" i="1" smtClean="0"/>
              <a:t>Дру(к,г)( )в б(и,е)де (не)бросит.</a:t>
            </a:r>
            <a:endParaRPr lang="ru-RU" b="1" smtClean="0"/>
          </a:p>
          <a:p>
            <a:pPr algn="just" eaLnBrk="1" hangingPunct="1"/>
            <a:r>
              <a:rPr lang="ru-RU" b="1" i="1" smtClean="0"/>
              <a:t>(Не)колышется в(о,а)да (в)оз(и,е)ре.</a:t>
            </a:r>
            <a:endParaRPr lang="ru-RU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b="1" smtClean="0"/>
              <a:t>   </a:t>
            </a:r>
            <a:r>
              <a:rPr lang="ru-RU" b="1" u="sng" smtClean="0"/>
              <a:t>Схемы:</a:t>
            </a:r>
            <a:r>
              <a:rPr lang="ru-RU" b="1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4786313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4813" y="4786313"/>
            <a:ext cx="1143000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4786313"/>
            <a:ext cx="1214438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stCxn id="4" idx="1"/>
          </p:cNvCxnSpPr>
          <p:nvPr/>
        </p:nvCxnSpPr>
        <p:spPr>
          <a:xfrm rot="10800000">
            <a:off x="2428875" y="4643438"/>
            <a:ext cx="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143750" y="500062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71750" y="4857750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71750" y="5000625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57875" y="4929188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4278313" y="4845050"/>
            <a:ext cx="1044575" cy="192088"/>
          </a:xfrm>
          <a:custGeom>
            <a:avLst/>
            <a:gdLst>
              <a:gd name="connsiteX0" fmla="*/ 0 w 1045028"/>
              <a:gd name="connsiteY0" fmla="*/ 102549 h 192118"/>
              <a:gd name="connsiteX1" fmla="*/ 97971 w 1045028"/>
              <a:gd name="connsiteY1" fmla="*/ 37235 h 192118"/>
              <a:gd name="connsiteX2" fmla="*/ 130628 w 1045028"/>
              <a:gd name="connsiteY2" fmla="*/ 135206 h 192118"/>
              <a:gd name="connsiteX3" fmla="*/ 228600 w 1045028"/>
              <a:gd name="connsiteY3" fmla="*/ 167863 h 192118"/>
              <a:gd name="connsiteX4" fmla="*/ 342900 w 1045028"/>
              <a:gd name="connsiteY4" fmla="*/ 53563 h 192118"/>
              <a:gd name="connsiteX5" fmla="*/ 408214 w 1045028"/>
              <a:gd name="connsiteY5" fmla="*/ 69892 h 192118"/>
              <a:gd name="connsiteX6" fmla="*/ 424543 w 1045028"/>
              <a:gd name="connsiteY6" fmla="*/ 118878 h 192118"/>
              <a:gd name="connsiteX7" fmla="*/ 457200 w 1045028"/>
              <a:gd name="connsiteY7" fmla="*/ 167863 h 192118"/>
              <a:gd name="connsiteX8" fmla="*/ 555171 w 1045028"/>
              <a:gd name="connsiteY8" fmla="*/ 151535 h 192118"/>
              <a:gd name="connsiteX9" fmla="*/ 620485 w 1045028"/>
              <a:gd name="connsiteY9" fmla="*/ 53563 h 192118"/>
              <a:gd name="connsiteX10" fmla="*/ 718457 w 1045028"/>
              <a:gd name="connsiteY10" fmla="*/ 69892 h 192118"/>
              <a:gd name="connsiteX11" fmla="*/ 783771 w 1045028"/>
              <a:gd name="connsiteY11" fmla="*/ 167863 h 192118"/>
              <a:gd name="connsiteX12" fmla="*/ 947057 w 1045028"/>
              <a:gd name="connsiteY12" fmla="*/ 102549 h 192118"/>
              <a:gd name="connsiteX13" fmla="*/ 996043 w 1045028"/>
              <a:gd name="connsiteY13" fmla="*/ 69892 h 192118"/>
              <a:gd name="connsiteX14" fmla="*/ 1045028 w 1045028"/>
              <a:gd name="connsiteY14" fmla="*/ 53563 h 1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5028" h="192118">
                <a:moveTo>
                  <a:pt x="0" y="102549"/>
                </a:moveTo>
                <a:cubicBezTo>
                  <a:pt x="32657" y="80778"/>
                  <a:pt x="85559" y="0"/>
                  <a:pt x="97971" y="37235"/>
                </a:cubicBezTo>
                <a:cubicBezTo>
                  <a:pt x="108857" y="69892"/>
                  <a:pt x="97971" y="124320"/>
                  <a:pt x="130628" y="135206"/>
                </a:cubicBezTo>
                <a:lnTo>
                  <a:pt x="228600" y="167863"/>
                </a:lnTo>
                <a:cubicBezTo>
                  <a:pt x="303461" y="55571"/>
                  <a:pt x="256679" y="82304"/>
                  <a:pt x="342900" y="53563"/>
                </a:cubicBezTo>
                <a:cubicBezTo>
                  <a:pt x="364671" y="59006"/>
                  <a:pt x="390690" y="55873"/>
                  <a:pt x="408214" y="69892"/>
                </a:cubicBezTo>
                <a:cubicBezTo>
                  <a:pt x="421654" y="80644"/>
                  <a:pt x="416846" y="103483"/>
                  <a:pt x="424543" y="118878"/>
                </a:cubicBezTo>
                <a:cubicBezTo>
                  <a:pt x="433319" y="136430"/>
                  <a:pt x="446314" y="151535"/>
                  <a:pt x="457200" y="167863"/>
                </a:cubicBezTo>
                <a:cubicBezTo>
                  <a:pt x="489857" y="162420"/>
                  <a:pt x="528048" y="170521"/>
                  <a:pt x="555171" y="151535"/>
                </a:cubicBezTo>
                <a:cubicBezTo>
                  <a:pt x="587325" y="129027"/>
                  <a:pt x="620485" y="53563"/>
                  <a:pt x="620485" y="53563"/>
                </a:cubicBezTo>
                <a:cubicBezTo>
                  <a:pt x="653142" y="59006"/>
                  <a:pt x="691334" y="50906"/>
                  <a:pt x="718457" y="69892"/>
                </a:cubicBezTo>
                <a:cubicBezTo>
                  <a:pt x="750611" y="92400"/>
                  <a:pt x="783771" y="167863"/>
                  <a:pt x="783771" y="167863"/>
                </a:cubicBezTo>
                <a:cubicBezTo>
                  <a:pt x="1006704" y="139997"/>
                  <a:pt x="857488" y="192118"/>
                  <a:pt x="947057" y="102549"/>
                </a:cubicBezTo>
                <a:cubicBezTo>
                  <a:pt x="960934" y="88672"/>
                  <a:pt x="978490" y="78668"/>
                  <a:pt x="996043" y="69892"/>
                </a:cubicBezTo>
                <a:cubicBezTo>
                  <a:pt x="1011438" y="62195"/>
                  <a:pt x="1045028" y="53563"/>
                  <a:pt x="1045028" y="53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00313" y="54292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00313" y="60007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4813" y="60007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15000" y="60007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0" y="54292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14813" y="5429250"/>
            <a:ext cx="1285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15188" y="5643563"/>
            <a:ext cx="460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flipH="1">
            <a:off x="7215188" y="6215063"/>
            <a:ext cx="46037" cy="61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>
            <a:endCxn id="26" idx="1"/>
          </p:cNvCxnSpPr>
          <p:nvPr/>
        </p:nvCxnSpPr>
        <p:spPr>
          <a:xfrm rot="5400000">
            <a:off x="2357438" y="5429250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7" idx="1"/>
          </p:cNvCxnSpPr>
          <p:nvPr/>
        </p:nvCxnSpPr>
        <p:spPr>
          <a:xfrm rot="5400000">
            <a:off x="2357438" y="6000750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643188" y="5572125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357688" y="6143625"/>
            <a:ext cx="928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857875" y="5500688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857875" y="5643563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643188" y="6072188"/>
            <a:ext cx="928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643188" y="6215063"/>
            <a:ext cx="928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>
            <a:off x="4278313" y="5486400"/>
            <a:ext cx="1096962" cy="222250"/>
          </a:xfrm>
          <a:custGeom>
            <a:avLst/>
            <a:gdLst>
              <a:gd name="connsiteX0" fmla="*/ 0 w 1097033"/>
              <a:gd name="connsiteY0" fmla="*/ 146957 h 222710"/>
              <a:gd name="connsiteX1" fmla="*/ 114300 w 1097033"/>
              <a:gd name="connsiteY1" fmla="*/ 32657 h 222710"/>
              <a:gd name="connsiteX2" fmla="*/ 195943 w 1097033"/>
              <a:gd name="connsiteY2" fmla="*/ 179614 h 222710"/>
              <a:gd name="connsiteX3" fmla="*/ 244928 w 1097033"/>
              <a:gd name="connsiteY3" fmla="*/ 195943 h 222710"/>
              <a:gd name="connsiteX4" fmla="*/ 293914 w 1097033"/>
              <a:gd name="connsiteY4" fmla="*/ 163286 h 222710"/>
              <a:gd name="connsiteX5" fmla="*/ 310243 w 1097033"/>
              <a:gd name="connsiteY5" fmla="*/ 97971 h 222710"/>
              <a:gd name="connsiteX6" fmla="*/ 342900 w 1097033"/>
              <a:gd name="connsiteY6" fmla="*/ 48986 h 222710"/>
              <a:gd name="connsiteX7" fmla="*/ 408214 w 1097033"/>
              <a:gd name="connsiteY7" fmla="*/ 65314 h 222710"/>
              <a:gd name="connsiteX8" fmla="*/ 424543 w 1097033"/>
              <a:gd name="connsiteY8" fmla="*/ 130629 h 222710"/>
              <a:gd name="connsiteX9" fmla="*/ 506185 w 1097033"/>
              <a:gd name="connsiteY9" fmla="*/ 195943 h 222710"/>
              <a:gd name="connsiteX10" fmla="*/ 538843 w 1097033"/>
              <a:gd name="connsiteY10" fmla="*/ 163286 h 222710"/>
              <a:gd name="connsiteX11" fmla="*/ 620485 w 1097033"/>
              <a:gd name="connsiteY11" fmla="*/ 16329 h 222710"/>
              <a:gd name="connsiteX12" fmla="*/ 669471 w 1097033"/>
              <a:gd name="connsiteY12" fmla="*/ 0 h 222710"/>
              <a:gd name="connsiteX13" fmla="*/ 718457 w 1097033"/>
              <a:gd name="connsiteY13" fmla="*/ 179614 h 222710"/>
              <a:gd name="connsiteX14" fmla="*/ 783771 w 1097033"/>
              <a:gd name="connsiteY14" fmla="*/ 163286 h 222710"/>
              <a:gd name="connsiteX15" fmla="*/ 816428 w 1097033"/>
              <a:gd name="connsiteY15" fmla="*/ 65314 h 222710"/>
              <a:gd name="connsiteX16" fmla="*/ 865414 w 1097033"/>
              <a:gd name="connsiteY16" fmla="*/ 32657 h 222710"/>
              <a:gd name="connsiteX17" fmla="*/ 930728 w 1097033"/>
              <a:gd name="connsiteY17" fmla="*/ 48986 h 222710"/>
              <a:gd name="connsiteX18" fmla="*/ 996043 w 1097033"/>
              <a:gd name="connsiteY18" fmla="*/ 195943 h 222710"/>
              <a:gd name="connsiteX19" fmla="*/ 1061357 w 1097033"/>
              <a:gd name="connsiteY19" fmla="*/ 97971 h 222710"/>
              <a:gd name="connsiteX20" fmla="*/ 1094014 w 1097033"/>
              <a:gd name="connsiteY20" fmla="*/ 32657 h 22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7033" h="222710">
                <a:moveTo>
                  <a:pt x="0" y="146957"/>
                </a:moveTo>
                <a:cubicBezTo>
                  <a:pt x="74861" y="34665"/>
                  <a:pt x="28079" y="61398"/>
                  <a:pt x="114300" y="32657"/>
                </a:cubicBezTo>
                <a:cubicBezTo>
                  <a:pt x="138645" y="105691"/>
                  <a:pt x="133090" y="137712"/>
                  <a:pt x="195943" y="179614"/>
                </a:cubicBezTo>
                <a:cubicBezTo>
                  <a:pt x="210264" y="189161"/>
                  <a:pt x="228600" y="190500"/>
                  <a:pt x="244928" y="195943"/>
                </a:cubicBezTo>
                <a:cubicBezTo>
                  <a:pt x="261257" y="185057"/>
                  <a:pt x="283028" y="179615"/>
                  <a:pt x="293914" y="163286"/>
                </a:cubicBezTo>
                <a:cubicBezTo>
                  <a:pt x="306362" y="144613"/>
                  <a:pt x="301403" y="118598"/>
                  <a:pt x="310243" y="97971"/>
                </a:cubicBezTo>
                <a:cubicBezTo>
                  <a:pt x="317973" y="79933"/>
                  <a:pt x="332014" y="65314"/>
                  <a:pt x="342900" y="48986"/>
                </a:cubicBezTo>
                <a:cubicBezTo>
                  <a:pt x="364671" y="54429"/>
                  <a:pt x="392346" y="49446"/>
                  <a:pt x="408214" y="65314"/>
                </a:cubicBezTo>
                <a:cubicBezTo>
                  <a:pt x="424083" y="81183"/>
                  <a:pt x="415703" y="110002"/>
                  <a:pt x="424543" y="130629"/>
                </a:cubicBezTo>
                <a:cubicBezTo>
                  <a:pt x="449162" y="188073"/>
                  <a:pt x="454006" y="178549"/>
                  <a:pt x="506185" y="195943"/>
                </a:cubicBezTo>
                <a:cubicBezTo>
                  <a:pt x="517071" y="185057"/>
                  <a:pt x="531958" y="177056"/>
                  <a:pt x="538843" y="163286"/>
                </a:cubicBezTo>
                <a:cubicBezTo>
                  <a:pt x="581445" y="78082"/>
                  <a:pt x="545386" y="66395"/>
                  <a:pt x="620485" y="16329"/>
                </a:cubicBezTo>
                <a:cubicBezTo>
                  <a:pt x="634806" y="6782"/>
                  <a:pt x="653142" y="5443"/>
                  <a:pt x="669471" y="0"/>
                </a:cubicBezTo>
                <a:cubicBezTo>
                  <a:pt x="710904" y="124300"/>
                  <a:pt x="695377" y="64216"/>
                  <a:pt x="718457" y="179614"/>
                </a:cubicBezTo>
                <a:cubicBezTo>
                  <a:pt x="740228" y="174171"/>
                  <a:pt x="769166" y="180325"/>
                  <a:pt x="783771" y="163286"/>
                </a:cubicBezTo>
                <a:cubicBezTo>
                  <a:pt x="806174" y="137149"/>
                  <a:pt x="787786" y="84409"/>
                  <a:pt x="816428" y="65314"/>
                </a:cubicBezTo>
                <a:lnTo>
                  <a:pt x="865414" y="32657"/>
                </a:lnTo>
                <a:cubicBezTo>
                  <a:pt x="887185" y="38100"/>
                  <a:pt x="919829" y="29369"/>
                  <a:pt x="930728" y="48986"/>
                </a:cubicBezTo>
                <a:cubicBezTo>
                  <a:pt x="1027242" y="222710"/>
                  <a:pt x="874813" y="155532"/>
                  <a:pt x="996043" y="195943"/>
                </a:cubicBezTo>
                <a:cubicBezTo>
                  <a:pt x="1082141" y="138544"/>
                  <a:pt x="1019180" y="196383"/>
                  <a:pt x="1061357" y="97971"/>
                </a:cubicBezTo>
                <a:cubicBezTo>
                  <a:pt x="1097033" y="14727"/>
                  <a:pt x="1094014" y="76856"/>
                  <a:pt x="1094014" y="326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730875" y="6051550"/>
            <a:ext cx="1260475" cy="255588"/>
          </a:xfrm>
          <a:custGeom>
            <a:avLst/>
            <a:gdLst>
              <a:gd name="connsiteX0" fmla="*/ 0 w 1260595"/>
              <a:gd name="connsiteY0" fmla="*/ 201817 h 254609"/>
              <a:gd name="connsiteX1" fmla="*/ 16328 w 1260595"/>
              <a:gd name="connsiteY1" fmla="*/ 152831 h 254609"/>
              <a:gd name="connsiteX2" fmla="*/ 32657 w 1260595"/>
              <a:gd name="connsiteY2" fmla="*/ 71188 h 254609"/>
              <a:gd name="connsiteX3" fmla="*/ 65314 w 1260595"/>
              <a:gd name="connsiteY3" fmla="*/ 22203 h 254609"/>
              <a:gd name="connsiteX4" fmla="*/ 130628 w 1260595"/>
              <a:gd name="connsiteY4" fmla="*/ 169160 h 254609"/>
              <a:gd name="connsiteX5" fmla="*/ 179614 w 1260595"/>
              <a:gd name="connsiteY5" fmla="*/ 185488 h 254609"/>
              <a:gd name="connsiteX6" fmla="*/ 195942 w 1260595"/>
              <a:gd name="connsiteY6" fmla="*/ 136503 h 254609"/>
              <a:gd name="connsiteX7" fmla="*/ 212271 w 1260595"/>
              <a:gd name="connsiteY7" fmla="*/ 71188 h 254609"/>
              <a:gd name="connsiteX8" fmla="*/ 261257 w 1260595"/>
              <a:gd name="connsiteY8" fmla="*/ 38531 h 254609"/>
              <a:gd name="connsiteX9" fmla="*/ 310242 w 1260595"/>
              <a:gd name="connsiteY9" fmla="*/ 54860 h 254609"/>
              <a:gd name="connsiteX10" fmla="*/ 326571 w 1260595"/>
              <a:gd name="connsiteY10" fmla="*/ 185488 h 254609"/>
              <a:gd name="connsiteX11" fmla="*/ 408214 w 1260595"/>
              <a:gd name="connsiteY11" fmla="*/ 152831 h 254609"/>
              <a:gd name="connsiteX12" fmla="*/ 424542 w 1260595"/>
              <a:gd name="connsiteY12" fmla="*/ 71188 h 254609"/>
              <a:gd name="connsiteX13" fmla="*/ 457200 w 1260595"/>
              <a:gd name="connsiteY13" fmla="*/ 38531 h 254609"/>
              <a:gd name="connsiteX14" fmla="*/ 489857 w 1260595"/>
              <a:gd name="connsiteY14" fmla="*/ 87517 h 254609"/>
              <a:gd name="connsiteX15" fmla="*/ 506185 w 1260595"/>
              <a:gd name="connsiteY15" fmla="*/ 201817 h 254609"/>
              <a:gd name="connsiteX16" fmla="*/ 555171 w 1260595"/>
              <a:gd name="connsiteY16" fmla="*/ 218145 h 254609"/>
              <a:gd name="connsiteX17" fmla="*/ 587828 w 1260595"/>
              <a:gd name="connsiteY17" fmla="*/ 169160 h 254609"/>
              <a:gd name="connsiteX18" fmla="*/ 604157 w 1260595"/>
              <a:gd name="connsiteY18" fmla="*/ 103845 h 254609"/>
              <a:gd name="connsiteX19" fmla="*/ 620485 w 1260595"/>
              <a:gd name="connsiteY19" fmla="*/ 54860 h 254609"/>
              <a:gd name="connsiteX20" fmla="*/ 685800 w 1260595"/>
              <a:gd name="connsiteY20" fmla="*/ 71188 h 254609"/>
              <a:gd name="connsiteX21" fmla="*/ 702128 w 1260595"/>
              <a:gd name="connsiteY21" fmla="*/ 185488 h 254609"/>
              <a:gd name="connsiteX22" fmla="*/ 783771 w 1260595"/>
              <a:gd name="connsiteY22" fmla="*/ 152831 h 254609"/>
              <a:gd name="connsiteX23" fmla="*/ 865414 w 1260595"/>
              <a:gd name="connsiteY23" fmla="*/ 22203 h 254609"/>
              <a:gd name="connsiteX24" fmla="*/ 914400 w 1260595"/>
              <a:gd name="connsiteY24" fmla="*/ 38531 h 254609"/>
              <a:gd name="connsiteX25" fmla="*/ 947057 w 1260595"/>
              <a:gd name="connsiteY25" fmla="*/ 152831 h 254609"/>
              <a:gd name="connsiteX26" fmla="*/ 996042 w 1260595"/>
              <a:gd name="connsiteY26" fmla="*/ 185488 h 254609"/>
              <a:gd name="connsiteX27" fmla="*/ 1061357 w 1260595"/>
              <a:gd name="connsiteY27" fmla="*/ 22203 h 254609"/>
              <a:gd name="connsiteX28" fmla="*/ 1143000 w 1260595"/>
              <a:gd name="connsiteY28" fmla="*/ 38531 h 254609"/>
              <a:gd name="connsiteX29" fmla="*/ 1208314 w 1260595"/>
              <a:gd name="connsiteY29" fmla="*/ 136503 h 254609"/>
              <a:gd name="connsiteX30" fmla="*/ 1224642 w 1260595"/>
              <a:gd name="connsiteY30" fmla="*/ 185488 h 25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0595" h="254609">
                <a:moveTo>
                  <a:pt x="0" y="201817"/>
                </a:moveTo>
                <a:cubicBezTo>
                  <a:pt x="5443" y="185488"/>
                  <a:pt x="12154" y="169529"/>
                  <a:pt x="16328" y="152831"/>
                </a:cubicBezTo>
                <a:cubicBezTo>
                  <a:pt x="23059" y="125906"/>
                  <a:pt x="22912" y="97174"/>
                  <a:pt x="32657" y="71188"/>
                </a:cubicBezTo>
                <a:cubicBezTo>
                  <a:pt x="39548" y="52813"/>
                  <a:pt x="54428" y="38531"/>
                  <a:pt x="65314" y="22203"/>
                </a:cubicBezTo>
                <a:cubicBezTo>
                  <a:pt x="177656" y="59649"/>
                  <a:pt x="56775" y="2989"/>
                  <a:pt x="130628" y="169160"/>
                </a:cubicBezTo>
                <a:cubicBezTo>
                  <a:pt x="137618" y="184888"/>
                  <a:pt x="163285" y="180045"/>
                  <a:pt x="179614" y="185488"/>
                </a:cubicBezTo>
                <a:cubicBezTo>
                  <a:pt x="185057" y="169160"/>
                  <a:pt x="191214" y="153052"/>
                  <a:pt x="195942" y="136503"/>
                </a:cubicBezTo>
                <a:cubicBezTo>
                  <a:pt x="202107" y="114925"/>
                  <a:pt x="199823" y="89861"/>
                  <a:pt x="212271" y="71188"/>
                </a:cubicBezTo>
                <a:cubicBezTo>
                  <a:pt x="223157" y="54859"/>
                  <a:pt x="244928" y="49417"/>
                  <a:pt x="261257" y="38531"/>
                </a:cubicBezTo>
                <a:cubicBezTo>
                  <a:pt x="277585" y="43974"/>
                  <a:pt x="303252" y="39132"/>
                  <a:pt x="310242" y="54860"/>
                </a:cubicBezTo>
                <a:cubicBezTo>
                  <a:pt x="328064" y="94959"/>
                  <a:pt x="295542" y="154459"/>
                  <a:pt x="326571" y="185488"/>
                </a:cubicBezTo>
                <a:cubicBezTo>
                  <a:pt x="347297" y="206214"/>
                  <a:pt x="381000" y="163717"/>
                  <a:pt x="408214" y="152831"/>
                </a:cubicBezTo>
                <a:cubicBezTo>
                  <a:pt x="413657" y="125617"/>
                  <a:pt x="413609" y="96697"/>
                  <a:pt x="424542" y="71188"/>
                </a:cubicBezTo>
                <a:cubicBezTo>
                  <a:pt x="430606" y="57038"/>
                  <a:pt x="442265" y="34797"/>
                  <a:pt x="457200" y="38531"/>
                </a:cubicBezTo>
                <a:cubicBezTo>
                  <a:pt x="476239" y="43291"/>
                  <a:pt x="478971" y="71188"/>
                  <a:pt x="489857" y="87517"/>
                </a:cubicBezTo>
                <a:cubicBezTo>
                  <a:pt x="495300" y="125617"/>
                  <a:pt x="488973" y="167393"/>
                  <a:pt x="506185" y="201817"/>
                </a:cubicBezTo>
                <a:cubicBezTo>
                  <a:pt x="513882" y="217212"/>
                  <a:pt x="539190" y="224537"/>
                  <a:pt x="555171" y="218145"/>
                </a:cubicBezTo>
                <a:cubicBezTo>
                  <a:pt x="573392" y="210857"/>
                  <a:pt x="576942" y="185488"/>
                  <a:pt x="587828" y="169160"/>
                </a:cubicBezTo>
                <a:cubicBezTo>
                  <a:pt x="593271" y="147388"/>
                  <a:pt x="597992" y="125423"/>
                  <a:pt x="604157" y="103845"/>
                </a:cubicBezTo>
                <a:cubicBezTo>
                  <a:pt x="608885" y="87296"/>
                  <a:pt x="604504" y="61252"/>
                  <a:pt x="620485" y="54860"/>
                </a:cubicBezTo>
                <a:cubicBezTo>
                  <a:pt x="641322" y="46525"/>
                  <a:pt x="664028" y="65745"/>
                  <a:pt x="685800" y="71188"/>
                </a:cubicBezTo>
                <a:cubicBezTo>
                  <a:pt x="691243" y="109288"/>
                  <a:pt x="684916" y="151064"/>
                  <a:pt x="702128" y="185488"/>
                </a:cubicBezTo>
                <a:cubicBezTo>
                  <a:pt x="736688" y="254609"/>
                  <a:pt x="779242" y="163022"/>
                  <a:pt x="783771" y="152831"/>
                </a:cubicBezTo>
                <a:cubicBezTo>
                  <a:pt x="841042" y="23970"/>
                  <a:pt x="777291" y="80951"/>
                  <a:pt x="865414" y="22203"/>
                </a:cubicBezTo>
                <a:cubicBezTo>
                  <a:pt x="881743" y="27646"/>
                  <a:pt x="902229" y="26360"/>
                  <a:pt x="914400" y="38531"/>
                </a:cubicBezTo>
                <a:cubicBezTo>
                  <a:pt x="922745" y="46876"/>
                  <a:pt x="946214" y="151566"/>
                  <a:pt x="947057" y="152831"/>
                </a:cubicBezTo>
                <a:cubicBezTo>
                  <a:pt x="957943" y="169159"/>
                  <a:pt x="979714" y="174602"/>
                  <a:pt x="996042" y="185488"/>
                </a:cubicBezTo>
                <a:cubicBezTo>
                  <a:pt x="1140591" y="137307"/>
                  <a:pt x="903371" y="232850"/>
                  <a:pt x="1061357" y="22203"/>
                </a:cubicBezTo>
                <a:cubicBezTo>
                  <a:pt x="1078009" y="0"/>
                  <a:pt x="1115786" y="33088"/>
                  <a:pt x="1143000" y="38531"/>
                </a:cubicBezTo>
                <a:lnTo>
                  <a:pt x="1208314" y="136503"/>
                </a:lnTo>
                <a:cubicBezTo>
                  <a:pt x="1243990" y="190017"/>
                  <a:pt x="1260595" y="185488"/>
                  <a:pt x="1224642" y="1854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" name="Picture 17" descr="Картинка 14 из 21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572000"/>
            <a:ext cx="1314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Сказка.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7797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>
                <a:solidFill>
                  <a:schemeClr val="bg2"/>
                </a:solidFill>
              </a:rPr>
              <a:t> люблю.</a:t>
            </a: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>
                <a:solidFill>
                  <a:schemeClr val="bg2"/>
                </a:solidFill>
              </a:rPr>
              <a:t> верю.</a:t>
            </a: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/>
              <a:t> подходила</a:t>
            </a:r>
            <a:endParaRPr lang="ru-RU" sz="4000" b="1" smtClean="0">
              <a:solidFill>
                <a:schemeClr val="bg2"/>
              </a:solidFill>
            </a:endParaRP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/>
              <a:t> может</a:t>
            </a:r>
            <a:endParaRPr lang="ru-RU" sz="4000" b="1" smtClean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513" y="4868863"/>
            <a:ext cx="3600450" cy="165576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2"/>
                </a:solidFill>
              </a:rPr>
              <a:t>Негодую!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bg2"/>
                </a:solidFill>
              </a:rPr>
              <a:t>Ненавижу!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437063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79388" y="1628775"/>
            <a:ext cx="84248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000" b="1">
                <a:solidFill>
                  <a:srgbClr val="CC0066"/>
                </a:solidFill>
                <a:latin typeface="Times New Roman" pitchFamily="18" charset="0"/>
              </a:rPr>
              <a:t>Не</a:t>
            </a:r>
            <a:r>
              <a:rPr lang="ru-RU" sz="5000" b="1">
                <a:solidFill>
                  <a:srgbClr val="0000FF"/>
                </a:solidFill>
                <a:latin typeface="Times New Roman" pitchFamily="18" charset="0"/>
              </a:rPr>
              <a:t>навидеть –</a:t>
            </a:r>
            <a:r>
              <a:rPr lang="ru-RU" sz="5000" b="1">
                <a:latin typeface="Times New Roman" pitchFamily="18" charset="0"/>
              </a:rPr>
              <a:t> </a:t>
            </a:r>
          </a:p>
          <a:p>
            <a:endParaRPr lang="ru-RU" sz="5000" b="1">
              <a:latin typeface="Times New Roman" pitchFamily="18" charset="0"/>
            </a:endParaRPr>
          </a:p>
          <a:p>
            <a:r>
              <a:rPr lang="ru-RU" sz="5000" b="1">
                <a:solidFill>
                  <a:srgbClr val="CC0066"/>
                </a:solidFill>
                <a:latin typeface="Times New Roman" pitchFamily="18" charset="0"/>
              </a:rPr>
              <a:t>Не</a:t>
            </a:r>
            <a:r>
              <a:rPr lang="ru-RU" sz="5000" b="1">
                <a:solidFill>
                  <a:srgbClr val="0000FF"/>
                </a:solidFill>
                <a:latin typeface="Times New Roman" pitchFamily="18" charset="0"/>
              </a:rPr>
              <a:t>годовать –</a:t>
            </a:r>
            <a:r>
              <a:rPr lang="ru-RU" sz="5000">
                <a:latin typeface="Times New Roman" pitchFamily="18" charset="0"/>
              </a:rPr>
              <a:t> </a:t>
            </a:r>
          </a:p>
        </p:txBody>
      </p:sp>
      <p:sp>
        <p:nvSpPr>
          <p:cNvPr id="28675" name="Line 8"/>
          <p:cNvSpPr>
            <a:spLocks noChangeShapeType="1"/>
          </p:cNvSpPr>
          <p:nvPr/>
        </p:nvSpPr>
        <p:spPr bwMode="auto">
          <a:xfrm flipH="1">
            <a:off x="2339975" y="1700213"/>
            <a:ext cx="144463" cy="2159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9"/>
          <p:cNvSpPr>
            <a:spLocks noChangeShapeType="1"/>
          </p:cNvSpPr>
          <p:nvPr/>
        </p:nvSpPr>
        <p:spPr bwMode="auto">
          <a:xfrm flipH="1">
            <a:off x="2771775" y="3213100"/>
            <a:ext cx="144463" cy="2159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0825" y="1844675"/>
            <a:ext cx="867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                                  питать ненависть к кому-нибудь, к чему-нибудь.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140200" y="3357563"/>
            <a:ext cx="4787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</a:rPr>
              <a:t>испытывать</a:t>
            </a:r>
            <a:r>
              <a:rPr lang="ru-RU" sz="3200">
                <a:solidFill>
                  <a:srgbClr val="000066"/>
                </a:solidFill>
              </a:rPr>
              <a:t>,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50825" y="3860800"/>
            <a:ext cx="813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</a:rPr>
              <a:t>проявлять чувство негодования</a:t>
            </a:r>
            <a:r>
              <a:rPr lang="ru-RU" sz="320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1042988" y="476250"/>
            <a:ext cx="698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800" b="1">
                <a:solidFill>
                  <a:srgbClr val="000066"/>
                </a:solidFill>
              </a:rPr>
              <a:t>Из словаря Ожегова: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116013" y="5516563"/>
            <a:ext cx="6624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FF"/>
                </a:solidFill>
              </a:rPr>
              <a:t>СЛОВА-ИСКЛЮЧЕНИЯ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3492500" y="1844675"/>
            <a:ext cx="3959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Работа в парах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ПОСЛОВИЦЫ:</a:t>
            </a:r>
          </a:p>
        </p:txBody>
      </p:sp>
      <p:graphicFrame>
        <p:nvGraphicFramePr>
          <p:cNvPr id="20508" name="Group 28"/>
          <p:cNvGraphicFramePr>
            <a:graphicFrameLocks noGrp="1"/>
          </p:cNvGraphicFramePr>
          <p:nvPr/>
        </p:nvGraphicFramePr>
        <p:xfrm>
          <a:off x="179388" y="1196975"/>
          <a:ext cx="8964612" cy="4103371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не работает,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дружит.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ложью правда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рыбку из пруда.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труда не вытащишь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делает.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Лень добра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тот не ест.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00563" y="4508500"/>
            <a:ext cx="27368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тот не ест.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00563" y="1268413"/>
            <a:ext cx="3889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не дружит.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00563" y="2205038"/>
            <a:ext cx="43926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и рыбки из пруда.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500563" y="3357563"/>
            <a:ext cx="32051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не делает.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1547813" y="5589588"/>
            <a:ext cx="14398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3132138" y="5589588"/>
            <a:ext cx="43211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глаголами</a:t>
            </a:r>
          </a:p>
        </p:txBody>
      </p:sp>
      <p:pic>
        <p:nvPicPr>
          <p:cNvPr id="20506" name="Picture 26" descr="4anipt1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6610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56799E-7 L -0.00191 -0.470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9195E-6 L -4.16667E-6 0.15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25532E-7 L -0.00382 0.169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5763E-7 L -3.88889E-6 0.178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4.92137E-6 L -0.04723 -0.005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4.92137E-6 L 0.05486 -0.005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  <p:bldP spid="20500" grpId="1" animBg="1"/>
      <p:bldP spid="20501" grpId="0" animBg="1"/>
      <p:bldP spid="20501" grpId="1" animBg="1"/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062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174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82688" y="333375"/>
            <a:ext cx="7772400" cy="5799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2800" smtClean="0"/>
              <a:t>Не лает, не кусает, а в дом не пускает.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Из какого ковша не пьют, не едят, а только в него глядят?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Всех я вовремя бужу, хоть часов не завожу.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Был ребенок – не знал пелёнок, стал стариком – сто пелёнок на нем.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Кто ни разу шага не сделал?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65549" name="Picture 13" descr="зам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3" y="0"/>
            <a:ext cx="10969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 descr="ча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5084763"/>
            <a:ext cx="1301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петух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276475"/>
            <a:ext cx="10763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6" descr="зерка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055688"/>
            <a:ext cx="116681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17" descr="лу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860800"/>
            <a:ext cx="9794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3" descr="зам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950" y="0"/>
            <a:ext cx="10969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ча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5084763"/>
            <a:ext cx="1301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лу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3860800"/>
            <a:ext cx="97948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зам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438" y="0"/>
            <a:ext cx="10969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ча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800" y="5084763"/>
            <a:ext cx="1301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85225" cy="1054100"/>
          </a:xfrm>
        </p:spPr>
        <p:txBody>
          <a:bodyPr/>
          <a:lstStyle/>
          <a:p>
            <a:r>
              <a:rPr lang="ru-RU" b="1" smtClean="0"/>
              <a:t>Вставь в текст частицу </a:t>
            </a:r>
            <a:r>
              <a:rPr lang="ru-RU" b="1" i="1" smtClean="0">
                <a:solidFill>
                  <a:srgbClr val="800000"/>
                </a:solidFill>
              </a:rPr>
              <a:t>НЕ</a:t>
            </a:r>
            <a:r>
              <a:rPr lang="ru-RU" b="1" smtClean="0"/>
              <a:t>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3384550"/>
          </a:xfrm>
        </p:spPr>
        <p:txBody>
          <a:bodyPr/>
          <a:lstStyle/>
          <a:p>
            <a:pPr indent="11113">
              <a:buFont typeface="Wingdings" pitchFamily="2" charset="2"/>
              <a:buNone/>
            </a:pPr>
            <a:r>
              <a:rPr lang="ru-RU" sz="4000" smtClean="0"/>
              <a:t>     Береги книгу!    ...бери её грязными руками и  ...  клади на грязный стол.  ... перегибай книгу и ...  загибай у неё листов.  Если ты ...  взял книгу в библиотеке, то  ... забудь вернуть её в срок.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59338" y="1412875"/>
            <a:ext cx="936625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364163" y="2060575"/>
            <a:ext cx="936625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2636838"/>
            <a:ext cx="936625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116013" y="3213100"/>
            <a:ext cx="865187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23850" y="4508500"/>
            <a:ext cx="865188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не</a:t>
            </a:r>
          </a:p>
        </p:txBody>
      </p:sp>
      <p:pic>
        <p:nvPicPr>
          <p:cNvPr id="32777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5013325"/>
            <a:ext cx="19351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5" grpId="0" animBg="1"/>
      <p:bldP spid="23566" grpId="0" animBg="1"/>
      <p:bldP spid="23567" grpId="0" animBg="1"/>
      <p:bldP spid="235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3796" name="Picture 2" descr="G:\Анимации\Солнце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0888" y="-71438"/>
            <a:ext cx="4664075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468313" y="620713"/>
            <a:ext cx="5256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>Рефлексия</a:t>
            </a:r>
          </a:p>
        </p:txBody>
      </p:sp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250825" y="2708275"/>
            <a:ext cx="8785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latin typeface="Calibri" pitchFamily="34" charset="0"/>
              </a:rPr>
              <a:t>- Мне было трудно …</a:t>
            </a:r>
          </a:p>
          <a:p>
            <a:r>
              <a:rPr lang="ru-RU" sz="6000" b="1" dirty="0">
                <a:solidFill>
                  <a:srgbClr val="00B050"/>
                </a:solidFill>
                <a:latin typeface="Calibri" pitchFamily="34" charset="0"/>
              </a:rPr>
              <a:t>- Я сомневался…</a:t>
            </a:r>
          </a:p>
          <a:p>
            <a:r>
              <a:rPr lang="ru-RU" sz="6000" b="1" dirty="0">
                <a:solidFill>
                  <a:srgbClr val="990099"/>
                </a:solidFill>
                <a:latin typeface="Calibri" pitchFamily="34" charset="0"/>
              </a:rPr>
              <a:t>- Мне понравилось…</a:t>
            </a:r>
          </a:p>
          <a:p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- Я доволен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>
          <a:xfrm>
            <a:off x="1350963" y="115888"/>
            <a:ext cx="7793037" cy="3170237"/>
          </a:xfrm>
        </p:spPr>
        <p:txBody>
          <a:bodyPr/>
          <a:lstStyle/>
          <a:p>
            <a:r>
              <a:rPr lang="ru-RU" sz="3600" smtClean="0"/>
              <a:t>«Запомните, мои друзья, </a:t>
            </a:r>
            <a:br>
              <a:rPr lang="ru-RU" sz="3600" smtClean="0"/>
            </a:br>
            <a:r>
              <a:rPr lang="ru-RU" sz="3600" smtClean="0"/>
              <a:t>волшебная частица </a:t>
            </a:r>
            <a:r>
              <a:rPr lang="ru-RU" sz="3600" b="1" i="1" smtClean="0">
                <a:solidFill>
                  <a:srgbClr val="800000"/>
                </a:solidFill>
              </a:rPr>
              <a:t>НЕ</a:t>
            </a:r>
            <a:r>
              <a:rPr lang="ru-RU" sz="3600" smtClean="0"/>
              <a:t>, </a:t>
            </a:r>
            <a:br>
              <a:rPr lang="ru-RU" sz="3600" smtClean="0"/>
            </a:br>
            <a:r>
              <a:rPr lang="ru-RU" sz="3600" smtClean="0"/>
              <a:t>отрицая плохое, </a:t>
            </a:r>
            <a:br>
              <a:rPr lang="ru-RU" sz="3600" smtClean="0"/>
            </a:br>
            <a:r>
              <a:rPr lang="ru-RU" sz="3600" smtClean="0"/>
              <a:t>недостойное человека действие, </a:t>
            </a:r>
            <a:br>
              <a:rPr lang="ru-RU" sz="3600" smtClean="0"/>
            </a:br>
            <a:r>
              <a:rPr lang="ru-RU" sz="3600" smtClean="0"/>
              <a:t>учит нас мудрому отношению </a:t>
            </a:r>
            <a:br>
              <a:rPr lang="ru-RU" sz="3600" smtClean="0"/>
            </a:br>
            <a:r>
              <a:rPr lang="ru-RU" sz="3600" smtClean="0"/>
              <a:t>к жизни и к себе».</a:t>
            </a:r>
          </a:p>
        </p:txBody>
      </p:sp>
      <p:pic>
        <p:nvPicPr>
          <p:cNvPr id="34819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3197225"/>
            <a:ext cx="317023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7345363" cy="2087562"/>
          </a:xfrm>
        </p:spPr>
        <p:txBody>
          <a:bodyPr/>
          <a:lstStyle/>
          <a:p>
            <a:pPr algn="ctr" eaLnBrk="1" hangingPunct="1"/>
            <a:r>
              <a:rPr lang="ru-RU" sz="9600" b="1" dirty="0" smtClean="0">
                <a:solidFill>
                  <a:schemeClr val="hlink"/>
                </a:solidFill>
                <a:latin typeface="Bookman Old Style" pitchFamily="18" charset="0"/>
              </a:rPr>
              <a:t>ГЛАГОЛ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57563"/>
            <a:ext cx="8569325" cy="3167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i="1" smtClean="0"/>
              <a:t>«Глагол – самая огнедышащая, самая живая часть речи.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i="1" smtClean="0"/>
              <a:t>В глаголе струится самая алая, самая свежая кровь языка.»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4400" i="1" smtClean="0"/>
              <a:t>А. Югов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80400" cy="3455988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solidFill>
                  <a:schemeClr val="hlink"/>
                </a:solidFill>
                <a:latin typeface="Bookman Old Style" pitchFamily="18" charset="0"/>
              </a:rPr>
              <a:t>ТЕОРЕТИЧЕСКАЯ РАЗМИНКА</a:t>
            </a:r>
          </a:p>
        </p:txBody>
      </p:sp>
      <p:pic>
        <p:nvPicPr>
          <p:cNvPr id="8195" name="Picture 5" descr="2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4076700"/>
            <a:ext cx="1816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компьютер качается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4292600"/>
            <a:ext cx="2879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60350"/>
            <a:ext cx="5976937" cy="16002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tx1"/>
                </a:solidFill>
                <a:latin typeface="Comic Sans MS" pitchFamily="66" charset="0"/>
              </a:rPr>
              <a:t>Что такое глагол?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459787" cy="4017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Arial" charset="0"/>
              </a:rPr>
              <a:t>Это </a:t>
            </a: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часть речи</a:t>
            </a:r>
            <a:r>
              <a:rPr lang="ru-RU" sz="3600" smtClean="0">
                <a:latin typeface="Arial" charset="0"/>
              </a:rPr>
              <a:t>, которая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Arial" charset="0"/>
              </a:rPr>
              <a:t>обозначает</a:t>
            </a:r>
            <a:r>
              <a:rPr lang="ru-RU" sz="36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действие предмета</a:t>
            </a:r>
            <a:r>
              <a:rPr lang="ru-RU" sz="3600" smtClean="0">
                <a:latin typeface="Arial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Arial" charset="0"/>
              </a:rPr>
              <a:t>и отвечает на вопросы: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что делать?      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что делает?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что будет делать?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 что делал?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7310438" cy="1600200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chemeClr val="tx1"/>
                </a:solidFill>
                <a:latin typeface="Comic Sans MS" pitchFamily="66" charset="0"/>
              </a:rPr>
              <a:t>Какое значение имеет глагол в речи?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068638"/>
            <a:ext cx="7058025" cy="2938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hlink"/>
                </a:solidFill>
                <a:latin typeface="Arial" charset="0"/>
              </a:rPr>
              <a:t>Глаголы делают нашу речь живой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137525" cy="1600200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chemeClr val="tx1"/>
                </a:solidFill>
                <a:latin typeface="Comic Sans MS" pitchFamily="66" charset="0"/>
              </a:rPr>
              <a:t>Какую роль глагол выполняет в предложении?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213100"/>
            <a:ext cx="7772400" cy="2719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latin typeface="Arial" charset="0"/>
              </a:rPr>
              <a:t>Глагол в предложении является </a:t>
            </a:r>
            <a:r>
              <a:rPr lang="ru-RU" sz="4400" b="1" smtClean="0">
                <a:solidFill>
                  <a:schemeClr val="hlink"/>
                </a:solidFill>
                <a:latin typeface="Arial" charset="0"/>
              </a:rPr>
              <a:t>сказуемым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41438"/>
            <a:ext cx="8064500" cy="1600200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chemeClr val="tx1"/>
                </a:solidFill>
                <a:latin typeface="Comic Sans MS" pitchFamily="66" charset="0"/>
              </a:rPr>
              <a:t>Что такое неопределенная форма глагола?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68638"/>
            <a:ext cx="8424862" cy="2417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latin typeface="Arial" charset="0"/>
              </a:rPr>
              <a:t>Глаголы, которые отвечают на вопросы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hlink"/>
                </a:solidFill>
                <a:latin typeface="Arial" charset="0"/>
              </a:rPr>
              <a:t>что делать? что сделать?</a:t>
            </a:r>
            <a:r>
              <a:rPr lang="ru-RU" sz="4400" b="1" smtClean="0">
                <a:latin typeface="Arial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latin typeface="Arial" charset="0"/>
              </a:rPr>
              <a:t>являются глаголами неопределенной формы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841500"/>
            <a:ext cx="80343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b="1" i="1" dirty="0">
                <a:latin typeface="Constantia" pitchFamily="18" charset="0"/>
              </a:rPr>
              <a:t>Пишу красиво, чисто, аккуратно, грамотно; 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i="1" dirty="0">
                <a:latin typeface="Constantia" pitchFamily="18" charset="0"/>
              </a:rPr>
              <a:t> Начало предложения пишу с большой буквы, в конце предложения ставлю знак препинания; </a:t>
            </a:r>
          </a:p>
          <a:p>
            <a:pPr>
              <a:defRPr/>
            </a:pPr>
            <a:r>
              <a:rPr lang="ru-RU" sz="3200" b="1" i="1" dirty="0">
                <a:latin typeface="Constantia" pitchFamily="18" charset="0"/>
              </a:rPr>
              <a:t>  3.  Переношу с одной строки на другую по слогам; </a:t>
            </a:r>
          </a:p>
          <a:p>
            <a:pPr>
              <a:defRPr/>
            </a:pPr>
            <a:r>
              <a:rPr lang="ru-RU" sz="3200" b="1" i="1" dirty="0">
                <a:latin typeface="Constantia" pitchFamily="18" charset="0"/>
              </a:rPr>
              <a:t>  4.  Помню о красной строке; </a:t>
            </a:r>
          </a:p>
          <a:p>
            <a:pPr>
              <a:defRPr/>
            </a:pPr>
            <a:r>
              <a:rPr lang="ru-RU" sz="3200" b="1" i="1" dirty="0">
                <a:latin typeface="Constantia" pitchFamily="18" charset="0"/>
              </a:rPr>
              <a:t>  5.  Пишу, проговаривая себе по слогам</a:t>
            </a:r>
            <a:r>
              <a:rPr lang="ru-RU" sz="3200" b="1" dirty="0">
                <a:latin typeface="Constant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260350"/>
            <a:ext cx="8143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+mn-lt"/>
              </a:rPr>
              <a:t>5 «золотых» правил русского языка</a:t>
            </a:r>
          </a:p>
        </p:txBody>
      </p:sp>
      <p:pic>
        <p:nvPicPr>
          <p:cNvPr id="14340" name="Рисунок 3" descr="Anim_00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284538"/>
            <a:ext cx="15287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726</TotalTime>
  <Words>721</Words>
  <Application>Microsoft Office PowerPoint</Application>
  <PresentationFormat>Экран (4:3)</PresentationFormat>
  <Paragraphs>182</Paragraphs>
  <Slides>28</Slides>
  <Notes>22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Bookman Old Style</vt:lpstr>
      <vt:lpstr>Calibri</vt:lpstr>
      <vt:lpstr>Century Schoolbook</vt:lpstr>
      <vt:lpstr>Comic Sans MS</vt:lpstr>
      <vt:lpstr>Constantia</vt:lpstr>
      <vt:lpstr>Impact</vt:lpstr>
      <vt:lpstr>Monotype Corsiva</vt:lpstr>
      <vt:lpstr>Tahoma</vt:lpstr>
      <vt:lpstr>Times New Roman</vt:lpstr>
      <vt:lpstr>Wingdings</vt:lpstr>
      <vt:lpstr>Палитра</vt:lpstr>
      <vt:lpstr>Презентация PowerPoint</vt:lpstr>
      <vt:lpstr>Презентация PowerPoint</vt:lpstr>
      <vt:lpstr>ГЛАГОЛ</vt:lpstr>
      <vt:lpstr>ТЕОРЕТИЧЕСКАЯ РАЗМИНКА</vt:lpstr>
      <vt:lpstr>Что такое глагол?</vt:lpstr>
      <vt:lpstr>Какое значение имеет глагол в речи?</vt:lpstr>
      <vt:lpstr>Какую роль глагол выполняет в предложении?</vt:lpstr>
      <vt:lpstr>Что такое неопределенная форма глагола?</vt:lpstr>
      <vt:lpstr>Презентация PowerPoint</vt:lpstr>
      <vt:lpstr> прочитать  беречь дружить жечь  </vt:lpstr>
      <vt:lpstr>Презентация PowerPoint</vt:lpstr>
      <vt:lpstr>Презентация PowerPoint</vt:lpstr>
      <vt:lpstr>Презентация PowerPoint</vt:lpstr>
      <vt:lpstr> Мобилизующий этап </vt:lpstr>
      <vt:lpstr>Минутка чистописания</vt:lpstr>
      <vt:lpstr>Словарно-орфографическая работа</vt:lpstr>
      <vt:lpstr>Презентация PowerPoint</vt:lpstr>
      <vt:lpstr>Прочитайте, запомните</vt:lpstr>
      <vt:lpstr>Вспомните и напишите словосочетание</vt:lpstr>
      <vt:lpstr>Напишите предложения, ориентируясь на схемы. Вставьте нужные буквы. Раскройте скобки.</vt:lpstr>
      <vt:lpstr>Сказка.</vt:lpstr>
      <vt:lpstr>Презентация PowerPoint</vt:lpstr>
      <vt:lpstr>Презентация PowerPoint</vt:lpstr>
      <vt:lpstr>ПОСЛОВИЦЫ:</vt:lpstr>
      <vt:lpstr>Презентация PowerPoint</vt:lpstr>
      <vt:lpstr>Вставь в текст частицу НЕ.</vt:lpstr>
      <vt:lpstr>Презентация PowerPoint</vt:lpstr>
      <vt:lpstr>«Запомните, мои друзья,  волшебная частица НЕ,  отрицая плохое,  недостойное человека действие,  учит нас мудрому отношению  к жизни и к себе».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ТЕОРЕТИЧЕСКАЯ РАЗМИНКА</dc:title>
  <dc:creator>semenchenko</dc:creator>
  <cp:lastModifiedBy>Пользователь</cp:lastModifiedBy>
  <cp:revision>82</cp:revision>
  <dcterms:created xsi:type="dcterms:W3CDTF">2007-04-22T08:14:09Z</dcterms:created>
  <dcterms:modified xsi:type="dcterms:W3CDTF">2020-05-06T08:04:38Z</dcterms:modified>
</cp:coreProperties>
</file>