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30"/>
  </p:notesMasterIdLst>
  <p:sldIdLst>
    <p:sldId id="288" r:id="rId2"/>
    <p:sldId id="272" r:id="rId3"/>
    <p:sldId id="270" r:id="rId4"/>
    <p:sldId id="256" r:id="rId5"/>
    <p:sldId id="257" r:id="rId6"/>
    <p:sldId id="258" r:id="rId7"/>
    <p:sldId id="260" r:id="rId8"/>
    <p:sldId id="261" r:id="rId9"/>
    <p:sldId id="277" r:id="rId10"/>
    <p:sldId id="284" r:id="rId11"/>
    <p:sldId id="273" r:id="rId12"/>
    <p:sldId id="296" r:id="rId13"/>
    <p:sldId id="275" r:id="rId14"/>
    <p:sldId id="297" r:id="rId15"/>
    <p:sldId id="298" r:id="rId16"/>
    <p:sldId id="299" r:id="rId17"/>
    <p:sldId id="295" r:id="rId18"/>
    <p:sldId id="300" r:id="rId19"/>
    <p:sldId id="301" r:id="rId20"/>
    <p:sldId id="302" r:id="rId21"/>
    <p:sldId id="274" r:id="rId22"/>
    <p:sldId id="280" r:id="rId23"/>
    <p:sldId id="292" r:id="rId24"/>
    <p:sldId id="281" r:id="rId25"/>
    <p:sldId id="276" r:id="rId26"/>
    <p:sldId id="278" r:id="rId27"/>
    <p:sldId id="290" r:id="rId28"/>
    <p:sldId id="287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0033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B0BACF6-65A4-4DE1-814A-5A9D85336006}" type="datetimeFigureOut">
              <a:rPr lang="ru-RU"/>
              <a:pPr>
                <a:defRPr/>
              </a:pPr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483F7B5-CDAC-419B-BC89-FE7CB9165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5A18510-6457-4C9C-A18F-7CD03549E615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A2F6FB-3D3D-4C1E-B273-FF7FE874072A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Верхний колонтитул 3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юююююююю</a:t>
            </a:r>
          </a:p>
        </p:txBody>
      </p:sp>
      <p:sp>
        <p:nvSpPr>
          <p:cNvPr id="49157" name="Номер слайда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8ECCFA-AF6D-4A9A-8EF4-CA199391C158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4" name="Верхний колонтитул 3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юююююююю</a:t>
            </a:r>
          </a:p>
        </p:txBody>
      </p:sp>
      <p:sp>
        <p:nvSpPr>
          <p:cNvPr id="51205" name="Номер слайда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805998-9F66-4F99-9411-308FEB8C7A8D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B5DE5E4-BA2F-404A-8977-A48A652446CE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C2EF2A2-5FEB-4E91-8E46-67907C9CF7AD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D284713-AD13-46EC-80A3-A04D4D95057B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558CF89-11AE-48B0-A3FF-4E217EA8CD3E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F68323-2B44-4F8F-A581-D47639675E74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C69B994-3551-4F77-B754-CD4E7683AB34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8372" name="Верхний колонтитул 3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юююююююю</a:t>
            </a:r>
          </a:p>
        </p:txBody>
      </p:sp>
      <p:sp>
        <p:nvSpPr>
          <p:cNvPr id="58373" name="Номер слайда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A62997-A581-4DED-BB3D-3C28107794FE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5EDB13A-4046-4BAC-A4C9-D4BC4FC8682E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FF3B4AF-E5B9-4163-BFAE-F4EB9A818B35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D965FED-CF29-4686-90B4-B4C06DA9EA0D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D2C40B6-4DD0-4C5F-8E7E-A881E00B04A9}" type="slidenum">
              <a:rPr lang="ru-RU" smtClean="0"/>
              <a:pPr/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210BBA-5590-4D67-93BF-CC1E2287E73B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E11E7FC-350A-483A-8809-E7CB3BFBFC17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6C2CAC-65F8-40C2-83BF-774E09AAC66E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C1C141-E6EA-47F0-89AE-56508B717140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E2465BD-C728-49EB-A49D-6C3C7B6078F4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E6B069-6012-40E9-85FF-29AF50A64B19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4F88C22-3318-4F5D-9366-86124DD7AE97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970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970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0D715CE-47D5-4999-9CC6-A27083CBA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299AB-C3E8-4F96-A456-6799986C3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EB317-A2C4-4912-94A2-B0C461E3A6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E191B-1EBD-4536-9975-CBC1C2E6BF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2BB64-4623-411F-8484-E3C0A8F4E9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383EE-140B-43D3-92DC-DAD364F66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AE666B-0086-4B55-9BDD-A5D616E79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16BF2-747A-4A98-984B-A7656F035F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A424F-BD47-41AA-9362-68D8F49A0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B569D-90FD-4CF0-9C24-363266703B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493D6-439F-463A-BE41-01E58C1077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C65B2-057E-4EB5-91FB-DBDD1252E3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46E2B-7D76-43B8-A9AA-A88D1D3CF6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9000">
              <a:srgbClr val="99CCFF"/>
            </a:gs>
            <a:gs pos="17999">
              <a:srgbClr val="9966FF"/>
            </a:gs>
            <a:gs pos="30499">
              <a:srgbClr val="CC99FF"/>
            </a:gs>
            <a:gs pos="41000">
              <a:srgbClr val="99CCFF"/>
            </a:gs>
            <a:gs pos="50000">
              <a:srgbClr val="CCCCFF"/>
            </a:gs>
            <a:gs pos="59000">
              <a:srgbClr val="99CCFF"/>
            </a:gs>
            <a:gs pos="69501">
              <a:srgbClr val="CC99FF"/>
            </a:gs>
            <a:gs pos="82001">
              <a:srgbClr val="9966FF"/>
            </a:gs>
            <a:gs pos="91000">
              <a:srgbClr val="99CCFF"/>
            </a:gs>
            <a:gs pos="100000">
              <a:srgbClr val="CCCC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6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392B85-07BE-4AAD-9023-AC362C19E1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foto.rambler.ru/public/acemourano/_photos/1864200/1864200-web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hyperlink" Target="http://foto.rambler.ru/public/acemourano/_photos/1864200/1864200-web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vseznaika.do.am/znaika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4100" name="Picture 2" descr="E:\Documents and Settings\Администратор\Рабочий стол\фоны\sp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3" descr="G:\Анимации\Книжка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4365625"/>
            <a:ext cx="1719263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44900"/>
            <a:ext cx="9144000" cy="2087563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>
                <a:solidFill>
                  <a:srgbClr val="002060"/>
                </a:solidFill>
              </a:rPr>
              <a:t>прочитать  беречь дружить жечь </a:t>
            </a:r>
            <a:br>
              <a:rPr lang="ru-RU" sz="3200" dirty="0" smtClean="0">
                <a:solidFill>
                  <a:srgbClr val="002060"/>
                </a:solidFill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5363" name="Текст 2"/>
          <p:cNvSpPr>
            <a:spLocks noGrp="1"/>
          </p:cNvSpPr>
          <p:nvPr>
            <p:ph type="body" idx="1"/>
          </p:nvPr>
        </p:nvSpPr>
        <p:spPr>
          <a:xfrm>
            <a:off x="900113" y="981075"/>
            <a:ext cx="7772400" cy="1500188"/>
          </a:xfrm>
        </p:spPr>
        <p:txBody>
          <a:bodyPr/>
          <a:lstStyle/>
          <a:p>
            <a:pPr algn="ctr"/>
            <a:r>
              <a:rPr lang="ru-RU" sz="4800" b="1" smtClean="0">
                <a:solidFill>
                  <a:srgbClr val="FF0000"/>
                </a:solidFill>
              </a:rPr>
              <a:t>Минутка чистописания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03350" y="2708275"/>
            <a:ext cx="60483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b="1" dirty="0" err="1">
                <a:solidFill>
                  <a:srgbClr val="002060"/>
                </a:solidFill>
              </a:rPr>
              <a:t>ть</a:t>
            </a:r>
            <a:r>
              <a:rPr lang="ru-RU" sz="6000" b="1" dirty="0">
                <a:solidFill>
                  <a:srgbClr val="002060"/>
                </a:solidFill>
              </a:rPr>
              <a:t> </a:t>
            </a:r>
            <a:r>
              <a:rPr lang="ru-RU" sz="6000" b="1" dirty="0" err="1">
                <a:solidFill>
                  <a:srgbClr val="002060"/>
                </a:solidFill>
              </a:rPr>
              <a:t>чь</a:t>
            </a:r>
            <a:r>
              <a:rPr lang="ru-RU" sz="6000" b="1" dirty="0">
                <a:solidFill>
                  <a:srgbClr val="002060"/>
                </a:solidFill>
              </a:rPr>
              <a:t> </a:t>
            </a:r>
            <a:r>
              <a:rPr lang="ru-RU" sz="6000" b="1" dirty="0" err="1">
                <a:solidFill>
                  <a:srgbClr val="002060"/>
                </a:solidFill>
              </a:rPr>
              <a:t>ть</a:t>
            </a:r>
            <a:r>
              <a:rPr lang="ru-RU" sz="6000" b="1" dirty="0">
                <a:solidFill>
                  <a:srgbClr val="002060"/>
                </a:solidFill>
              </a:rPr>
              <a:t> </a:t>
            </a:r>
            <a:r>
              <a:rPr lang="ru-RU" sz="6000" b="1" dirty="0" err="1">
                <a:solidFill>
                  <a:srgbClr val="002060"/>
                </a:solidFill>
              </a:rPr>
              <a:t>чь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/>
          <p:cNvSpPr>
            <a:spLocks noGrp="1" noChangeArrowheads="1"/>
          </p:cNvSpPr>
          <p:nvPr>
            <p:ph type="title"/>
          </p:nvPr>
        </p:nvSpPr>
        <p:spPr>
          <a:xfrm flipV="1">
            <a:off x="1150938" y="115888"/>
            <a:ext cx="7793037" cy="984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4000" smtClean="0">
                <a:solidFill>
                  <a:schemeClr val="hlink"/>
                </a:solidFill>
              </a:rPr>
              <a:t>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600" smtClean="0">
                <a:solidFill>
                  <a:schemeClr val="folHlink"/>
                </a:solidFill>
              </a:rPr>
              <a:t>                                              </a:t>
            </a:r>
          </a:p>
        </p:txBody>
      </p:sp>
      <p:graphicFrame>
        <p:nvGraphicFramePr>
          <p:cNvPr id="63555" name="Group 67"/>
          <p:cNvGraphicFramePr>
            <a:graphicFrameLocks noGrp="1"/>
          </p:cNvGraphicFramePr>
          <p:nvPr>
            <p:ph sz="half" idx="2"/>
          </p:nvPr>
        </p:nvGraphicFramePr>
        <p:xfrm>
          <a:off x="1331913" y="260350"/>
          <a:ext cx="7623448" cy="6597649"/>
        </p:xfrm>
        <a:graphic>
          <a:graphicData uri="http://schemas.openxmlformats.org/drawingml/2006/table">
            <a:tbl>
              <a:tblPr/>
              <a:tblGrid>
                <a:gridCol w="762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98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ahoma" pitchFamily="34" charset="0"/>
                        </a:rPr>
                        <a:t>   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398" name="WordArt 42"/>
          <p:cNvSpPr>
            <a:spLocks noChangeArrowheads="1" noChangeShapeType="1" noTextEdit="1"/>
          </p:cNvSpPr>
          <p:nvPr/>
        </p:nvSpPr>
        <p:spPr bwMode="auto">
          <a:xfrm rot="386582">
            <a:off x="3043238" y="411163"/>
            <a:ext cx="4025900" cy="122078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40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498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Части речи</a:t>
            </a:r>
          </a:p>
        </p:txBody>
      </p:sp>
      <p:sp>
        <p:nvSpPr>
          <p:cNvPr id="63531" name="WordArt 43"/>
          <p:cNvSpPr>
            <a:spLocks noChangeArrowheads="1" noChangeShapeType="1" noTextEdit="1"/>
          </p:cNvSpPr>
          <p:nvPr/>
        </p:nvSpPr>
        <p:spPr bwMode="auto">
          <a:xfrm>
            <a:off x="3276600" y="1412875"/>
            <a:ext cx="38195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Самостоятельные :</a:t>
            </a:r>
          </a:p>
        </p:txBody>
      </p:sp>
      <p:sp>
        <p:nvSpPr>
          <p:cNvPr id="16400" name="WordArt 53"/>
          <p:cNvSpPr>
            <a:spLocks noChangeArrowheads="1" noChangeShapeType="1" noTextEdit="1"/>
          </p:cNvSpPr>
          <p:nvPr/>
        </p:nvSpPr>
        <p:spPr bwMode="auto">
          <a:xfrm rot="677710">
            <a:off x="1820863" y="2263775"/>
            <a:ext cx="2152650" cy="7921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ru-RU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3552" name="WordArt 64"/>
          <p:cNvSpPr>
            <a:spLocks noChangeArrowheads="1" noChangeShapeType="1" noTextEdit="1"/>
          </p:cNvSpPr>
          <p:nvPr/>
        </p:nvSpPr>
        <p:spPr bwMode="auto">
          <a:xfrm>
            <a:off x="3779838" y="4941888"/>
            <a:ext cx="23907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Служебные :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403648" y="2276872"/>
            <a:ext cx="6840760" cy="13681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имя существительное       имя прилагательное</a:t>
            </a:r>
          </a:p>
          <a:p>
            <a:pPr>
              <a:defRPr/>
            </a:pPr>
            <a:r>
              <a:rPr lang="ru-R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глагол                                 местоимение</a:t>
            </a:r>
          </a:p>
          <a:p>
            <a:pPr>
              <a:defRPr/>
            </a:pPr>
            <a:r>
              <a:rPr lang="ru-R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наречие                              числительное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059113" y="5516563"/>
            <a:ext cx="3889375" cy="11525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союз</a:t>
            </a:r>
          </a:p>
          <a:p>
            <a:pPr algn="ctr">
              <a:defRPr/>
            </a:pPr>
            <a:r>
              <a:rPr lang="ru-RU" sz="2400" b="1" dirty="0"/>
              <a:t>предлог</a:t>
            </a:r>
          </a:p>
          <a:p>
            <a:pPr algn="ctr">
              <a:defRPr/>
            </a:pPr>
            <a:r>
              <a:rPr lang="ru-RU" sz="2400" b="1" dirty="0"/>
              <a:t>частица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31" grpId="0" animBg="1"/>
      <p:bldP spid="63552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/>
          <p:cNvSpPr>
            <a:spLocks noGrp="1" noChangeArrowheads="1"/>
          </p:cNvSpPr>
          <p:nvPr>
            <p:ph type="title"/>
          </p:nvPr>
        </p:nvSpPr>
        <p:spPr>
          <a:xfrm flipV="1">
            <a:off x="1150938" y="115888"/>
            <a:ext cx="7793037" cy="984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4000" smtClean="0">
                <a:solidFill>
                  <a:schemeClr val="hlink"/>
                </a:solidFill>
              </a:rPr>
              <a:t>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600" smtClean="0">
                <a:solidFill>
                  <a:schemeClr val="folHlink"/>
                </a:solidFill>
              </a:rPr>
              <a:t>                                              </a:t>
            </a:r>
          </a:p>
        </p:txBody>
      </p:sp>
      <p:graphicFrame>
        <p:nvGraphicFramePr>
          <p:cNvPr id="63555" name="Group 67"/>
          <p:cNvGraphicFramePr>
            <a:graphicFrameLocks noGrp="1"/>
          </p:cNvGraphicFramePr>
          <p:nvPr>
            <p:ph sz="half" idx="2"/>
          </p:nvPr>
        </p:nvGraphicFramePr>
        <p:xfrm>
          <a:off x="1331913" y="260350"/>
          <a:ext cx="7623448" cy="6597649"/>
        </p:xfrm>
        <a:graphic>
          <a:graphicData uri="http://schemas.openxmlformats.org/drawingml/2006/table">
            <a:tbl>
              <a:tblPr/>
              <a:tblGrid>
                <a:gridCol w="762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98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ahoma" pitchFamily="34" charset="0"/>
                        </a:rPr>
                        <a:t>   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446" name="WordArt 42"/>
          <p:cNvSpPr>
            <a:spLocks noChangeArrowheads="1" noChangeShapeType="1" noTextEdit="1"/>
          </p:cNvSpPr>
          <p:nvPr/>
        </p:nvSpPr>
        <p:spPr bwMode="auto">
          <a:xfrm rot="386582">
            <a:off x="3043238" y="411163"/>
            <a:ext cx="4025900" cy="122078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40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498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Части речи</a:t>
            </a:r>
          </a:p>
        </p:txBody>
      </p:sp>
      <p:sp>
        <p:nvSpPr>
          <p:cNvPr id="63531" name="WordArt 43"/>
          <p:cNvSpPr>
            <a:spLocks noChangeArrowheads="1" noChangeShapeType="1" noTextEdit="1"/>
          </p:cNvSpPr>
          <p:nvPr/>
        </p:nvSpPr>
        <p:spPr bwMode="auto">
          <a:xfrm>
            <a:off x="3276600" y="1412875"/>
            <a:ext cx="38195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Самостоятельные :</a:t>
            </a:r>
          </a:p>
        </p:txBody>
      </p:sp>
      <p:sp>
        <p:nvSpPr>
          <p:cNvPr id="18448" name="WordArt 53"/>
          <p:cNvSpPr>
            <a:spLocks noChangeArrowheads="1" noChangeShapeType="1" noTextEdit="1"/>
          </p:cNvSpPr>
          <p:nvPr/>
        </p:nvSpPr>
        <p:spPr bwMode="auto">
          <a:xfrm rot="677710">
            <a:off x="1820863" y="2263775"/>
            <a:ext cx="2152650" cy="7921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ru-RU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3546" name="WordArt 58"/>
          <p:cNvSpPr>
            <a:spLocks noChangeArrowheads="1" noChangeShapeType="1" noTextEdit="1"/>
          </p:cNvSpPr>
          <p:nvPr/>
        </p:nvSpPr>
        <p:spPr bwMode="auto">
          <a:xfrm>
            <a:off x="1692275" y="4005263"/>
            <a:ext cx="6610350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Какой частью речи является НЕ ?</a:t>
            </a:r>
          </a:p>
        </p:txBody>
      </p:sp>
      <p:sp>
        <p:nvSpPr>
          <p:cNvPr id="63552" name="WordArt 64"/>
          <p:cNvSpPr>
            <a:spLocks noChangeArrowheads="1" noChangeShapeType="1" noTextEdit="1"/>
          </p:cNvSpPr>
          <p:nvPr/>
        </p:nvSpPr>
        <p:spPr bwMode="auto">
          <a:xfrm>
            <a:off x="3779838" y="4941888"/>
            <a:ext cx="23907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Служебные :</a:t>
            </a:r>
          </a:p>
        </p:txBody>
      </p:sp>
      <p:sp>
        <p:nvSpPr>
          <p:cNvPr id="12" name="Овал 11"/>
          <p:cNvSpPr/>
          <p:nvPr/>
        </p:nvSpPr>
        <p:spPr>
          <a:xfrm>
            <a:off x="0" y="6159500"/>
            <a:ext cx="684213" cy="6985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3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31" grpId="0" animBg="1"/>
      <p:bldP spid="63546" grpId="0" animBg="1"/>
      <p:bldP spid="635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1258888" y="620713"/>
            <a:ext cx="75612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600" b="1">
                <a:solidFill>
                  <a:srgbClr val="000066"/>
                </a:solidFill>
                <a:latin typeface="Times New Roman" pitchFamily="18" charset="0"/>
              </a:rPr>
              <a:t>Тема урока:</a:t>
            </a: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0" y="2636838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>
                <a:latin typeface="Times New Roman" pitchFamily="18" charset="0"/>
              </a:rPr>
              <a:t>ПРАВОПИСАНИЕ ЧАСТИЦЫ  </a:t>
            </a:r>
            <a:r>
              <a:rPr lang="ru-RU" sz="4000" b="1" i="1">
                <a:solidFill>
                  <a:srgbClr val="FF0000"/>
                </a:solidFill>
                <a:latin typeface="Times New Roman" pitchFamily="18" charset="0"/>
              </a:rPr>
              <a:t>НЕ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4000" b="1">
                <a:latin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>
                <a:latin typeface="Times New Roman" pitchFamily="18" charset="0"/>
              </a:rPr>
              <a:t>     С ГЛАГОЛАМИ.</a:t>
            </a:r>
          </a:p>
        </p:txBody>
      </p:sp>
      <p:pic>
        <p:nvPicPr>
          <p:cNvPr id="19460" name="Picture 2" descr="G:\Анимации\141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71775" y="3860800"/>
            <a:ext cx="3140075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0" y="6159500"/>
            <a:ext cx="684213" cy="6985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smtClean="0"/>
              <a:t> Мобилизующий этап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2048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357313"/>
            <a:ext cx="9144000" cy="51165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4800" smtClean="0"/>
              <a:t>  </a:t>
            </a:r>
            <a:r>
              <a:rPr lang="ru-RU" sz="5400" smtClean="0"/>
              <a:t>(</a:t>
            </a:r>
            <a:r>
              <a:rPr lang="ru-RU" sz="5400" i="1" smtClean="0"/>
              <a:t>Не)г-воришь,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5400" i="1" smtClean="0"/>
              <a:t>(не)б-леешь,(не)скр-пишь,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5400" i="1" smtClean="0"/>
              <a:t>(не)б-гаешь, (не)навидишь</a:t>
            </a:r>
            <a:r>
              <a:rPr lang="ru-RU" sz="540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ru-RU" sz="5400" smtClean="0"/>
          </a:p>
          <a:p>
            <a:pPr eaLnBrk="1" hangingPunct="1"/>
            <a:r>
              <a:rPr lang="ru-RU" smtClean="0"/>
              <a:t>Что общего у этих слов? Как будем писать частицу не? Какое слово «лишнее»? 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20484" name="Picture 2" descr="C:\Users\кал\Pictures\картинки\Анимация\мальчишки\mensen_jongen_kniktschrijf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500063"/>
            <a:ext cx="1293812" cy="198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i="1" smtClean="0"/>
              <a:t>Минутка чистописания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1600200"/>
            <a:ext cx="8929687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smtClean="0"/>
              <a:t>(</a:t>
            </a:r>
            <a:r>
              <a:rPr lang="ru-RU" b="1" i="1" smtClean="0"/>
              <a:t>Не)г-вор</a:t>
            </a:r>
            <a:r>
              <a:rPr lang="ru-RU" b="1" i="1" smtClean="0">
                <a:latin typeface="Monotype Corsiva" pitchFamily="66" charset="0"/>
              </a:rPr>
              <a:t>ишь</a:t>
            </a:r>
            <a:r>
              <a:rPr lang="ru-RU" b="1" i="1" smtClean="0"/>
              <a:t>, (не)б-леешь,(не)скр-пишь,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i="1" smtClean="0"/>
              <a:t>(не)б-гаешь, (не)навидишь.</a:t>
            </a:r>
          </a:p>
          <a:p>
            <a:pPr eaLnBrk="1" hangingPunct="1">
              <a:buFont typeface="Wingdings" pitchFamily="2" charset="2"/>
              <a:buNone/>
            </a:pPr>
            <a:endParaRPr lang="ru-RU" sz="3600" i="1" smtClean="0"/>
          </a:p>
          <a:p>
            <a:pPr eaLnBrk="1" hangingPunct="1">
              <a:buFont typeface="Wingdings" pitchFamily="2" charset="2"/>
              <a:buNone/>
            </a:pPr>
            <a:r>
              <a:rPr lang="ru-RU" sz="7200" smtClean="0">
                <a:latin typeface="Monotype Corsiva" pitchFamily="66" charset="0"/>
              </a:rPr>
              <a:t>Ишь  ешь  ишь…</a:t>
            </a:r>
          </a:p>
        </p:txBody>
      </p:sp>
      <p:pic>
        <p:nvPicPr>
          <p:cNvPr id="21508" name="Picture 2" descr="C:\Users\кал\Pictures\картинки\Анимация\мальчишки\mensen_jongen_kniktschrijft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3025" y="2840038"/>
            <a:ext cx="2292350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i="1" smtClean="0"/>
              <a:t>Словарно-орфографическая работа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4000" b="1" i="1" smtClean="0"/>
              <a:t>Учись доброму, так худое на ум (не) пойдет.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4000" b="1" i="1" smtClean="0"/>
              <a:t>Лодырю всегда (не)здоровится.</a:t>
            </a:r>
            <a:endParaRPr lang="ru-RU" sz="4000" b="1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r>
              <a:rPr lang="ru-RU" sz="2800" smtClean="0"/>
              <a:t>Найдите глаголы, которые употребляются без частицы </a:t>
            </a:r>
            <a:r>
              <a:rPr lang="ru-RU" sz="2800" i="1" smtClean="0"/>
              <a:t>не</a:t>
            </a:r>
            <a:r>
              <a:rPr lang="ru-RU" sz="2800" smtClean="0"/>
              <a:t>. Какой глагол не употребляется без частицы </a:t>
            </a:r>
            <a:r>
              <a:rPr lang="ru-RU" sz="2800" i="1" smtClean="0"/>
              <a:t>не. </a:t>
            </a:r>
            <a:endParaRPr lang="ru-RU" sz="2800" smtClean="0"/>
          </a:p>
          <a:p>
            <a:pPr eaLnBrk="1" hangingPunct="1"/>
            <a:endParaRPr lang="ru-RU" smtClean="0"/>
          </a:p>
        </p:txBody>
      </p:sp>
      <p:pic>
        <p:nvPicPr>
          <p:cNvPr id="22532" name="Picture 7" descr="boy_wor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3500438"/>
            <a:ext cx="14430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boy_works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15188" y="3500438"/>
            <a:ext cx="14430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4" name="AutoShape 38"/>
          <p:cNvSpPr>
            <a:spLocks noChangeArrowheads="1"/>
          </p:cNvSpPr>
          <p:nvPr/>
        </p:nvSpPr>
        <p:spPr bwMode="auto">
          <a:xfrm rot="510243">
            <a:off x="465138" y="1665288"/>
            <a:ext cx="2663825" cy="1504950"/>
          </a:xfrm>
          <a:prstGeom prst="cloudCallout">
            <a:avLst>
              <a:gd name="adj1" fmla="val -16060"/>
              <a:gd name="adj2" fmla="val 2074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76" name="AutoShape 40"/>
          <p:cNvSpPr>
            <a:spLocks noChangeArrowheads="1"/>
          </p:cNvSpPr>
          <p:nvPr/>
        </p:nvSpPr>
        <p:spPr bwMode="auto">
          <a:xfrm rot="510243">
            <a:off x="2263775" y="4487863"/>
            <a:ext cx="3024188" cy="1612900"/>
          </a:xfrm>
          <a:prstGeom prst="cloudCallout">
            <a:avLst>
              <a:gd name="adj1" fmla="val -91597"/>
              <a:gd name="adj2" fmla="val 44644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49" name="AutoShape 13"/>
          <p:cNvSpPr>
            <a:spLocks noChangeArrowheads="1"/>
          </p:cNvSpPr>
          <p:nvPr/>
        </p:nvSpPr>
        <p:spPr bwMode="auto">
          <a:xfrm>
            <a:off x="9685338" y="260350"/>
            <a:ext cx="2951162" cy="1873250"/>
          </a:xfrm>
          <a:prstGeom prst="cloudCallout">
            <a:avLst>
              <a:gd name="adj1" fmla="val -51722"/>
              <a:gd name="adj2" fmla="val 28981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14358" name="Picture 22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135938" y="0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9" name="Picture 23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19925" y="981075"/>
            <a:ext cx="10080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0" name="Picture 24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95963" y="2060575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1" name="Picture 25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27538" y="2997200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2" name="Picture 26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76600" y="3860800"/>
            <a:ext cx="10080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3" name="Picture 27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35150" y="4797425"/>
            <a:ext cx="10080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4" name="Picture 28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288" y="5849938"/>
            <a:ext cx="10080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5" name="Picture 29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859607">
            <a:off x="8135938" y="5849938"/>
            <a:ext cx="10080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6" name="Picture 30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049210">
            <a:off x="6732588" y="4941888"/>
            <a:ext cx="10080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7" name="Picture 31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205796">
            <a:off x="5364162" y="3860801"/>
            <a:ext cx="10080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8" name="Picture 32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361115">
            <a:off x="4284662" y="2924176"/>
            <a:ext cx="10080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9" name="Picture 33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181524">
            <a:off x="2916237" y="2060576"/>
            <a:ext cx="10080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0" name="Picture 34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026024">
            <a:off x="1619251" y="1125537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1" name="Picture 35" descr="j04339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25289">
            <a:off x="323851" y="188912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72" name="AutoShape 36"/>
          <p:cNvSpPr>
            <a:spLocks noChangeArrowheads="1"/>
          </p:cNvSpPr>
          <p:nvPr/>
        </p:nvSpPr>
        <p:spPr bwMode="auto">
          <a:xfrm>
            <a:off x="-2700338" y="4149725"/>
            <a:ext cx="2374900" cy="1800225"/>
          </a:xfrm>
          <a:prstGeom prst="cloudCallout">
            <a:avLst>
              <a:gd name="adj1" fmla="val -67648"/>
              <a:gd name="adj2" fmla="val 31833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75" name="AutoShape 39"/>
          <p:cNvSpPr>
            <a:spLocks noChangeArrowheads="1"/>
          </p:cNvSpPr>
          <p:nvPr/>
        </p:nvSpPr>
        <p:spPr bwMode="auto">
          <a:xfrm rot="510243">
            <a:off x="3630613" y="230188"/>
            <a:ext cx="2736850" cy="1504950"/>
          </a:xfrm>
          <a:prstGeom prst="cloudCallout">
            <a:avLst>
              <a:gd name="adj1" fmla="val -103481"/>
              <a:gd name="adj2" fmla="val -1704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77" name="AutoShape 41"/>
          <p:cNvSpPr>
            <a:spLocks noChangeArrowheads="1"/>
          </p:cNvSpPr>
          <p:nvPr/>
        </p:nvSpPr>
        <p:spPr bwMode="auto">
          <a:xfrm rot="510243">
            <a:off x="5797550" y="2738438"/>
            <a:ext cx="2376488" cy="1144587"/>
          </a:xfrm>
          <a:prstGeom prst="cloudCallout">
            <a:avLst>
              <a:gd name="adj1" fmla="val -127273"/>
              <a:gd name="adj2" fmla="val 4209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50" name="Oval 14"/>
          <p:cNvSpPr>
            <a:spLocks noChangeArrowheads="1"/>
          </p:cNvSpPr>
          <p:nvPr/>
        </p:nvSpPr>
        <p:spPr bwMode="auto">
          <a:xfrm>
            <a:off x="6804025" y="476250"/>
            <a:ext cx="1657350" cy="16557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1" name="Oval 15"/>
          <p:cNvSpPr>
            <a:spLocks noChangeArrowheads="1"/>
          </p:cNvSpPr>
          <p:nvPr/>
        </p:nvSpPr>
        <p:spPr bwMode="auto">
          <a:xfrm>
            <a:off x="3779838" y="2420938"/>
            <a:ext cx="1728787" cy="1727200"/>
          </a:xfrm>
          <a:prstGeom prst="ellipse">
            <a:avLst/>
          </a:prstGeom>
          <a:gradFill rotWithShape="1">
            <a:gsLst>
              <a:gs pos="0">
                <a:srgbClr val="FF0066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81" name="Picture 45" descr="мед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39388" y="260350"/>
            <a:ext cx="161925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2" name="Picture 46" descr="ёж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-1981200" y="4149725"/>
            <a:ext cx="134143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84" name="AutoShape 48"/>
          <p:cNvSpPr>
            <a:spLocks noChangeArrowheads="1"/>
          </p:cNvSpPr>
          <p:nvPr/>
        </p:nvSpPr>
        <p:spPr bwMode="auto">
          <a:xfrm>
            <a:off x="2700338" y="2205038"/>
            <a:ext cx="4764087" cy="2876550"/>
          </a:xfrm>
          <a:prstGeom prst="cloudCallout">
            <a:avLst>
              <a:gd name="adj1" fmla="val -95833"/>
              <a:gd name="adj2" fmla="val 2325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14383" name="Picture 47" descr="ёж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 rot="-483351">
            <a:off x="3492500" y="2781300"/>
            <a:ext cx="1341438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5" name="Picture 49" descr="мед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2349500"/>
            <a:ext cx="19558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6" name="Picture 5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обл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2950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3" name="Picture 57" descr="2493def5ff67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 rot="-1167255">
            <a:off x="1747838" y="2579688"/>
            <a:ext cx="216217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4" name="Picture 58" descr="2493def5ff6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1167255">
            <a:off x="3135313" y="4232275"/>
            <a:ext cx="16446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5" name="Picture 59" descr="2493def5ff6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368888" flipH="1">
            <a:off x="4059238" y="4233863"/>
            <a:ext cx="171450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6" name="Picture 60" descr="2493def5ff6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491115">
            <a:off x="6048375" y="2660650"/>
            <a:ext cx="24765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7" name="Picture 61" descr="2493def5ff67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rot="538294">
            <a:off x="5662613" y="4437063"/>
            <a:ext cx="1265237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8" name="Picture 62" descr="2493def5ff67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 rot="-856815">
            <a:off x="4284663" y="1844675"/>
            <a:ext cx="1265237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Овал 36"/>
          <p:cNvSpPr/>
          <p:nvPr/>
        </p:nvSpPr>
        <p:spPr>
          <a:xfrm>
            <a:off x="0" y="6159500"/>
            <a:ext cx="684213" cy="6985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8" name="Picture 34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026024">
            <a:off x="1656571" y="1156511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35" descr="j04339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25289">
            <a:off x="361171" y="219886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AutoShape 38"/>
          <p:cNvSpPr>
            <a:spLocks noChangeArrowheads="1"/>
          </p:cNvSpPr>
          <p:nvPr/>
        </p:nvSpPr>
        <p:spPr bwMode="auto">
          <a:xfrm rot="510243">
            <a:off x="447691" y="1629189"/>
            <a:ext cx="2663825" cy="1504950"/>
          </a:xfrm>
          <a:prstGeom prst="cloudCallout">
            <a:avLst>
              <a:gd name="adj1" fmla="val -16060"/>
              <a:gd name="adj2" fmla="val 2074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1" name="AutoShape 39"/>
          <p:cNvSpPr>
            <a:spLocks noChangeArrowheads="1"/>
          </p:cNvSpPr>
          <p:nvPr/>
        </p:nvSpPr>
        <p:spPr bwMode="auto">
          <a:xfrm rot="510243">
            <a:off x="3613166" y="194089"/>
            <a:ext cx="2736850" cy="1504950"/>
          </a:xfrm>
          <a:prstGeom prst="cloudCallout">
            <a:avLst>
              <a:gd name="adj1" fmla="val -103481"/>
              <a:gd name="adj2" fmla="val -1704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42" name="Oval 14"/>
          <p:cNvSpPr>
            <a:spLocks noChangeArrowheads="1"/>
          </p:cNvSpPr>
          <p:nvPr/>
        </p:nvSpPr>
        <p:spPr bwMode="auto">
          <a:xfrm>
            <a:off x="6786578" y="440151"/>
            <a:ext cx="1657350" cy="16557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3" name="Picture 47" descr="ёж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 rot="-483351">
            <a:off x="3475053" y="2745201"/>
            <a:ext cx="1341438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49" descr="мед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14916" y="2313401"/>
            <a:ext cx="19558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34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026024">
            <a:off x="1639124" y="1120412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35" descr="j043391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625289">
            <a:off x="343724" y="183787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3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5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2" presetID="7" presetClass="path" presetSubtype="0" repeatCount="3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5E-6 0.54537 L -0.63369 0.54537 L -0.63369 -3.7037E-6 L 5E-6 -3.7037E-6 Z " pathEditMode="relative" rAng="5400000" ptsTypes="FFFFF">
                                      <p:cBhvr>
                                        <p:cTn id="123" dur="2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00" y="2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2500"/>
                            </p:stCondLst>
                            <p:childTnLst>
                              <p:par>
                                <p:cTn id="12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9" presetID="35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9000"/>
                            </p:stCondLst>
                            <p:childTnLst>
                              <p:par>
                                <p:cTn id="136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239 0.33587 L -0.17396 -0.06227 C -0.11093 -0.15186 -0.01701 -0.19954 0.08056 -0.19954 C 0.19236 -0.19954 0.28177 -0.15186 0.34479 -0.06227 L 0.64584 0.33587 " pathEditMode="relative" rAng="0" ptsTypes="FffFF">
                                      <p:cBhvr>
                                        <p:cTn id="137" dur="3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00" y="-2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2000"/>
                            </p:stCondLst>
                            <p:childTnLst>
                              <p:par>
                                <p:cTn id="1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7000"/>
                            </p:stCondLst>
                            <p:childTnLst>
                              <p:par>
                                <p:cTn id="14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0" fill="hold"/>
                                        <p:tgtEl>
                                          <p:spTgt spid="14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0" fill="hold"/>
                                        <p:tgtEl>
                                          <p:spTgt spid="14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57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49 -0.02871 L 0.13264 -0.01667 C 0.15799 -0.01482 0.18681 0.00162 0.21215 0.02778 C 0.2408 0.05741 0.25886 0.08935 0.26615 0.12153 L 0.30417 0.26898 " pathEditMode="relative" rAng="2270933" ptsTypes="FffFF">
                                      <p:cBhvr>
                                        <p:cTn id="158" dur="20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1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4000"/>
                            </p:stCondLst>
                            <p:childTnLst>
                              <p:par>
                                <p:cTn id="160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49 0.01065 L -0.03125 0.15347 C -0.04149 0.18333 -0.06441 0.2169 -0.09184 0.24305 C -0.12326 0.27338 -0.15243 0.28842 -0.17812 0.2919 L -0.29635 0.31088 " pathEditMode="relative" rAng="8679121" ptsTypes="FffFF">
                                      <p:cBhvr>
                                        <p:cTn id="161" dur="20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00" y="1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63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0.01343 L -0.09878 -0.025 C -0.11875 -0.03264 -0.14028 -0.05324 -0.15885 -0.08078 C -0.18003 -0.11203 -0.19184 -0.1412 -0.19566 -0.16898 L -0.21319 -0.29629 " pathEditMode="relative" rAng="2888534" ptsTypes="FffFF">
                                      <p:cBhvr>
                                        <p:cTn id="164" dur="2000" fill="hold"/>
                                        <p:tgtEl>
                                          <p:spTgt spid="143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8000"/>
                            </p:stCondLst>
                            <p:childTnLst>
                              <p:par>
                                <p:cTn id="166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0.04566 -0.1199 C 0.05521 -0.14652 0.07482 -0.17268 0.09896 -0.19236 C 0.12639 -0.21481 0.15191 -0.22546 0.17361 -0.22477 L 0.27448 -0.22662 " pathEditMode="relative" rAng="-1901190" ptsTypes="FffFF">
                                      <p:cBhvr>
                                        <p:cTn id="167" dur="20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0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00"/>
                            </p:stCondLst>
                            <p:childTnLst>
                              <p:par>
                                <p:cTn id="16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2000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2000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1000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3000"/>
                            </p:stCondLst>
                            <p:childTnLst>
                              <p:par>
                                <p:cTn id="17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3000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3000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6000"/>
                            </p:stCondLst>
                            <p:childTnLst>
                              <p:par>
                                <p:cTn id="18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5" dur="3000"/>
                                        <p:tgtEl>
                                          <p:spTgt spid="14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3000"/>
                                        <p:tgtEl>
                                          <p:spTgt spid="14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9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14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14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500"/>
                            </p:stCondLst>
                            <p:childTnLst>
                              <p:par>
                                <p:cTn id="20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4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4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14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14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1500"/>
                            </p:stCondLst>
                            <p:childTnLst>
                              <p:par>
                                <p:cTn id="2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4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4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62000"/>
                            </p:stCondLst>
                            <p:childTnLst>
                              <p:par>
                                <p:cTn id="2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4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4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2500"/>
                            </p:stCondLst>
                            <p:childTnLst>
                              <p:par>
                                <p:cTn id="2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63000"/>
                            </p:stCondLst>
                            <p:childTnLst>
                              <p:par>
                                <p:cTn id="2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3500"/>
                            </p:stCondLst>
                            <p:childTnLst>
                              <p:par>
                                <p:cTn id="2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4000"/>
                            </p:stCondLst>
                            <p:childTnLst>
                              <p:par>
                                <p:cTn id="2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67000"/>
                            </p:stCondLst>
                            <p:childTnLst>
                              <p:par>
                                <p:cTn id="245" presetID="7" presetClass="path" presetSubtype="0" repeatCount="3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5E-6 0.54537 L -0.63369 0.54537 L -0.63369 -3.7037E-6 L 5E-6 -3.7037E-6 Z " pathEditMode="relative" rAng="5400000" ptsTypes="FFFFF">
                                      <p:cBhvr>
                                        <p:cTn id="24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00" y="2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73000"/>
                            </p:stCondLst>
                            <p:childTnLst>
                              <p:par>
                                <p:cTn id="24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3500"/>
                            </p:stCondLst>
                            <p:childTnLst>
                              <p:par>
                                <p:cTn id="252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49 -0.02871 L 0.13264 -0.01667 C 0.15799 -0.01482 0.18681 0.00162 0.21215 0.02778 C 0.2408 0.05741 0.25886 0.08935 0.26615 0.12153 L 0.30417 0.26898 " pathEditMode="relative" rAng="2270933" ptsTypes="FffFF">
                                      <p:cBhvr>
                                        <p:cTn id="25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1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75500"/>
                            </p:stCondLst>
                            <p:childTnLst>
                              <p:par>
                                <p:cTn id="255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0.04566 -0.1199 C 0.05521 -0.14652 0.07482 -0.17268 0.09896 -0.19236 C 0.12639 -0.21481 0.15191 -0.22546 0.17361 -0.22477 L 0.27448 -0.22662 " pathEditMode="relative" rAng="-1901190" ptsTypes="FffFF">
                                      <p:cBhvr>
                                        <p:cTn id="25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0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7500"/>
                            </p:stCondLst>
                            <p:childTnLst>
                              <p:par>
                                <p:cTn id="25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9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79500"/>
                            </p:stCondLst>
                            <p:childTnLst>
                              <p:par>
                                <p:cTn id="26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3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3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82500"/>
                            </p:stCondLst>
                            <p:childTnLst>
                              <p:par>
                                <p:cTn id="2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83000"/>
                            </p:stCondLst>
                            <p:childTnLst>
                              <p:par>
                                <p:cTn id="2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3500"/>
                            </p:stCondLst>
                            <p:childTnLst>
                              <p:par>
                                <p:cTn id="2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84000"/>
                            </p:stCondLst>
                            <p:childTnLst>
                              <p:par>
                                <p:cTn id="2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86"/>
                </p:tgtEl>
              </p:cMediaNode>
            </p:audio>
          </p:childTnLst>
        </p:cTn>
      </p:par>
    </p:tnLst>
    <p:bldLst>
      <p:bldP spid="14374" grpId="0" animBg="1"/>
      <p:bldP spid="14374" grpId="1" animBg="1"/>
      <p:bldP spid="14376" grpId="0" animBg="1"/>
      <p:bldP spid="14376" grpId="1" animBg="1"/>
      <p:bldP spid="14349" grpId="0" animBg="1"/>
      <p:bldP spid="14372" grpId="0" animBg="1"/>
      <p:bldP spid="14375" grpId="0" animBg="1"/>
      <p:bldP spid="14375" grpId="1" animBg="1"/>
      <p:bldP spid="14377" grpId="0" animBg="1"/>
      <p:bldP spid="14377" grpId="1" animBg="1"/>
      <p:bldP spid="14350" grpId="0" animBg="1"/>
      <p:bldP spid="14350" grpId="1" animBg="1"/>
      <p:bldP spid="14350" grpId="2" animBg="1"/>
      <p:bldP spid="14351" grpId="0" animBg="1"/>
      <p:bldP spid="14351" grpId="1" animBg="1"/>
      <p:bldP spid="14384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2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786813" cy="1143000"/>
          </a:xfrm>
        </p:spPr>
        <p:txBody>
          <a:bodyPr/>
          <a:lstStyle/>
          <a:p>
            <a:pPr algn="ctr" eaLnBrk="1" hangingPunct="1"/>
            <a:r>
              <a:rPr lang="ru-RU" sz="4000" b="1" i="1" smtClean="0"/>
              <a:t>Прочитайте, запомните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algn="just" eaLnBrk="1" hangingPunct="1"/>
            <a:r>
              <a:rPr lang="ru-RU" sz="3600" b="1" i="1" smtClean="0"/>
              <a:t>(Не) встретил гостя    </a:t>
            </a:r>
          </a:p>
          <a:p>
            <a:pPr algn="just" eaLnBrk="1" hangingPunct="1"/>
            <a:r>
              <a:rPr lang="ru-RU" sz="3600" b="1" i="1" smtClean="0"/>
              <a:t>(Не) договорил слово</a:t>
            </a:r>
            <a:endParaRPr lang="ru-RU" sz="3600" b="1" smtClean="0"/>
          </a:p>
          <a:p>
            <a:pPr algn="just" eaLnBrk="1" hangingPunct="1"/>
            <a:r>
              <a:rPr lang="ru-RU" sz="3600" b="1" i="1" smtClean="0"/>
              <a:t>(Не) удалил п-тно         </a:t>
            </a:r>
          </a:p>
          <a:p>
            <a:pPr algn="just" eaLnBrk="1" hangingPunct="1"/>
            <a:r>
              <a:rPr lang="ru-RU" sz="3600" b="1" i="1" smtClean="0"/>
              <a:t>(Не)привязал лоша—</a:t>
            </a:r>
            <a:endParaRPr lang="ru-RU" sz="3600" b="1" smtClean="0"/>
          </a:p>
          <a:p>
            <a:pPr algn="just" eaLnBrk="1" hangingPunct="1"/>
            <a:r>
              <a:rPr lang="ru-RU" sz="3600" b="1" i="1" smtClean="0"/>
              <a:t> (Не)сохранил гру-          </a:t>
            </a:r>
          </a:p>
          <a:p>
            <a:pPr algn="just" eaLnBrk="1" hangingPunct="1"/>
            <a:r>
              <a:rPr lang="ru-RU" sz="3600" b="1" i="1" smtClean="0"/>
              <a:t>(Не)загадал желание</a:t>
            </a:r>
            <a:endParaRPr lang="ru-RU" sz="3600" b="1" smtClean="0"/>
          </a:p>
          <a:p>
            <a:pPr algn="just" eaLnBrk="1" hangingPunct="1"/>
            <a:r>
              <a:rPr lang="ru-RU" sz="3600" b="1" i="1" smtClean="0"/>
              <a:t>(Не)узнает мес-ность   </a:t>
            </a:r>
          </a:p>
          <a:p>
            <a:pPr algn="just" eaLnBrk="1" hangingPunct="1"/>
            <a:r>
              <a:rPr lang="ru-RU" sz="3600" b="1" i="1" smtClean="0"/>
              <a:t>(Не) укрепил лес-ницу</a:t>
            </a:r>
            <a:endParaRPr lang="ru-RU" sz="3600" b="1" smtClean="0"/>
          </a:p>
        </p:txBody>
      </p:sp>
      <p:pic>
        <p:nvPicPr>
          <p:cNvPr id="4" name="Picture 9" descr="Картинка 107 из 908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1571625"/>
            <a:ext cx="2143125" cy="358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50" cy="1143000"/>
          </a:xfrm>
        </p:spPr>
        <p:txBody>
          <a:bodyPr/>
          <a:lstStyle/>
          <a:p>
            <a:pPr algn="ctr" eaLnBrk="1" hangingPunct="1"/>
            <a:r>
              <a:rPr lang="ru-RU" sz="4000" b="1" i="1" smtClean="0"/>
              <a:t>Вспомните и напишите словосочетание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3600" b="1" i="1" dirty="0" smtClean="0"/>
              <a:t>  не встретил  гостя   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3600" b="1" i="1" dirty="0" smtClean="0"/>
              <a:t>  не договорил  слово</a:t>
            </a:r>
            <a:endParaRPr lang="ru-RU" sz="3600" b="1" dirty="0" smtClean="0"/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3600" b="1" i="1" dirty="0" smtClean="0"/>
              <a:t>  не удалил   </a:t>
            </a:r>
            <a:r>
              <a:rPr lang="ru-RU" sz="3600" b="1" i="1" dirty="0" err="1" smtClean="0"/>
              <a:t>п-тно</a:t>
            </a:r>
            <a:r>
              <a:rPr lang="ru-RU" sz="3600" b="1" i="1" dirty="0" smtClean="0"/>
              <a:t>        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3600" b="1" i="1" dirty="0" smtClean="0"/>
              <a:t>  не привязал  </a:t>
            </a:r>
            <a:r>
              <a:rPr lang="ru-RU" sz="3600" b="1" i="1" dirty="0" err="1" smtClean="0"/>
              <a:t>лоша</a:t>
            </a:r>
            <a:r>
              <a:rPr lang="ru-RU" sz="3600" b="1" i="1" dirty="0" smtClean="0"/>
              <a:t>—</a:t>
            </a:r>
            <a:endParaRPr lang="ru-RU" sz="3600" b="1" dirty="0" smtClean="0"/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3600" b="1" i="1" dirty="0" smtClean="0"/>
              <a:t> не сохранил  </a:t>
            </a:r>
            <a:r>
              <a:rPr lang="ru-RU" sz="3600" b="1" i="1" dirty="0" err="1" smtClean="0"/>
              <a:t>гру</a:t>
            </a:r>
            <a:r>
              <a:rPr lang="ru-RU" sz="3600" b="1" i="1" dirty="0" smtClean="0"/>
              <a:t>-         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3600" b="1" i="1" dirty="0" smtClean="0"/>
              <a:t> не загадал  желание</a:t>
            </a:r>
            <a:endParaRPr lang="ru-RU" sz="3600" b="1" dirty="0" smtClean="0"/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3600" b="1" i="1" dirty="0" smtClean="0"/>
              <a:t> не узнает  </a:t>
            </a:r>
            <a:r>
              <a:rPr lang="ru-RU" sz="3600" b="1" i="1" dirty="0" err="1" smtClean="0"/>
              <a:t>мес-ность</a:t>
            </a:r>
            <a:r>
              <a:rPr lang="ru-RU" sz="3600" b="1" i="1" dirty="0" smtClean="0"/>
              <a:t>  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3600" b="1" i="1" dirty="0" smtClean="0"/>
              <a:t> не укрепил  </a:t>
            </a:r>
            <a:r>
              <a:rPr lang="ru-RU" sz="3600" b="1" i="1" dirty="0" err="1" smtClean="0"/>
              <a:t>лес-ницу</a:t>
            </a:r>
            <a:endParaRPr lang="ru-RU" sz="3600" b="1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4" name="Picture 9" descr="Картинка 107 из 908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38" y="1428750"/>
            <a:ext cx="2430462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-облако 4"/>
          <p:cNvSpPr/>
          <p:nvPr/>
        </p:nvSpPr>
        <p:spPr>
          <a:xfrm>
            <a:off x="1000125" y="1500188"/>
            <a:ext cx="3357563" cy="785812"/>
          </a:xfrm>
          <a:prstGeom prst="cloudCallout">
            <a:avLst>
              <a:gd name="adj1" fmla="val -9565"/>
              <a:gd name="adj2" fmla="val 330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Выноска-облако 5"/>
          <p:cNvSpPr/>
          <p:nvPr/>
        </p:nvSpPr>
        <p:spPr>
          <a:xfrm>
            <a:off x="928688" y="2071688"/>
            <a:ext cx="3357562" cy="785812"/>
          </a:xfrm>
          <a:prstGeom prst="cloudCallout">
            <a:avLst>
              <a:gd name="adj1" fmla="val -9565"/>
              <a:gd name="adj2" fmla="val 330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Выноска-облако 6"/>
          <p:cNvSpPr/>
          <p:nvPr/>
        </p:nvSpPr>
        <p:spPr>
          <a:xfrm>
            <a:off x="1000125" y="3214688"/>
            <a:ext cx="3143250" cy="785812"/>
          </a:xfrm>
          <a:prstGeom prst="cloudCallout">
            <a:avLst>
              <a:gd name="adj1" fmla="val -9565"/>
              <a:gd name="adj2" fmla="val 330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" name="Выноска-облако 7"/>
          <p:cNvGrpSpPr>
            <a:grpSpLocks/>
          </p:cNvGrpSpPr>
          <p:nvPr/>
        </p:nvGrpSpPr>
        <p:grpSpPr bwMode="auto">
          <a:xfrm>
            <a:off x="933450" y="2676525"/>
            <a:ext cx="2779713" cy="938213"/>
            <a:chOff x="588" y="1686"/>
            <a:chExt cx="1751" cy="591"/>
          </a:xfrm>
        </p:grpSpPr>
        <p:pic>
          <p:nvPicPr>
            <p:cNvPr id="25625" name="Выноска-облако 7"/>
            <p:cNvPicPr>
              <a:picLocks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588" y="1686"/>
              <a:ext cx="1751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26" name="Text Box 15"/>
            <p:cNvSpPr txBox="1">
              <a:spLocks noChangeArrowheads="1"/>
            </p:cNvSpPr>
            <p:nvPr/>
          </p:nvSpPr>
          <p:spPr bwMode="auto">
            <a:xfrm>
              <a:off x="859" y="1785"/>
              <a:ext cx="1088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000000"/>
                </a:solidFill>
                <a:latin typeface="Century Schoolbook" pitchFamily="18" charset="0"/>
              </a:endParaRPr>
            </a:p>
          </p:txBody>
        </p:sp>
      </p:grpSp>
      <p:sp>
        <p:nvSpPr>
          <p:cNvPr id="9" name="Выноска-облако 8"/>
          <p:cNvSpPr/>
          <p:nvPr/>
        </p:nvSpPr>
        <p:spPr>
          <a:xfrm>
            <a:off x="785813" y="3857625"/>
            <a:ext cx="3143250" cy="785813"/>
          </a:xfrm>
          <a:prstGeom prst="cloudCallout">
            <a:avLst>
              <a:gd name="adj1" fmla="val -9565"/>
              <a:gd name="adj2" fmla="val 330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8" name="Выноска-облако 9"/>
          <p:cNvGrpSpPr>
            <a:grpSpLocks/>
          </p:cNvGrpSpPr>
          <p:nvPr/>
        </p:nvGrpSpPr>
        <p:grpSpPr bwMode="auto">
          <a:xfrm>
            <a:off x="792163" y="4395788"/>
            <a:ext cx="2987675" cy="925512"/>
            <a:chOff x="499" y="2769"/>
            <a:chExt cx="1882" cy="583"/>
          </a:xfrm>
        </p:grpSpPr>
        <p:pic>
          <p:nvPicPr>
            <p:cNvPr id="25623" name="Выноска-облако 9"/>
            <p:cNvPicPr>
              <a:picLocks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99" y="2769"/>
              <a:ext cx="1882" cy="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24" name="Text Box 21"/>
            <p:cNvSpPr txBox="1">
              <a:spLocks noChangeArrowheads="1"/>
            </p:cNvSpPr>
            <p:nvPr/>
          </p:nvSpPr>
          <p:spPr bwMode="auto">
            <a:xfrm>
              <a:off x="788" y="2865"/>
              <a:ext cx="1176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000000"/>
                </a:solidFill>
                <a:latin typeface="Century Schoolbook" pitchFamily="18" charset="0"/>
              </a:endParaRPr>
            </a:p>
          </p:txBody>
        </p:sp>
      </p:grpSp>
      <p:grpSp>
        <p:nvGrpSpPr>
          <p:cNvPr id="10" name="Выноска-облако 10"/>
          <p:cNvGrpSpPr>
            <a:grpSpLocks/>
          </p:cNvGrpSpPr>
          <p:nvPr/>
        </p:nvGrpSpPr>
        <p:grpSpPr bwMode="auto">
          <a:xfrm>
            <a:off x="506413" y="4895850"/>
            <a:ext cx="3059112" cy="938213"/>
            <a:chOff x="319" y="3084"/>
            <a:chExt cx="1927" cy="591"/>
          </a:xfrm>
        </p:grpSpPr>
        <p:pic>
          <p:nvPicPr>
            <p:cNvPr id="25621" name="Выноска-облако 10"/>
            <p:cNvPicPr>
              <a:picLocks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19" y="3084"/>
              <a:ext cx="1927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22" name="Text Box 24"/>
            <p:cNvSpPr txBox="1">
              <a:spLocks noChangeArrowheads="1"/>
            </p:cNvSpPr>
            <p:nvPr/>
          </p:nvSpPr>
          <p:spPr bwMode="auto">
            <a:xfrm>
              <a:off x="614" y="3180"/>
              <a:ext cx="1206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000000"/>
                </a:solidFill>
                <a:latin typeface="Century Schoolbook" pitchFamily="18" charset="0"/>
              </a:endParaRPr>
            </a:p>
          </p:txBody>
        </p:sp>
      </p:grpSp>
      <p:sp>
        <p:nvSpPr>
          <p:cNvPr id="12" name="Выноска-облако 11"/>
          <p:cNvSpPr/>
          <p:nvPr/>
        </p:nvSpPr>
        <p:spPr>
          <a:xfrm>
            <a:off x="714375" y="5500688"/>
            <a:ext cx="3143250" cy="785812"/>
          </a:xfrm>
          <a:prstGeom prst="cloudCallout">
            <a:avLst>
              <a:gd name="adj1" fmla="val -9565"/>
              <a:gd name="adj2" fmla="val 330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" name="Picture 9" descr="Картинка 107 из 9088">
            <a:hlinkClick r:id="rId2"/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38" y="1428750"/>
            <a:ext cx="2430462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Выноска-облако 9"/>
          <p:cNvGrpSpPr>
            <a:grpSpLocks/>
          </p:cNvGrpSpPr>
          <p:nvPr/>
        </p:nvGrpSpPr>
        <p:grpSpPr bwMode="auto">
          <a:xfrm>
            <a:off x="792163" y="4395788"/>
            <a:ext cx="2987675" cy="925512"/>
            <a:chOff x="499" y="2769"/>
            <a:chExt cx="1882" cy="583"/>
          </a:xfrm>
        </p:grpSpPr>
        <p:pic>
          <p:nvPicPr>
            <p:cNvPr id="25619" name="Выноска-облако 9"/>
            <p:cNvPicPr>
              <a:picLocks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99" y="2769"/>
              <a:ext cx="1882" cy="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20" name="Text Box 21"/>
            <p:cNvSpPr txBox="1">
              <a:spLocks noChangeArrowheads="1"/>
            </p:cNvSpPr>
            <p:nvPr/>
          </p:nvSpPr>
          <p:spPr bwMode="auto">
            <a:xfrm>
              <a:off x="788" y="2865"/>
              <a:ext cx="1176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000000"/>
                </a:solidFill>
                <a:latin typeface="Century Schoolbook" pitchFamily="18" charset="0"/>
              </a:endParaRPr>
            </a:p>
          </p:txBody>
        </p:sp>
      </p:grpSp>
      <p:grpSp>
        <p:nvGrpSpPr>
          <p:cNvPr id="13" name="Выноска-облако 10"/>
          <p:cNvGrpSpPr>
            <a:grpSpLocks/>
          </p:cNvGrpSpPr>
          <p:nvPr/>
        </p:nvGrpSpPr>
        <p:grpSpPr bwMode="auto">
          <a:xfrm>
            <a:off x="506413" y="4895850"/>
            <a:ext cx="3059112" cy="938213"/>
            <a:chOff x="319" y="3084"/>
            <a:chExt cx="1927" cy="591"/>
          </a:xfrm>
        </p:grpSpPr>
        <p:pic>
          <p:nvPicPr>
            <p:cNvPr id="25617" name="Выноска-облако 10"/>
            <p:cNvPicPr>
              <a:picLocks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19" y="3084"/>
              <a:ext cx="1927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8" name="Text Box 24"/>
            <p:cNvSpPr txBox="1">
              <a:spLocks noChangeArrowheads="1"/>
            </p:cNvSpPr>
            <p:nvPr/>
          </p:nvSpPr>
          <p:spPr bwMode="auto">
            <a:xfrm>
              <a:off x="614" y="3180"/>
              <a:ext cx="1206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000000"/>
                </a:solidFill>
                <a:latin typeface="Century Schoolbook" pitchFamily="18" charset="0"/>
              </a:endParaRPr>
            </a:p>
          </p:txBody>
        </p:sp>
      </p:grpSp>
      <p:sp>
        <p:nvSpPr>
          <p:cNvPr id="26" name="Выноска-облако 25"/>
          <p:cNvSpPr/>
          <p:nvPr/>
        </p:nvSpPr>
        <p:spPr>
          <a:xfrm>
            <a:off x="714375" y="5500688"/>
            <a:ext cx="3143250" cy="785812"/>
          </a:xfrm>
          <a:prstGeom prst="cloudCallout">
            <a:avLst>
              <a:gd name="adj1" fmla="val -9565"/>
              <a:gd name="adj2" fmla="val 330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11188" y="404813"/>
            <a:ext cx="828198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Constantia" pitchFamily="18" charset="0"/>
              </a:rPr>
              <a:t>Ну-ка, проверь-ка, дружок,</a:t>
            </a:r>
          </a:p>
          <a:p>
            <a:pPr algn="ctr"/>
            <a:r>
              <a:rPr lang="ru-RU" sz="3600" b="1">
                <a:latin typeface="Constantia" pitchFamily="18" charset="0"/>
              </a:rPr>
              <a:t>Ты готов начать урок?</a:t>
            </a:r>
          </a:p>
          <a:p>
            <a:pPr algn="ctr"/>
            <a:r>
              <a:rPr lang="ru-RU" sz="3600" b="1">
                <a:latin typeface="Constantia" pitchFamily="18" charset="0"/>
              </a:rPr>
              <a:t>     Всё ль на месте, всё ль в порядке,</a:t>
            </a:r>
          </a:p>
          <a:p>
            <a:r>
              <a:rPr lang="ru-RU" sz="3600" b="1">
                <a:latin typeface="Constantia" pitchFamily="18" charset="0"/>
              </a:rPr>
              <a:t>Ручка, книжка и тетрадка? </a:t>
            </a:r>
          </a:p>
          <a:p>
            <a:pPr algn="ctr"/>
            <a:r>
              <a:rPr lang="ru-RU" sz="3600" b="1">
                <a:latin typeface="Constantia" pitchFamily="18" charset="0"/>
              </a:rPr>
              <a:t>Все ли правильно сидят?</a:t>
            </a:r>
          </a:p>
          <a:p>
            <a:pPr algn="ctr"/>
            <a:r>
              <a:rPr lang="ru-RU" sz="3600" b="1">
                <a:latin typeface="Constantia" pitchFamily="18" charset="0"/>
              </a:rPr>
              <a:t>Все ль внимательно глядят?</a:t>
            </a:r>
          </a:p>
        </p:txBody>
      </p:sp>
      <p:pic>
        <p:nvPicPr>
          <p:cNvPr id="5" name="Рисунок 4" descr="n14.gif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88125" y="4792663"/>
            <a:ext cx="2365375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3" descr="G:\Анимации\Книжка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11638" y="4437063"/>
            <a:ext cx="2305050" cy="19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j034334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3929066"/>
            <a:ext cx="3457575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85750" y="285750"/>
            <a:ext cx="8858250" cy="1143000"/>
          </a:xfrm>
        </p:spPr>
        <p:txBody>
          <a:bodyPr/>
          <a:lstStyle/>
          <a:p>
            <a:pPr eaLnBrk="1" hangingPunct="1"/>
            <a:r>
              <a:rPr lang="ru-RU" sz="3200" b="1" i="1" smtClean="0"/>
              <a:t>Напишите предложения, ориентируясь на схемы. Вставьте нужные буквы. Раскройте скобки.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sz="quarter" idx="1"/>
          </p:nvPr>
        </p:nvSpPr>
        <p:spPr>
          <a:xfrm>
            <a:off x="-214313" y="1600200"/>
            <a:ext cx="9715501" cy="4873625"/>
          </a:xfrm>
        </p:spPr>
        <p:txBody>
          <a:bodyPr/>
          <a:lstStyle/>
          <a:p>
            <a:pPr algn="just" eaLnBrk="1" hangingPunct="1"/>
            <a:r>
              <a:rPr lang="ru-RU" b="1" i="1" smtClean="0"/>
              <a:t>Дру(ж,ш)ба крепкая (не)сл(о,а)мается.</a:t>
            </a:r>
            <a:endParaRPr lang="ru-RU" b="1" smtClean="0"/>
          </a:p>
          <a:p>
            <a:pPr algn="just" eaLnBrk="1" hangingPunct="1"/>
            <a:r>
              <a:rPr lang="ru-RU" b="1" i="1" smtClean="0"/>
              <a:t>(Не)шелохнется (на)б(и,е)р(и,е)гу цапля.</a:t>
            </a:r>
            <a:endParaRPr lang="ru-RU" b="1" smtClean="0"/>
          </a:p>
          <a:p>
            <a:pPr algn="just" eaLnBrk="1" hangingPunct="1"/>
            <a:r>
              <a:rPr lang="ru-RU" b="1" i="1" smtClean="0"/>
              <a:t>Дру(к,г)( )в б(и,е)де (не)бросит.</a:t>
            </a:r>
            <a:endParaRPr lang="ru-RU" b="1" smtClean="0"/>
          </a:p>
          <a:p>
            <a:pPr algn="just" eaLnBrk="1" hangingPunct="1"/>
            <a:r>
              <a:rPr lang="ru-RU" b="1" i="1" smtClean="0"/>
              <a:t>(Не)колышется в(о,а)да (в)оз(и,е)ре.</a:t>
            </a:r>
            <a:endParaRPr lang="ru-RU" b="1" smtClean="0"/>
          </a:p>
          <a:p>
            <a:pPr algn="just" eaLnBrk="1" hangingPunct="1">
              <a:buFont typeface="Wingdings" pitchFamily="2" charset="2"/>
              <a:buNone/>
            </a:pPr>
            <a:r>
              <a:rPr lang="ru-RU" b="1" smtClean="0"/>
              <a:t>   </a:t>
            </a:r>
            <a:r>
              <a:rPr lang="ru-RU" b="1" u="sng" smtClean="0"/>
              <a:t>Схемы:</a:t>
            </a:r>
            <a:r>
              <a:rPr lang="ru-RU" b="1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28875" y="4786313"/>
            <a:ext cx="1285875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14813" y="4786313"/>
            <a:ext cx="1143000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15000" y="4786313"/>
            <a:ext cx="1214438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>
            <a:stCxn id="4" idx="1"/>
          </p:cNvCxnSpPr>
          <p:nvPr/>
        </p:nvCxnSpPr>
        <p:spPr>
          <a:xfrm rot="10800000">
            <a:off x="2428875" y="4643438"/>
            <a:ext cx="0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7143750" y="5000625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571750" y="4857750"/>
            <a:ext cx="928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571750" y="5000625"/>
            <a:ext cx="928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857875" y="4929188"/>
            <a:ext cx="928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олилиния 24"/>
          <p:cNvSpPr/>
          <p:nvPr/>
        </p:nvSpPr>
        <p:spPr>
          <a:xfrm>
            <a:off x="4278313" y="4845050"/>
            <a:ext cx="1044575" cy="192088"/>
          </a:xfrm>
          <a:custGeom>
            <a:avLst/>
            <a:gdLst>
              <a:gd name="connsiteX0" fmla="*/ 0 w 1045028"/>
              <a:gd name="connsiteY0" fmla="*/ 102549 h 192118"/>
              <a:gd name="connsiteX1" fmla="*/ 97971 w 1045028"/>
              <a:gd name="connsiteY1" fmla="*/ 37235 h 192118"/>
              <a:gd name="connsiteX2" fmla="*/ 130628 w 1045028"/>
              <a:gd name="connsiteY2" fmla="*/ 135206 h 192118"/>
              <a:gd name="connsiteX3" fmla="*/ 228600 w 1045028"/>
              <a:gd name="connsiteY3" fmla="*/ 167863 h 192118"/>
              <a:gd name="connsiteX4" fmla="*/ 342900 w 1045028"/>
              <a:gd name="connsiteY4" fmla="*/ 53563 h 192118"/>
              <a:gd name="connsiteX5" fmla="*/ 408214 w 1045028"/>
              <a:gd name="connsiteY5" fmla="*/ 69892 h 192118"/>
              <a:gd name="connsiteX6" fmla="*/ 424543 w 1045028"/>
              <a:gd name="connsiteY6" fmla="*/ 118878 h 192118"/>
              <a:gd name="connsiteX7" fmla="*/ 457200 w 1045028"/>
              <a:gd name="connsiteY7" fmla="*/ 167863 h 192118"/>
              <a:gd name="connsiteX8" fmla="*/ 555171 w 1045028"/>
              <a:gd name="connsiteY8" fmla="*/ 151535 h 192118"/>
              <a:gd name="connsiteX9" fmla="*/ 620485 w 1045028"/>
              <a:gd name="connsiteY9" fmla="*/ 53563 h 192118"/>
              <a:gd name="connsiteX10" fmla="*/ 718457 w 1045028"/>
              <a:gd name="connsiteY10" fmla="*/ 69892 h 192118"/>
              <a:gd name="connsiteX11" fmla="*/ 783771 w 1045028"/>
              <a:gd name="connsiteY11" fmla="*/ 167863 h 192118"/>
              <a:gd name="connsiteX12" fmla="*/ 947057 w 1045028"/>
              <a:gd name="connsiteY12" fmla="*/ 102549 h 192118"/>
              <a:gd name="connsiteX13" fmla="*/ 996043 w 1045028"/>
              <a:gd name="connsiteY13" fmla="*/ 69892 h 192118"/>
              <a:gd name="connsiteX14" fmla="*/ 1045028 w 1045028"/>
              <a:gd name="connsiteY14" fmla="*/ 53563 h 19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45028" h="192118">
                <a:moveTo>
                  <a:pt x="0" y="102549"/>
                </a:moveTo>
                <a:cubicBezTo>
                  <a:pt x="32657" y="80778"/>
                  <a:pt x="85559" y="0"/>
                  <a:pt x="97971" y="37235"/>
                </a:cubicBezTo>
                <a:cubicBezTo>
                  <a:pt x="108857" y="69892"/>
                  <a:pt x="97971" y="124320"/>
                  <a:pt x="130628" y="135206"/>
                </a:cubicBezTo>
                <a:lnTo>
                  <a:pt x="228600" y="167863"/>
                </a:lnTo>
                <a:cubicBezTo>
                  <a:pt x="303461" y="55571"/>
                  <a:pt x="256679" y="82304"/>
                  <a:pt x="342900" y="53563"/>
                </a:cubicBezTo>
                <a:cubicBezTo>
                  <a:pt x="364671" y="59006"/>
                  <a:pt x="390690" y="55873"/>
                  <a:pt x="408214" y="69892"/>
                </a:cubicBezTo>
                <a:cubicBezTo>
                  <a:pt x="421654" y="80644"/>
                  <a:pt x="416846" y="103483"/>
                  <a:pt x="424543" y="118878"/>
                </a:cubicBezTo>
                <a:cubicBezTo>
                  <a:pt x="433319" y="136430"/>
                  <a:pt x="446314" y="151535"/>
                  <a:pt x="457200" y="167863"/>
                </a:cubicBezTo>
                <a:cubicBezTo>
                  <a:pt x="489857" y="162420"/>
                  <a:pt x="528048" y="170521"/>
                  <a:pt x="555171" y="151535"/>
                </a:cubicBezTo>
                <a:cubicBezTo>
                  <a:pt x="587325" y="129027"/>
                  <a:pt x="620485" y="53563"/>
                  <a:pt x="620485" y="53563"/>
                </a:cubicBezTo>
                <a:cubicBezTo>
                  <a:pt x="653142" y="59006"/>
                  <a:pt x="691334" y="50906"/>
                  <a:pt x="718457" y="69892"/>
                </a:cubicBezTo>
                <a:cubicBezTo>
                  <a:pt x="750611" y="92400"/>
                  <a:pt x="783771" y="167863"/>
                  <a:pt x="783771" y="167863"/>
                </a:cubicBezTo>
                <a:cubicBezTo>
                  <a:pt x="1006704" y="139997"/>
                  <a:pt x="857488" y="192118"/>
                  <a:pt x="947057" y="102549"/>
                </a:cubicBezTo>
                <a:cubicBezTo>
                  <a:pt x="960934" y="88672"/>
                  <a:pt x="978490" y="78668"/>
                  <a:pt x="996043" y="69892"/>
                </a:cubicBezTo>
                <a:cubicBezTo>
                  <a:pt x="1011438" y="62195"/>
                  <a:pt x="1045028" y="53563"/>
                  <a:pt x="1045028" y="53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500313" y="5429250"/>
            <a:ext cx="1285875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500313" y="6000750"/>
            <a:ext cx="1285875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214813" y="6000750"/>
            <a:ext cx="1285875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715000" y="6000750"/>
            <a:ext cx="1285875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715000" y="5429250"/>
            <a:ext cx="1285875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214813" y="5429250"/>
            <a:ext cx="1285875" cy="285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215188" y="5643563"/>
            <a:ext cx="46037" cy="71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 flipH="1">
            <a:off x="7215188" y="6215063"/>
            <a:ext cx="46037" cy="619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6" name="Прямая соединительная линия 35"/>
          <p:cNvCxnSpPr>
            <a:endCxn id="26" idx="1"/>
          </p:cNvCxnSpPr>
          <p:nvPr/>
        </p:nvCxnSpPr>
        <p:spPr>
          <a:xfrm rot="5400000">
            <a:off x="2357438" y="5429250"/>
            <a:ext cx="285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27" idx="1"/>
          </p:cNvCxnSpPr>
          <p:nvPr/>
        </p:nvCxnSpPr>
        <p:spPr>
          <a:xfrm rot="5400000">
            <a:off x="2357438" y="6000750"/>
            <a:ext cx="285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643188" y="5572125"/>
            <a:ext cx="1000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357688" y="6143625"/>
            <a:ext cx="9286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857875" y="5500688"/>
            <a:ext cx="1000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857875" y="5643563"/>
            <a:ext cx="1000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643188" y="6072188"/>
            <a:ext cx="9286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643188" y="6215063"/>
            <a:ext cx="9286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олилиния 50"/>
          <p:cNvSpPr/>
          <p:nvPr/>
        </p:nvSpPr>
        <p:spPr>
          <a:xfrm>
            <a:off x="4278313" y="5486400"/>
            <a:ext cx="1096962" cy="222250"/>
          </a:xfrm>
          <a:custGeom>
            <a:avLst/>
            <a:gdLst>
              <a:gd name="connsiteX0" fmla="*/ 0 w 1097033"/>
              <a:gd name="connsiteY0" fmla="*/ 146957 h 222710"/>
              <a:gd name="connsiteX1" fmla="*/ 114300 w 1097033"/>
              <a:gd name="connsiteY1" fmla="*/ 32657 h 222710"/>
              <a:gd name="connsiteX2" fmla="*/ 195943 w 1097033"/>
              <a:gd name="connsiteY2" fmla="*/ 179614 h 222710"/>
              <a:gd name="connsiteX3" fmla="*/ 244928 w 1097033"/>
              <a:gd name="connsiteY3" fmla="*/ 195943 h 222710"/>
              <a:gd name="connsiteX4" fmla="*/ 293914 w 1097033"/>
              <a:gd name="connsiteY4" fmla="*/ 163286 h 222710"/>
              <a:gd name="connsiteX5" fmla="*/ 310243 w 1097033"/>
              <a:gd name="connsiteY5" fmla="*/ 97971 h 222710"/>
              <a:gd name="connsiteX6" fmla="*/ 342900 w 1097033"/>
              <a:gd name="connsiteY6" fmla="*/ 48986 h 222710"/>
              <a:gd name="connsiteX7" fmla="*/ 408214 w 1097033"/>
              <a:gd name="connsiteY7" fmla="*/ 65314 h 222710"/>
              <a:gd name="connsiteX8" fmla="*/ 424543 w 1097033"/>
              <a:gd name="connsiteY8" fmla="*/ 130629 h 222710"/>
              <a:gd name="connsiteX9" fmla="*/ 506185 w 1097033"/>
              <a:gd name="connsiteY9" fmla="*/ 195943 h 222710"/>
              <a:gd name="connsiteX10" fmla="*/ 538843 w 1097033"/>
              <a:gd name="connsiteY10" fmla="*/ 163286 h 222710"/>
              <a:gd name="connsiteX11" fmla="*/ 620485 w 1097033"/>
              <a:gd name="connsiteY11" fmla="*/ 16329 h 222710"/>
              <a:gd name="connsiteX12" fmla="*/ 669471 w 1097033"/>
              <a:gd name="connsiteY12" fmla="*/ 0 h 222710"/>
              <a:gd name="connsiteX13" fmla="*/ 718457 w 1097033"/>
              <a:gd name="connsiteY13" fmla="*/ 179614 h 222710"/>
              <a:gd name="connsiteX14" fmla="*/ 783771 w 1097033"/>
              <a:gd name="connsiteY14" fmla="*/ 163286 h 222710"/>
              <a:gd name="connsiteX15" fmla="*/ 816428 w 1097033"/>
              <a:gd name="connsiteY15" fmla="*/ 65314 h 222710"/>
              <a:gd name="connsiteX16" fmla="*/ 865414 w 1097033"/>
              <a:gd name="connsiteY16" fmla="*/ 32657 h 222710"/>
              <a:gd name="connsiteX17" fmla="*/ 930728 w 1097033"/>
              <a:gd name="connsiteY17" fmla="*/ 48986 h 222710"/>
              <a:gd name="connsiteX18" fmla="*/ 996043 w 1097033"/>
              <a:gd name="connsiteY18" fmla="*/ 195943 h 222710"/>
              <a:gd name="connsiteX19" fmla="*/ 1061357 w 1097033"/>
              <a:gd name="connsiteY19" fmla="*/ 97971 h 222710"/>
              <a:gd name="connsiteX20" fmla="*/ 1094014 w 1097033"/>
              <a:gd name="connsiteY20" fmla="*/ 32657 h 22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97033" h="222710">
                <a:moveTo>
                  <a:pt x="0" y="146957"/>
                </a:moveTo>
                <a:cubicBezTo>
                  <a:pt x="74861" y="34665"/>
                  <a:pt x="28079" y="61398"/>
                  <a:pt x="114300" y="32657"/>
                </a:cubicBezTo>
                <a:cubicBezTo>
                  <a:pt x="138645" y="105691"/>
                  <a:pt x="133090" y="137712"/>
                  <a:pt x="195943" y="179614"/>
                </a:cubicBezTo>
                <a:cubicBezTo>
                  <a:pt x="210264" y="189161"/>
                  <a:pt x="228600" y="190500"/>
                  <a:pt x="244928" y="195943"/>
                </a:cubicBezTo>
                <a:cubicBezTo>
                  <a:pt x="261257" y="185057"/>
                  <a:pt x="283028" y="179615"/>
                  <a:pt x="293914" y="163286"/>
                </a:cubicBezTo>
                <a:cubicBezTo>
                  <a:pt x="306362" y="144613"/>
                  <a:pt x="301403" y="118598"/>
                  <a:pt x="310243" y="97971"/>
                </a:cubicBezTo>
                <a:cubicBezTo>
                  <a:pt x="317973" y="79933"/>
                  <a:pt x="332014" y="65314"/>
                  <a:pt x="342900" y="48986"/>
                </a:cubicBezTo>
                <a:cubicBezTo>
                  <a:pt x="364671" y="54429"/>
                  <a:pt x="392346" y="49446"/>
                  <a:pt x="408214" y="65314"/>
                </a:cubicBezTo>
                <a:cubicBezTo>
                  <a:pt x="424083" y="81183"/>
                  <a:pt x="415703" y="110002"/>
                  <a:pt x="424543" y="130629"/>
                </a:cubicBezTo>
                <a:cubicBezTo>
                  <a:pt x="449162" y="188073"/>
                  <a:pt x="454006" y="178549"/>
                  <a:pt x="506185" y="195943"/>
                </a:cubicBezTo>
                <a:cubicBezTo>
                  <a:pt x="517071" y="185057"/>
                  <a:pt x="531958" y="177056"/>
                  <a:pt x="538843" y="163286"/>
                </a:cubicBezTo>
                <a:cubicBezTo>
                  <a:pt x="581445" y="78082"/>
                  <a:pt x="545386" y="66395"/>
                  <a:pt x="620485" y="16329"/>
                </a:cubicBezTo>
                <a:cubicBezTo>
                  <a:pt x="634806" y="6782"/>
                  <a:pt x="653142" y="5443"/>
                  <a:pt x="669471" y="0"/>
                </a:cubicBezTo>
                <a:cubicBezTo>
                  <a:pt x="710904" y="124300"/>
                  <a:pt x="695377" y="64216"/>
                  <a:pt x="718457" y="179614"/>
                </a:cubicBezTo>
                <a:cubicBezTo>
                  <a:pt x="740228" y="174171"/>
                  <a:pt x="769166" y="180325"/>
                  <a:pt x="783771" y="163286"/>
                </a:cubicBezTo>
                <a:cubicBezTo>
                  <a:pt x="806174" y="137149"/>
                  <a:pt x="787786" y="84409"/>
                  <a:pt x="816428" y="65314"/>
                </a:cubicBezTo>
                <a:lnTo>
                  <a:pt x="865414" y="32657"/>
                </a:lnTo>
                <a:cubicBezTo>
                  <a:pt x="887185" y="38100"/>
                  <a:pt x="919829" y="29369"/>
                  <a:pt x="930728" y="48986"/>
                </a:cubicBezTo>
                <a:cubicBezTo>
                  <a:pt x="1027242" y="222710"/>
                  <a:pt x="874813" y="155532"/>
                  <a:pt x="996043" y="195943"/>
                </a:cubicBezTo>
                <a:cubicBezTo>
                  <a:pt x="1082141" y="138544"/>
                  <a:pt x="1019180" y="196383"/>
                  <a:pt x="1061357" y="97971"/>
                </a:cubicBezTo>
                <a:cubicBezTo>
                  <a:pt x="1097033" y="14727"/>
                  <a:pt x="1094014" y="76856"/>
                  <a:pt x="1094014" y="3265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Полилиния 52"/>
          <p:cNvSpPr/>
          <p:nvPr/>
        </p:nvSpPr>
        <p:spPr>
          <a:xfrm>
            <a:off x="5730875" y="6051550"/>
            <a:ext cx="1260475" cy="255588"/>
          </a:xfrm>
          <a:custGeom>
            <a:avLst/>
            <a:gdLst>
              <a:gd name="connsiteX0" fmla="*/ 0 w 1260595"/>
              <a:gd name="connsiteY0" fmla="*/ 201817 h 254609"/>
              <a:gd name="connsiteX1" fmla="*/ 16328 w 1260595"/>
              <a:gd name="connsiteY1" fmla="*/ 152831 h 254609"/>
              <a:gd name="connsiteX2" fmla="*/ 32657 w 1260595"/>
              <a:gd name="connsiteY2" fmla="*/ 71188 h 254609"/>
              <a:gd name="connsiteX3" fmla="*/ 65314 w 1260595"/>
              <a:gd name="connsiteY3" fmla="*/ 22203 h 254609"/>
              <a:gd name="connsiteX4" fmla="*/ 130628 w 1260595"/>
              <a:gd name="connsiteY4" fmla="*/ 169160 h 254609"/>
              <a:gd name="connsiteX5" fmla="*/ 179614 w 1260595"/>
              <a:gd name="connsiteY5" fmla="*/ 185488 h 254609"/>
              <a:gd name="connsiteX6" fmla="*/ 195942 w 1260595"/>
              <a:gd name="connsiteY6" fmla="*/ 136503 h 254609"/>
              <a:gd name="connsiteX7" fmla="*/ 212271 w 1260595"/>
              <a:gd name="connsiteY7" fmla="*/ 71188 h 254609"/>
              <a:gd name="connsiteX8" fmla="*/ 261257 w 1260595"/>
              <a:gd name="connsiteY8" fmla="*/ 38531 h 254609"/>
              <a:gd name="connsiteX9" fmla="*/ 310242 w 1260595"/>
              <a:gd name="connsiteY9" fmla="*/ 54860 h 254609"/>
              <a:gd name="connsiteX10" fmla="*/ 326571 w 1260595"/>
              <a:gd name="connsiteY10" fmla="*/ 185488 h 254609"/>
              <a:gd name="connsiteX11" fmla="*/ 408214 w 1260595"/>
              <a:gd name="connsiteY11" fmla="*/ 152831 h 254609"/>
              <a:gd name="connsiteX12" fmla="*/ 424542 w 1260595"/>
              <a:gd name="connsiteY12" fmla="*/ 71188 h 254609"/>
              <a:gd name="connsiteX13" fmla="*/ 457200 w 1260595"/>
              <a:gd name="connsiteY13" fmla="*/ 38531 h 254609"/>
              <a:gd name="connsiteX14" fmla="*/ 489857 w 1260595"/>
              <a:gd name="connsiteY14" fmla="*/ 87517 h 254609"/>
              <a:gd name="connsiteX15" fmla="*/ 506185 w 1260595"/>
              <a:gd name="connsiteY15" fmla="*/ 201817 h 254609"/>
              <a:gd name="connsiteX16" fmla="*/ 555171 w 1260595"/>
              <a:gd name="connsiteY16" fmla="*/ 218145 h 254609"/>
              <a:gd name="connsiteX17" fmla="*/ 587828 w 1260595"/>
              <a:gd name="connsiteY17" fmla="*/ 169160 h 254609"/>
              <a:gd name="connsiteX18" fmla="*/ 604157 w 1260595"/>
              <a:gd name="connsiteY18" fmla="*/ 103845 h 254609"/>
              <a:gd name="connsiteX19" fmla="*/ 620485 w 1260595"/>
              <a:gd name="connsiteY19" fmla="*/ 54860 h 254609"/>
              <a:gd name="connsiteX20" fmla="*/ 685800 w 1260595"/>
              <a:gd name="connsiteY20" fmla="*/ 71188 h 254609"/>
              <a:gd name="connsiteX21" fmla="*/ 702128 w 1260595"/>
              <a:gd name="connsiteY21" fmla="*/ 185488 h 254609"/>
              <a:gd name="connsiteX22" fmla="*/ 783771 w 1260595"/>
              <a:gd name="connsiteY22" fmla="*/ 152831 h 254609"/>
              <a:gd name="connsiteX23" fmla="*/ 865414 w 1260595"/>
              <a:gd name="connsiteY23" fmla="*/ 22203 h 254609"/>
              <a:gd name="connsiteX24" fmla="*/ 914400 w 1260595"/>
              <a:gd name="connsiteY24" fmla="*/ 38531 h 254609"/>
              <a:gd name="connsiteX25" fmla="*/ 947057 w 1260595"/>
              <a:gd name="connsiteY25" fmla="*/ 152831 h 254609"/>
              <a:gd name="connsiteX26" fmla="*/ 996042 w 1260595"/>
              <a:gd name="connsiteY26" fmla="*/ 185488 h 254609"/>
              <a:gd name="connsiteX27" fmla="*/ 1061357 w 1260595"/>
              <a:gd name="connsiteY27" fmla="*/ 22203 h 254609"/>
              <a:gd name="connsiteX28" fmla="*/ 1143000 w 1260595"/>
              <a:gd name="connsiteY28" fmla="*/ 38531 h 254609"/>
              <a:gd name="connsiteX29" fmla="*/ 1208314 w 1260595"/>
              <a:gd name="connsiteY29" fmla="*/ 136503 h 254609"/>
              <a:gd name="connsiteX30" fmla="*/ 1224642 w 1260595"/>
              <a:gd name="connsiteY30" fmla="*/ 185488 h 254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60595" h="254609">
                <a:moveTo>
                  <a:pt x="0" y="201817"/>
                </a:moveTo>
                <a:cubicBezTo>
                  <a:pt x="5443" y="185488"/>
                  <a:pt x="12154" y="169529"/>
                  <a:pt x="16328" y="152831"/>
                </a:cubicBezTo>
                <a:cubicBezTo>
                  <a:pt x="23059" y="125906"/>
                  <a:pt x="22912" y="97174"/>
                  <a:pt x="32657" y="71188"/>
                </a:cubicBezTo>
                <a:cubicBezTo>
                  <a:pt x="39548" y="52813"/>
                  <a:pt x="54428" y="38531"/>
                  <a:pt x="65314" y="22203"/>
                </a:cubicBezTo>
                <a:cubicBezTo>
                  <a:pt x="177656" y="59649"/>
                  <a:pt x="56775" y="2989"/>
                  <a:pt x="130628" y="169160"/>
                </a:cubicBezTo>
                <a:cubicBezTo>
                  <a:pt x="137618" y="184888"/>
                  <a:pt x="163285" y="180045"/>
                  <a:pt x="179614" y="185488"/>
                </a:cubicBezTo>
                <a:cubicBezTo>
                  <a:pt x="185057" y="169160"/>
                  <a:pt x="191214" y="153052"/>
                  <a:pt x="195942" y="136503"/>
                </a:cubicBezTo>
                <a:cubicBezTo>
                  <a:pt x="202107" y="114925"/>
                  <a:pt x="199823" y="89861"/>
                  <a:pt x="212271" y="71188"/>
                </a:cubicBezTo>
                <a:cubicBezTo>
                  <a:pt x="223157" y="54859"/>
                  <a:pt x="244928" y="49417"/>
                  <a:pt x="261257" y="38531"/>
                </a:cubicBezTo>
                <a:cubicBezTo>
                  <a:pt x="277585" y="43974"/>
                  <a:pt x="303252" y="39132"/>
                  <a:pt x="310242" y="54860"/>
                </a:cubicBezTo>
                <a:cubicBezTo>
                  <a:pt x="328064" y="94959"/>
                  <a:pt x="295542" y="154459"/>
                  <a:pt x="326571" y="185488"/>
                </a:cubicBezTo>
                <a:cubicBezTo>
                  <a:pt x="347297" y="206214"/>
                  <a:pt x="381000" y="163717"/>
                  <a:pt x="408214" y="152831"/>
                </a:cubicBezTo>
                <a:cubicBezTo>
                  <a:pt x="413657" y="125617"/>
                  <a:pt x="413609" y="96697"/>
                  <a:pt x="424542" y="71188"/>
                </a:cubicBezTo>
                <a:cubicBezTo>
                  <a:pt x="430606" y="57038"/>
                  <a:pt x="442265" y="34797"/>
                  <a:pt x="457200" y="38531"/>
                </a:cubicBezTo>
                <a:cubicBezTo>
                  <a:pt x="476239" y="43291"/>
                  <a:pt x="478971" y="71188"/>
                  <a:pt x="489857" y="87517"/>
                </a:cubicBezTo>
                <a:cubicBezTo>
                  <a:pt x="495300" y="125617"/>
                  <a:pt x="488973" y="167393"/>
                  <a:pt x="506185" y="201817"/>
                </a:cubicBezTo>
                <a:cubicBezTo>
                  <a:pt x="513882" y="217212"/>
                  <a:pt x="539190" y="224537"/>
                  <a:pt x="555171" y="218145"/>
                </a:cubicBezTo>
                <a:cubicBezTo>
                  <a:pt x="573392" y="210857"/>
                  <a:pt x="576942" y="185488"/>
                  <a:pt x="587828" y="169160"/>
                </a:cubicBezTo>
                <a:cubicBezTo>
                  <a:pt x="593271" y="147388"/>
                  <a:pt x="597992" y="125423"/>
                  <a:pt x="604157" y="103845"/>
                </a:cubicBezTo>
                <a:cubicBezTo>
                  <a:pt x="608885" y="87296"/>
                  <a:pt x="604504" y="61252"/>
                  <a:pt x="620485" y="54860"/>
                </a:cubicBezTo>
                <a:cubicBezTo>
                  <a:pt x="641322" y="46525"/>
                  <a:pt x="664028" y="65745"/>
                  <a:pt x="685800" y="71188"/>
                </a:cubicBezTo>
                <a:cubicBezTo>
                  <a:pt x="691243" y="109288"/>
                  <a:pt x="684916" y="151064"/>
                  <a:pt x="702128" y="185488"/>
                </a:cubicBezTo>
                <a:cubicBezTo>
                  <a:pt x="736688" y="254609"/>
                  <a:pt x="779242" y="163022"/>
                  <a:pt x="783771" y="152831"/>
                </a:cubicBezTo>
                <a:cubicBezTo>
                  <a:pt x="841042" y="23970"/>
                  <a:pt x="777291" y="80951"/>
                  <a:pt x="865414" y="22203"/>
                </a:cubicBezTo>
                <a:cubicBezTo>
                  <a:pt x="881743" y="27646"/>
                  <a:pt x="902229" y="26360"/>
                  <a:pt x="914400" y="38531"/>
                </a:cubicBezTo>
                <a:cubicBezTo>
                  <a:pt x="922745" y="46876"/>
                  <a:pt x="946214" y="151566"/>
                  <a:pt x="947057" y="152831"/>
                </a:cubicBezTo>
                <a:cubicBezTo>
                  <a:pt x="957943" y="169159"/>
                  <a:pt x="979714" y="174602"/>
                  <a:pt x="996042" y="185488"/>
                </a:cubicBezTo>
                <a:cubicBezTo>
                  <a:pt x="1140591" y="137307"/>
                  <a:pt x="903371" y="232850"/>
                  <a:pt x="1061357" y="22203"/>
                </a:cubicBezTo>
                <a:cubicBezTo>
                  <a:pt x="1078009" y="0"/>
                  <a:pt x="1115786" y="33088"/>
                  <a:pt x="1143000" y="38531"/>
                </a:cubicBezTo>
                <a:lnTo>
                  <a:pt x="1208314" y="136503"/>
                </a:lnTo>
                <a:cubicBezTo>
                  <a:pt x="1243990" y="190017"/>
                  <a:pt x="1260595" y="185488"/>
                  <a:pt x="1224642" y="18548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4" name="Picture 17" descr="Картинка 14 из 211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6F8F7"/>
              </a:clrFrom>
              <a:clrTo>
                <a:srgbClr val="F6F8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4572000"/>
            <a:ext cx="13144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800" b="1" smtClean="0">
                <a:solidFill>
                  <a:srgbClr val="FF0000"/>
                </a:solidFill>
              </a:rPr>
              <a:t>Сказка.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2779712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Не</a:t>
            </a:r>
            <a:r>
              <a:rPr lang="ru-RU" sz="4000" b="1" smtClean="0">
                <a:solidFill>
                  <a:schemeClr val="bg2"/>
                </a:solidFill>
              </a:rPr>
              <a:t> люблю.</a:t>
            </a:r>
          </a:p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Не</a:t>
            </a:r>
            <a:r>
              <a:rPr lang="ru-RU" sz="4000" b="1" smtClean="0">
                <a:solidFill>
                  <a:schemeClr val="bg2"/>
                </a:solidFill>
              </a:rPr>
              <a:t> верю.</a:t>
            </a:r>
          </a:p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Не</a:t>
            </a:r>
            <a:r>
              <a:rPr lang="ru-RU" sz="4000" b="1" smtClean="0"/>
              <a:t> подходила</a:t>
            </a:r>
            <a:endParaRPr lang="ru-RU" sz="4000" b="1" smtClean="0">
              <a:solidFill>
                <a:schemeClr val="bg2"/>
              </a:solidFill>
            </a:endParaRPr>
          </a:p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Не</a:t>
            </a:r>
            <a:r>
              <a:rPr lang="ru-RU" sz="4000" b="1" smtClean="0"/>
              <a:t> может</a:t>
            </a:r>
            <a:endParaRPr lang="ru-RU" sz="4000" b="1" smtClean="0">
              <a:solidFill>
                <a:schemeClr val="bg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513" y="4868863"/>
            <a:ext cx="3600450" cy="165576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bg2"/>
                </a:solidFill>
              </a:rPr>
              <a:t>Негодую!</a:t>
            </a:r>
          </a:p>
          <a:p>
            <a:pPr algn="ctr">
              <a:defRPr/>
            </a:pPr>
            <a:r>
              <a:rPr lang="ru-RU" sz="4000" b="1" dirty="0">
                <a:solidFill>
                  <a:schemeClr val="bg2"/>
                </a:solidFill>
              </a:rPr>
              <a:t>Ненавижу!</a:t>
            </a:r>
          </a:p>
        </p:txBody>
      </p:sp>
      <p:sp>
        <p:nvSpPr>
          <p:cNvPr id="6" name="Овал 5"/>
          <p:cNvSpPr/>
          <p:nvPr/>
        </p:nvSpPr>
        <p:spPr>
          <a:xfrm>
            <a:off x="0" y="6159500"/>
            <a:ext cx="684213" cy="6985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0" y="4437063"/>
            <a:ext cx="684213" cy="6985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ChangeArrowheads="1"/>
          </p:cNvSpPr>
          <p:nvPr/>
        </p:nvSpPr>
        <p:spPr bwMode="auto">
          <a:xfrm>
            <a:off x="179388" y="1628775"/>
            <a:ext cx="8424862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5000" b="1">
                <a:solidFill>
                  <a:srgbClr val="CC0066"/>
                </a:solidFill>
                <a:latin typeface="Times New Roman" pitchFamily="18" charset="0"/>
              </a:rPr>
              <a:t>Не</a:t>
            </a:r>
            <a:r>
              <a:rPr lang="ru-RU" sz="5000" b="1">
                <a:solidFill>
                  <a:srgbClr val="0000FF"/>
                </a:solidFill>
                <a:latin typeface="Times New Roman" pitchFamily="18" charset="0"/>
              </a:rPr>
              <a:t>навидеть –</a:t>
            </a:r>
            <a:r>
              <a:rPr lang="ru-RU" sz="5000" b="1">
                <a:latin typeface="Times New Roman" pitchFamily="18" charset="0"/>
              </a:rPr>
              <a:t> </a:t>
            </a:r>
          </a:p>
          <a:p>
            <a:endParaRPr lang="ru-RU" sz="5000" b="1">
              <a:latin typeface="Times New Roman" pitchFamily="18" charset="0"/>
            </a:endParaRPr>
          </a:p>
          <a:p>
            <a:r>
              <a:rPr lang="ru-RU" sz="5000" b="1">
                <a:solidFill>
                  <a:srgbClr val="CC0066"/>
                </a:solidFill>
                <a:latin typeface="Times New Roman" pitchFamily="18" charset="0"/>
              </a:rPr>
              <a:t>Не</a:t>
            </a:r>
            <a:r>
              <a:rPr lang="ru-RU" sz="5000" b="1">
                <a:solidFill>
                  <a:srgbClr val="0000FF"/>
                </a:solidFill>
                <a:latin typeface="Times New Roman" pitchFamily="18" charset="0"/>
              </a:rPr>
              <a:t>годовать –</a:t>
            </a:r>
            <a:r>
              <a:rPr lang="ru-RU" sz="5000">
                <a:latin typeface="Times New Roman" pitchFamily="18" charset="0"/>
              </a:rPr>
              <a:t> </a:t>
            </a:r>
          </a:p>
        </p:txBody>
      </p:sp>
      <p:sp>
        <p:nvSpPr>
          <p:cNvPr id="28675" name="Line 8"/>
          <p:cNvSpPr>
            <a:spLocks noChangeShapeType="1"/>
          </p:cNvSpPr>
          <p:nvPr/>
        </p:nvSpPr>
        <p:spPr bwMode="auto">
          <a:xfrm flipH="1">
            <a:off x="2339975" y="1700213"/>
            <a:ext cx="144463" cy="21590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76" name="Line 9"/>
          <p:cNvSpPr>
            <a:spLocks noChangeShapeType="1"/>
          </p:cNvSpPr>
          <p:nvPr/>
        </p:nvSpPr>
        <p:spPr bwMode="auto">
          <a:xfrm flipH="1">
            <a:off x="2771775" y="3213100"/>
            <a:ext cx="144463" cy="21590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250825" y="1844675"/>
            <a:ext cx="86756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000066"/>
                </a:solidFill>
              </a:rPr>
              <a:t>                                  питать ненависть к кому-нибудь, к чему-нибудь. 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4140200" y="3357563"/>
            <a:ext cx="4787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66"/>
                </a:solidFill>
              </a:rPr>
              <a:t>испытывать</a:t>
            </a:r>
            <a:r>
              <a:rPr lang="ru-RU" sz="3200">
                <a:solidFill>
                  <a:srgbClr val="000066"/>
                </a:solidFill>
              </a:rPr>
              <a:t>,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250825" y="3860800"/>
            <a:ext cx="81359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66"/>
                </a:solidFill>
              </a:rPr>
              <a:t>проявлять чувство негодования</a:t>
            </a:r>
            <a:r>
              <a:rPr lang="ru-RU" sz="320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28680" name="Text Box 16"/>
          <p:cNvSpPr txBox="1">
            <a:spLocks noChangeArrowheads="1"/>
          </p:cNvSpPr>
          <p:nvPr/>
        </p:nvSpPr>
        <p:spPr bwMode="auto">
          <a:xfrm>
            <a:off x="1042988" y="476250"/>
            <a:ext cx="6985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4800" b="1">
                <a:solidFill>
                  <a:srgbClr val="000066"/>
                </a:solidFill>
              </a:rPr>
              <a:t>Из словаря Ожегова:</a:t>
            </a: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116013" y="5516563"/>
            <a:ext cx="66246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>
                <a:solidFill>
                  <a:srgbClr val="0000FF"/>
                </a:solidFill>
              </a:rPr>
              <a:t>СЛОВА-ИСКЛЮЧЕНИЯ</a:t>
            </a:r>
          </a:p>
        </p:txBody>
      </p:sp>
      <p:sp>
        <p:nvSpPr>
          <p:cNvPr id="11" name="Овал 10"/>
          <p:cNvSpPr/>
          <p:nvPr/>
        </p:nvSpPr>
        <p:spPr>
          <a:xfrm>
            <a:off x="0" y="6159500"/>
            <a:ext cx="684213" cy="6985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1" grpId="0"/>
      <p:bldP spid="7182" grpId="0"/>
      <p:bldP spid="7183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Documents and Settings\Кирилл\Рабочий стол\Рабочий стол\МАМА\анимация\2137a0b44f0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374188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Прямоугольник 5"/>
          <p:cNvSpPr>
            <a:spLocks noChangeArrowheads="1"/>
          </p:cNvSpPr>
          <p:nvPr/>
        </p:nvSpPr>
        <p:spPr bwMode="auto">
          <a:xfrm>
            <a:off x="3492500" y="1844675"/>
            <a:ext cx="395922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Работа в парах</a:t>
            </a:r>
            <a:endParaRPr lang="ru-RU" sz="4400" dirty="0"/>
          </a:p>
        </p:txBody>
      </p:sp>
      <p:sp>
        <p:nvSpPr>
          <p:cNvPr id="4" name="Овал 3"/>
          <p:cNvSpPr/>
          <p:nvPr/>
        </p:nvSpPr>
        <p:spPr>
          <a:xfrm>
            <a:off x="0" y="6159500"/>
            <a:ext cx="684213" cy="6985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41387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C00000"/>
                </a:solidFill>
              </a:rPr>
              <a:t>ПОСЛОВИЦЫ:</a:t>
            </a:r>
          </a:p>
        </p:txBody>
      </p:sp>
      <p:graphicFrame>
        <p:nvGraphicFramePr>
          <p:cNvPr id="20508" name="Group 28"/>
          <p:cNvGraphicFramePr>
            <a:graphicFrameLocks noGrp="1"/>
          </p:cNvGraphicFramePr>
          <p:nvPr/>
        </p:nvGraphicFramePr>
        <p:xfrm>
          <a:off x="179388" y="1196975"/>
          <a:ext cx="8964612" cy="4103371"/>
        </p:xfrm>
        <a:graphic>
          <a:graphicData uri="http://schemas.openxmlformats.org/drawingml/2006/table">
            <a:tbl>
              <a:tblPr/>
              <a:tblGrid>
                <a:gridCol w="4248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6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2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Кто не работает,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дружит.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1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ложью правда</a:t>
                      </a: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рыбку из пруда.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1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 труда не вытащишь</a:t>
                      </a: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делает.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0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Лень добра</a:t>
                      </a: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тот не ест.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4500563" y="4508500"/>
            <a:ext cx="2736850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тот не ест.</a:t>
            </a: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4500563" y="1268413"/>
            <a:ext cx="3889375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не дружит.</a:t>
            </a:r>
          </a:p>
        </p:txBody>
      </p: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4500563" y="2205038"/>
            <a:ext cx="4392612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и рыбки из пруда.</a:t>
            </a:r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4500563" y="3357563"/>
            <a:ext cx="3205162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не делает.</a:t>
            </a:r>
          </a:p>
        </p:txBody>
      </p:sp>
      <p:sp>
        <p:nvSpPr>
          <p:cNvPr id="20504" name="WordArt 24"/>
          <p:cNvSpPr>
            <a:spLocks noChangeArrowheads="1" noChangeShapeType="1" noTextEdit="1"/>
          </p:cNvSpPr>
          <p:nvPr/>
        </p:nvSpPr>
        <p:spPr bwMode="auto">
          <a:xfrm>
            <a:off x="1547813" y="5589588"/>
            <a:ext cx="1439862" cy="935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НЕ</a:t>
            </a:r>
          </a:p>
        </p:txBody>
      </p:sp>
      <p:sp>
        <p:nvSpPr>
          <p:cNvPr id="20505" name="WordArt 25"/>
          <p:cNvSpPr>
            <a:spLocks noChangeArrowheads="1" noChangeShapeType="1" noTextEdit="1"/>
          </p:cNvSpPr>
          <p:nvPr/>
        </p:nvSpPr>
        <p:spPr bwMode="auto">
          <a:xfrm>
            <a:off x="3132138" y="5589588"/>
            <a:ext cx="4321175" cy="935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 глаголами</a:t>
            </a:r>
          </a:p>
        </p:txBody>
      </p:sp>
      <p:pic>
        <p:nvPicPr>
          <p:cNvPr id="20506" name="Picture 26" descr="4anipt1a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96188" y="5661025"/>
            <a:ext cx="7905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 10"/>
          <p:cNvSpPr/>
          <p:nvPr/>
        </p:nvSpPr>
        <p:spPr>
          <a:xfrm>
            <a:off x="0" y="6159500"/>
            <a:ext cx="684213" cy="6985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3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6.56799E-7 L -0.00191 -0.4706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23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69195E-6 L -4.16667E-6 0.1586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25532E-7 L -0.00382 0.1690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84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75763E-7 L -3.88889E-6 0.1785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4.92137E-6 L -0.04723 -0.0050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-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62 -4.92137E-6 L 0.05486 -0.0050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0" grpId="0" animBg="1"/>
      <p:bldP spid="20500" grpId="1" animBg="1"/>
      <p:bldP spid="20501" grpId="0" animBg="1"/>
      <p:bldP spid="20501" grpId="1" animBg="1"/>
      <p:bldP spid="20502" grpId="0" animBg="1"/>
      <p:bldP spid="20502" grpId="1" animBg="1"/>
      <p:bldP spid="20503" grpId="0" animBg="1"/>
      <p:bldP spid="20503" grpId="1" animBg="1"/>
      <p:bldP spid="20504" grpId="0" animBg="1"/>
      <p:bldP spid="20504" grpId="1" animBg="1"/>
      <p:bldP spid="20505" grpId="0" animBg="1"/>
      <p:bldP spid="2050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19062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31747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182688" y="333375"/>
            <a:ext cx="7772400" cy="57991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   </a:t>
            </a:r>
            <a:r>
              <a:rPr lang="ru-RU" sz="2800" smtClean="0"/>
              <a:t>Не лает, не кусает, а в дом не пускает.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/>
              <a:t>   Из какого ковша не пьют, не едят, а только в него глядят?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/>
              <a:t>   Всех я вовремя бужу, хоть часов не завожу.             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/>
              <a:t>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/>
              <a:t>   Был ребенок – не знал пелёнок, стал стариком – сто пелёнок на нем.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/>
              <a:t>   Кто ни разу шага не сделал?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65549" name="Picture 13" descr="замок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3" y="0"/>
            <a:ext cx="1096962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0" name="Picture 14" descr="часы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0825" y="5084763"/>
            <a:ext cx="13017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1" name="Picture 15" descr="петух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0825" y="2276475"/>
            <a:ext cx="1076325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2" name="Picture 16" descr="зеркало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0825" y="1055688"/>
            <a:ext cx="1166813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3" name="Picture 17" descr="лук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0825" y="3860800"/>
            <a:ext cx="979488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0" y="6159500"/>
            <a:ext cx="684213" cy="6985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" name="Picture 13" descr="замок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4950" y="0"/>
            <a:ext cx="1096963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 descr="часы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313" y="5084763"/>
            <a:ext cx="13017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7" descr="лук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14313" y="3860800"/>
            <a:ext cx="979487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 descr="замок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8438" y="0"/>
            <a:ext cx="1096962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 descr="часы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7800" y="5084763"/>
            <a:ext cx="13017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5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5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5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785225" cy="1054100"/>
          </a:xfrm>
        </p:spPr>
        <p:txBody>
          <a:bodyPr/>
          <a:lstStyle/>
          <a:p>
            <a:r>
              <a:rPr lang="ru-RU" b="1" smtClean="0"/>
              <a:t>Вставь в текст частицу </a:t>
            </a:r>
            <a:r>
              <a:rPr lang="ru-RU" b="1" i="1" smtClean="0">
                <a:solidFill>
                  <a:srgbClr val="800000"/>
                </a:solidFill>
              </a:rPr>
              <a:t>НЕ</a:t>
            </a:r>
            <a:r>
              <a:rPr lang="ru-RU" b="1" smtClean="0"/>
              <a:t>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820150" cy="3384550"/>
          </a:xfrm>
        </p:spPr>
        <p:txBody>
          <a:bodyPr/>
          <a:lstStyle/>
          <a:p>
            <a:pPr indent="11113">
              <a:buFont typeface="Wingdings" pitchFamily="2" charset="2"/>
              <a:buNone/>
            </a:pPr>
            <a:r>
              <a:rPr lang="ru-RU" sz="4000" smtClean="0"/>
              <a:t>     Береги книгу!    ...бери её грязными руками и  ...  клади на грязный стол.  ... перегибай книгу и ...  загибай у неё листов.  Если ты ...  взял книгу в библиотеке, то  ... забудь вернуть её в срок. 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859338" y="1412875"/>
            <a:ext cx="936625" cy="7016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800000"/>
                </a:solidFill>
              </a:rPr>
              <a:t>Не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5364163" y="2060575"/>
            <a:ext cx="936625" cy="7016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800000"/>
                </a:solidFill>
              </a:rPr>
              <a:t>не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3995738" y="2636838"/>
            <a:ext cx="936625" cy="6413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800000"/>
                </a:solidFill>
              </a:rPr>
              <a:t>Не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1116013" y="3213100"/>
            <a:ext cx="865187" cy="7016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800000"/>
                </a:solidFill>
              </a:rPr>
              <a:t>не</a:t>
            </a: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323850" y="4508500"/>
            <a:ext cx="865188" cy="7016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800000"/>
                </a:solidFill>
              </a:rPr>
              <a:t>не</a:t>
            </a:r>
          </a:p>
        </p:txBody>
      </p:sp>
      <p:pic>
        <p:nvPicPr>
          <p:cNvPr id="32777" name="Picture 3" descr="G:\Анимации\Книжка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04025" y="5013325"/>
            <a:ext cx="1935163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 10"/>
          <p:cNvSpPr/>
          <p:nvPr/>
        </p:nvSpPr>
        <p:spPr>
          <a:xfrm>
            <a:off x="0" y="6159500"/>
            <a:ext cx="684213" cy="6985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nimBg="1"/>
      <p:bldP spid="23565" grpId="0" animBg="1"/>
      <p:bldP spid="23566" grpId="0" animBg="1"/>
      <p:bldP spid="23567" grpId="0" animBg="1"/>
      <p:bldP spid="2356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3795" name="Picture 2" descr="E:\Documents and Settings\Администратор\Рабочий стол\фоны\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3796" name="Picture 2" descr="G:\Анимации\Солнце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60888" y="-71438"/>
            <a:ext cx="4664075" cy="374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Прямоугольник 6"/>
          <p:cNvSpPr>
            <a:spLocks noChangeArrowheads="1"/>
          </p:cNvSpPr>
          <p:nvPr/>
        </p:nvSpPr>
        <p:spPr bwMode="auto">
          <a:xfrm>
            <a:off x="468313" y="620713"/>
            <a:ext cx="52562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7200" b="1" dirty="0">
                <a:solidFill>
                  <a:srgbClr val="C00000"/>
                </a:solidFill>
                <a:latin typeface="Calibri" pitchFamily="34" charset="0"/>
              </a:rPr>
              <a:t>Рефлексия</a:t>
            </a:r>
          </a:p>
        </p:txBody>
      </p:sp>
      <p:sp>
        <p:nvSpPr>
          <p:cNvPr id="33798" name="Прямоугольник 7"/>
          <p:cNvSpPr>
            <a:spLocks noChangeArrowheads="1"/>
          </p:cNvSpPr>
          <p:nvPr/>
        </p:nvSpPr>
        <p:spPr bwMode="auto">
          <a:xfrm>
            <a:off x="250825" y="2708275"/>
            <a:ext cx="87852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 dirty="0">
                <a:latin typeface="Calibri" pitchFamily="34" charset="0"/>
              </a:rPr>
              <a:t>- Мне было трудно …</a:t>
            </a:r>
          </a:p>
          <a:p>
            <a:r>
              <a:rPr lang="ru-RU" sz="6000" b="1" dirty="0">
                <a:solidFill>
                  <a:srgbClr val="00B050"/>
                </a:solidFill>
                <a:latin typeface="Calibri" pitchFamily="34" charset="0"/>
              </a:rPr>
              <a:t>- Я сомневался…</a:t>
            </a:r>
          </a:p>
          <a:p>
            <a:r>
              <a:rPr lang="ru-RU" sz="6000" b="1" dirty="0">
                <a:solidFill>
                  <a:srgbClr val="990099"/>
                </a:solidFill>
                <a:latin typeface="Calibri" pitchFamily="34" charset="0"/>
              </a:rPr>
              <a:t>- Мне понравилось…</a:t>
            </a:r>
          </a:p>
          <a:p>
            <a:r>
              <a:rPr lang="ru-RU" sz="6000" b="1" dirty="0">
                <a:solidFill>
                  <a:srgbClr val="FF0000"/>
                </a:solidFill>
                <a:latin typeface="Calibri" pitchFamily="34" charset="0"/>
              </a:rPr>
              <a:t>- Я доволен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3"/>
          <p:cNvSpPr>
            <a:spLocks noGrp="1"/>
          </p:cNvSpPr>
          <p:nvPr>
            <p:ph type="title"/>
          </p:nvPr>
        </p:nvSpPr>
        <p:spPr>
          <a:xfrm>
            <a:off x="1350963" y="115888"/>
            <a:ext cx="7793037" cy="3170237"/>
          </a:xfrm>
        </p:spPr>
        <p:txBody>
          <a:bodyPr/>
          <a:lstStyle/>
          <a:p>
            <a:r>
              <a:rPr lang="ru-RU" sz="3600" smtClean="0"/>
              <a:t>«Запомните, мои друзья, </a:t>
            </a:r>
            <a:br>
              <a:rPr lang="ru-RU" sz="3600" smtClean="0"/>
            </a:br>
            <a:r>
              <a:rPr lang="ru-RU" sz="3600" smtClean="0"/>
              <a:t>волшебная частица </a:t>
            </a:r>
            <a:r>
              <a:rPr lang="ru-RU" sz="3600" b="1" i="1" smtClean="0">
                <a:solidFill>
                  <a:srgbClr val="800000"/>
                </a:solidFill>
              </a:rPr>
              <a:t>НЕ</a:t>
            </a:r>
            <a:r>
              <a:rPr lang="ru-RU" sz="3600" smtClean="0"/>
              <a:t>, </a:t>
            </a:r>
            <a:br>
              <a:rPr lang="ru-RU" sz="3600" smtClean="0"/>
            </a:br>
            <a:r>
              <a:rPr lang="ru-RU" sz="3600" smtClean="0"/>
              <a:t>отрицая плохое, </a:t>
            </a:r>
            <a:br>
              <a:rPr lang="ru-RU" sz="3600" smtClean="0"/>
            </a:br>
            <a:r>
              <a:rPr lang="ru-RU" sz="3600" smtClean="0"/>
              <a:t>недостойное человека действие, </a:t>
            </a:r>
            <a:br>
              <a:rPr lang="ru-RU" sz="3600" smtClean="0"/>
            </a:br>
            <a:r>
              <a:rPr lang="ru-RU" sz="3600" smtClean="0"/>
              <a:t>учит нас мудрому отношению </a:t>
            </a:r>
            <a:br>
              <a:rPr lang="ru-RU" sz="3600" smtClean="0"/>
            </a:br>
            <a:r>
              <a:rPr lang="ru-RU" sz="3600" smtClean="0"/>
              <a:t>к жизни и к себе».</a:t>
            </a:r>
          </a:p>
        </p:txBody>
      </p:sp>
      <p:pic>
        <p:nvPicPr>
          <p:cNvPr id="34819" name="Picture 2" descr="C:\Documents and Settings\Кирилл\Рабочий стол\Рабочий стол\МАМА\анимация\2137a0b44f0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59113" y="3197225"/>
            <a:ext cx="3170237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71550" y="404813"/>
            <a:ext cx="7345363" cy="2087562"/>
          </a:xfrm>
        </p:spPr>
        <p:txBody>
          <a:bodyPr/>
          <a:lstStyle/>
          <a:p>
            <a:pPr algn="ctr" eaLnBrk="1" hangingPunct="1"/>
            <a:r>
              <a:rPr lang="ru-RU" sz="9600" b="1" dirty="0" smtClean="0">
                <a:solidFill>
                  <a:schemeClr val="hlink"/>
                </a:solidFill>
                <a:latin typeface="Bookman Old Style" pitchFamily="18" charset="0"/>
              </a:rPr>
              <a:t>ГЛАГОЛ</a:t>
            </a:r>
          </a:p>
        </p:txBody>
      </p:sp>
      <p:sp>
        <p:nvSpPr>
          <p:cNvPr id="7171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357563"/>
            <a:ext cx="8569325" cy="31670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4000" i="1" smtClean="0"/>
              <a:t>«Глагол – самая огнедышащая, самая живая часть речи. </a:t>
            </a:r>
          </a:p>
          <a:p>
            <a:pPr eaLnBrk="1" hangingPunct="1">
              <a:lnSpc>
                <a:spcPct val="90000"/>
              </a:lnSpc>
            </a:pPr>
            <a:r>
              <a:rPr lang="ru-RU" sz="4000" i="1" smtClean="0"/>
              <a:t>В глаголе струится самая алая, самая свежая кровь языка.»</a:t>
            </a:r>
          </a:p>
          <a:p>
            <a:pPr algn="r" eaLnBrk="1" hangingPunct="1">
              <a:lnSpc>
                <a:spcPct val="90000"/>
              </a:lnSpc>
            </a:pPr>
            <a:r>
              <a:rPr lang="ru-RU" sz="4400" i="1" smtClean="0"/>
              <a:t>А. Югов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765175"/>
            <a:ext cx="8280400" cy="3455988"/>
          </a:xfrm>
        </p:spPr>
        <p:txBody>
          <a:bodyPr/>
          <a:lstStyle/>
          <a:p>
            <a:pPr algn="ctr" eaLnBrk="1" hangingPunct="1"/>
            <a:r>
              <a:rPr lang="ru-RU" sz="6600" b="1" smtClean="0">
                <a:solidFill>
                  <a:schemeClr val="hlink"/>
                </a:solidFill>
                <a:latin typeface="Bookman Old Style" pitchFamily="18" charset="0"/>
              </a:rPr>
              <a:t>ТЕОРЕТИЧЕСКАЯ РАЗМИНКА</a:t>
            </a:r>
          </a:p>
        </p:txBody>
      </p:sp>
      <p:pic>
        <p:nvPicPr>
          <p:cNvPr id="8195" name="Picture 5" descr="23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43213" y="4076700"/>
            <a:ext cx="18161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8" descr="компьютер качается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92725" y="4292600"/>
            <a:ext cx="2879725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260350"/>
            <a:ext cx="5976937" cy="16002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chemeClr val="tx1"/>
                </a:solidFill>
                <a:latin typeface="Comic Sans MS" pitchFamily="66" charset="0"/>
              </a:rPr>
              <a:t>Что такое глагол?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133600"/>
            <a:ext cx="8459787" cy="40179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600" smtClean="0">
                <a:latin typeface="Arial" charset="0"/>
              </a:rPr>
              <a:t>Это </a:t>
            </a: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>часть речи</a:t>
            </a:r>
            <a:r>
              <a:rPr lang="ru-RU" sz="3600" smtClean="0">
                <a:latin typeface="Arial" charset="0"/>
              </a:rPr>
              <a:t>, которая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600" smtClean="0">
                <a:latin typeface="Arial" charset="0"/>
              </a:rPr>
              <a:t>обозначает</a:t>
            </a:r>
            <a:r>
              <a:rPr lang="ru-RU" sz="3600" b="1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>действие предмета</a:t>
            </a:r>
            <a:r>
              <a:rPr lang="ru-RU" sz="3600" smtClean="0">
                <a:latin typeface="Arial" charset="0"/>
              </a:rPr>
              <a:t>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600" smtClean="0">
                <a:latin typeface="Arial" charset="0"/>
              </a:rPr>
              <a:t>и отвечает на вопросы: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>что делать?                 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>что делает?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>что будет делать?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600" b="1" smtClean="0">
                <a:solidFill>
                  <a:schemeClr val="hlink"/>
                </a:solidFill>
                <a:latin typeface="Arial" charset="0"/>
              </a:rPr>
              <a:t> что делал?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908050"/>
            <a:ext cx="7310438" cy="1600200"/>
          </a:xfrm>
        </p:spPr>
        <p:txBody>
          <a:bodyPr/>
          <a:lstStyle/>
          <a:p>
            <a:pPr algn="ctr" eaLnBrk="1" hangingPunct="1"/>
            <a:r>
              <a:rPr lang="ru-RU" sz="5400" b="1" smtClean="0">
                <a:solidFill>
                  <a:schemeClr val="tx1"/>
                </a:solidFill>
                <a:latin typeface="Comic Sans MS" pitchFamily="66" charset="0"/>
              </a:rPr>
              <a:t>Какое значение имеет глагол в речи?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3068638"/>
            <a:ext cx="7058025" cy="29384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4400" b="1" smtClean="0">
                <a:solidFill>
                  <a:schemeClr val="hlink"/>
                </a:solidFill>
                <a:latin typeface="Arial" charset="0"/>
              </a:rPr>
              <a:t>Глаголы делают нашу речь живой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96975"/>
            <a:ext cx="8137525" cy="1600200"/>
          </a:xfrm>
        </p:spPr>
        <p:txBody>
          <a:bodyPr/>
          <a:lstStyle/>
          <a:p>
            <a:pPr algn="ctr" eaLnBrk="1" hangingPunct="1"/>
            <a:r>
              <a:rPr lang="ru-RU" sz="6000" b="1" smtClean="0">
                <a:solidFill>
                  <a:schemeClr val="tx1"/>
                </a:solidFill>
                <a:latin typeface="Comic Sans MS" pitchFamily="66" charset="0"/>
              </a:rPr>
              <a:t>Какую роль глагол выполняет в предложении?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3213100"/>
            <a:ext cx="7772400" cy="27193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4400" b="1" smtClean="0">
                <a:latin typeface="Arial" charset="0"/>
              </a:rPr>
              <a:t>Глагол в предложении является </a:t>
            </a:r>
            <a:r>
              <a:rPr lang="ru-RU" sz="4400" b="1" smtClean="0">
                <a:solidFill>
                  <a:schemeClr val="hlink"/>
                </a:solidFill>
                <a:latin typeface="Arial" charset="0"/>
              </a:rPr>
              <a:t>сказуемым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341438"/>
            <a:ext cx="8064500" cy="1600200"/>
          </a:xfrm>
        </p:spPr>
        <p:txBody>
          <a:bodyPr/>
          <a:lstStyle/>
          <a:p>
            <a:pPr algn="ctr" eaLnBrk="1" hangingPunct="1"/>
            <a:r>
              <a:rPr lang="ru-RU" sz="6000" b="1" smtClean="0">
                <a:solidFill>
                  <a:schemeClr val="tx1"/>
                </a:solidFill>
                <a:latin typeface="Comic Sans MS" pitchFamily="66" charset="0"/>
              </a:rPr>
              <a:t>Что такое неопределенная форма глагола?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068638"/>
            <a:ext cx="8424862" cy="24177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4400" b="1" smtClean="0">
                <a:latin typeface="Arial" charset="0"/>
              </a:rPr>
              <a:t>Глаголы, которые отвечают на вопросы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400" b="1" smtClean="0">
                <a:solidFill>
                  <a:schemeClr val="hlink"/>
                </a:solidFill>
                <a:latin typeface="Arial" charset="0"/>
              </a:rPr>
              <a:t>что делать? что сделать?</a:t>
            </a:r>
            <a:r>
              <a:rPr lang="ru-RU" sz="4400" b="1" smtClean="0">
                <a:latin typeface="Arial" charset="0"/>
              </a:rPr>
              <a:t>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400" b="1" smtClean="0">
                <a:latin typeface="Arial" charset="0"/>
              </a:rPr>
              <a:t>являются глаголами неопределенной формы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68313" y="1841500"/>
            <a:ext cx="803433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buFontTx/>
              <a:buAutoNum type="arabicPeriod"/>
              <a:defRPr/>
            </a:pPr>
            <a:r>
              <a:rPr lang="ru-RU" sz="3200" b="1" i="1" dirty="0">
                <a:latin typeface="Constantia" pitchFamily="18" charset="0"/>
              </a:rPr>
              <a:t>Пишу красиво, чисто, аккуратно, грамотно;  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sz="3200" b="1" i="1" dirty="0">
                <a:latin typeface="Constantia" pitchFamily="18" charset="0"/>
              </a:rPr>
              <a:t> Начало предложения пишу с большой буквы, в конце предложения ставлю знак препинания; </a:t>
            </a:r>
          </a:p>
          <a:p>
            <a:pPr>
              <a:defRPr/>
            </a:pPr>
            <a:r>
              <a:rPr lang="ru-RU" sz="3200" b="1" i="1" dirty="0">
                <a:latin typeface="Constantia" pitchFamily="18" charset="0"/>
              </a:rPr>
              <a:t>  3.  Переношу с одной строки на другую по слогам; </a:t>
            </a:r>
          </a:p>
          <a:p>
            <a:pPr>
              <a:defRPr/>
            </a:pPr>
            <a:r>
              <a:rPr lang="ru-RU" sz="3200" b="1" i="1" dirty="0">
                <a:latin typeface="Constantia" pitchFamily="18" charset="0"/>
              </a:rPr>
              <a:t>  4.  Помню о красной строке; </a:t>
            </a:r>
          </a:p>
          <a:p>
            <a:pPr>
              <a:defRPr/>
            </a:pPr>
            <a:r>
              <a:rPr lang="ru-RU" sz="3200" b="1" i="1" dirty="0">
                <a:latin typeface="Constantia" pitchFamily="18" charset="0"/>
              </a:rPr>
              <a:t>  5.  Пишу, проговаривая себе по слогам</a:t>
            </a:r>
            <a:r>
              <a:rPr lang="ru-RU" sz="3200" b="1" dirty="0">
                <a:latin typeface="Constantia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00125" y="260350"/>
            <a:ext cx="8143875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+mn-lt"/>
              </a:rPr>
              <a:t>5 «золотых» правил русского языка</a:t>
            </a:r>
          </a:p>
        </p:txBody>
      </p:sp>
      <p:pic>
        <p:nvPicPr>
          <p:cNvPr id="14340" name="Рисунок 3" descr="Anim_0015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288" y="3284538"/>
            <a:ext cx="1528762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8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726</TotalTime>
  <Words>721</Words>
  <Application>Microsoft Office PowerPoint</Application>
  <PresentationFormat>Экран (4:3)</PresentationFormat>
  <Paragraphs>182</Paragraphs>
  <Slides>28</Slides>
  <Notes>22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40" baseType="lpstr">
      <vt:lpstr>Arial</vt:lpstr>
      <vt:lpstr>Bookman Old Style</vt:lpstr>
      <vt:lpstr>Calibri</vt:lpstr>
      <vt:lpstr>Century Schoolbook</vt:lpstr>
      <vt:lpstr>Comic Sans MS</vt:lpstr>
      <vt:lpstr>Constantia</vt:lpstr>
      <vt:lpstr>Impact</vt:lpstr>
      <vt:lpstr>Monotype Corsiva</vt:lpstr>
      <vt:lpstr>Tahoma</vt:lpstr>
      <vt:lpstr>Times New Roman</vt:lpstr>
      <vt:lpstr>Wingdings</vt:lpstr>
      <vt:lpstr>Палитра</vt:lpstr>
      <vt:lpstr>Презентация PowerPoint</vt:lpstr>
      <vt:lpstr>Презентация PowerPoint</vt:lpstr>
      <vt:lpstr>ГЛАГОЛ</vt:lpstr>
      <vt:lpstr>ТЕОРЕТИЧЕСКАЯ РАЗМИНКА</vt:lpstr>
      <vt:lpstr>Что такое глагол?</vt:lpstr>
      <vt:lpstr>Какое значение имеет глагол в речи?</vt:lpstr>
      <vt:lpstr>Какую роль глагол выполняет в предложении?</vt:lpstr>
      <vt:lpstr>Что такое неопределенная форма глагола?</vt:lpstr>
      <vt:lpstr>Презентация PowerPoint</vt:lpstr>
      <vt:lpstr> прочитать  беречь дружить жечь  </vt:lpstr>
      <vt:lpstr>Презентация PowerPoint</vt:lpstr>
      <vt:lpstr>Презентация PowerPoint</vt:lpstr>
      <vt:lpstr>Презентация PowerPoint</vt:lpstr>
      <vt:lpstr> Мобилизующий этап </vt:lpstr>
      <vt:lpstr>Минутка чистописания</vt:lpstr>
      <vt:lpstr>Словарно-орфографическая работа</vt:lpstr>
      <vt:lpstr>Презентация PowerPoint</vt:lpstr>
      <vt:lpstr>Прочитайте, запомните</vt:lpstr>
      <vt:lpstr>Вспомните и напишите словосочетание</vt:lpstr>
      <vt:lpstr>Напишите предложения, ориентируясь на схемы. Вставьте нужные буквы. Раскройте скобки.</vt:lpstr>
      <vt:lpstr>Сказка.</vt:lpstr>
      <vt:lpstr>Презентация PowerPoint</vt:lpstr>
      <vt:lpstr>Презентация PowerPoint</vt:lpstr>
      <vt:lpstr>ПОСЛОВИЦЫ:</vt:lpstr>
      <vt:lpstr>Презентация PowerPoint</vt:lpstr>
      <vt:lpstr>Вставь в текст частицу НЕ.</vt:lpstr>
      <vt:lpstr>Презентация PowerPoint</vt:lpstr>
      <vt:lpstr>«Запомните, мои друзья,  волшебная частица НЕ,  отрицая плохое,  недостойное человека действие,  учит нас мудрому отношению  к жизни и к себе».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ТЕОРЕТИЧЕСКАЯ РАЗМИНКА</dc:title>
  <dc:creator>semenchenko</dc:creator>
  <cp:lastModifiedBy>Пользователь</cp:lastModifiedBy>
  <cp:revision>82</cp:revision>
  <dcterms:created xsi:type="dcterms:W3CDTF">2007-04-22T08:14:09Z</dcterms:created>
  <dcterms:modified xsi:type="dcterms:W3CDTF">2020-05-06T08:04:38Z</dcterms:modified>
</cp:coreProperties>
</file>