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7" r:id="rId2"/>
    <p:sldId id="258" r:id="rId3"/>
    <p:sldId id="262" r:id="rId4"/>
    <p:sldId id="263" r:id="rId5"/>
    <p:sldId id="265" r:id="rId6"/>
    <p:sldId id="268" r:id="rId7"/>
    <p:sldId id="269" r:id="rId8"/>
    <p:sldId id="286" r:id="rId9"/>
    <p:sldId id="271" r:id="rId10"/>
    <p:sldId id="287" r:id="rId11"/>
    <p:sldId id="272" r:id="rId12"/>
    <p:sldId id="273" r:id="rId13"/>
    <p:sldId id="274" r:id="rId14"/>
    <p:sldId id="276" r:id="rId15"/>
    <p:sldId id="278" r:id="rId16"/>
    <p:sldId id="288" r:id="rId17"/>
    <p:sldId id="279" r:id="rId18"/>
    <p:sldId id="280" r:id="rId19"/>
    <p:sldId id="289" r:id="rId20"/>
    <p:sldId id="281" r:id="rId21"/>
    <p:sldId id="282" r:id="rId22"/>
    <p:sldId id="285" r:id="rId23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A5C"/>
    <a:srgbClr val="CB2307"/>
    <a:srgbClr val="0C0C0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A9531E6-BF52-48CC-B6B3-4C6FC385340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AA548-975B-4B48-BC6B-632D63A3867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64F05-253D-431C-A55A-AF2901220C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17B26A-CFD7-4C28-A2B6-50A57A8005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24AA8-F4BE-43E9-98B5-F3D39CC86A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49028-AFFA-4DE1-B04F-34848082C2C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AB8AE-3B46-4048-8228-4B41A29FB2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69EA7F-E435-45CC-95D8-7D40F8C93B7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F623A8-9728-464D-B971-FDA67EDF9B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DE49E-C3CE-409A-9431-E73FB9B52C6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628D1-91A5-4B64-9891-6D9911B1DA1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D399ECC-B251-4206-8F2E-CAD443A9EB38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836613"/>
            <a:ext cx="8964612" cy="602138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>
                <a:solidFill>
                  <a:schemeClr val="tx2"/>
                </a:solidFill>
              </a:rPr>
              <a:t>   </a:t>
            </a:r>
            <a:r>
              <a:rPr lang="ru-RU" sz="2000">
                <a:solidFill>
                  <a:srgbClr val="CB2307"/>
                </a:solidFill>
              </a:rPr>
              <a:t>План:</a:t>
            </a:r>
          </a:p>
          <a:p>
            <a:pPr algn="ctr">
              <a:buFont typeface="Wingdings" pitchFamily="2" charset="2"/>
              <a:buNone/>
            </a:pPr>
            <a:endParaRPr lang="ru-RU" sz="2000">
              <a:solidFill>
                <a:srgbClr val="CB2307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2000"/>
              <a:t>   1. Понятие биологического возраста. </a:t>
            </a:r>
          </a:p>
          <a:p>
            <a:pPr>
              <a:buFont typeface="Wingdings" pitchFamily="2" charset="2"/>
              <a:buNone/>
            </a:pPr>
            <a:r>
              <a:rPr lang="ru-RU" sz="2000"/>
              <a:t>   2. Основные критерии биологического возраста.</a:t>
            </a:r>
          </a:p>
          <a:p>
            <a:pPr>
              <a:buFont typeface="Wingdings" pitchFamily="2" charset="2"/>
              <a:buNone/>
            </a:pPr>
            <a:r>
              <a:rPr lang="ru-RU" sz="2000"/>
              <a:t>   3. Биологический возраст мужчин и женщин.</a:t>
            </a:r>
          </a:p>
          <a:p>
            <a:pPr>
              <a:buFont typeface="Wingdings" pitchFamily="2" charset="2"/>
              <a:buNone/>
            </a:pPr>
            <a:r>
              <a:rPr lang="ru-RU" sz="2000"/>
              <a:t>   4. Хронологический и биологический возраст.</a:t>
            </a:r>
          </a:p>
          <a:p>
            <a:pPr>
              <a:buFont typeface="Wingdings" pitchFamily="2" charset="2"/>
              <a:buNone/>
            </a:pPr>
            <a:r>
              <a:rPr lang="ru-RU" sz="2000"/>
              <a:t>   5. Как определить свой биологический возраст.</a:t>
            </a:r>
          </a:p>
          <a:p>
            <a:pPr>
              <a:buFont typeface="Wingdings" pitchFamily="2" charset="2"/>
              <a:buNone/>
            </a:pPr>
            <a:r>
              <a:rPr lang="ru-RU" sz="2000"/>
              <a:t>   6. Управление биологическим возрастом человека.</a:t>
            </a:r>
          </a:p>
          <a:p>
            <a:pPr>
              <a:buFont typeface="Wingdings" pitchFamily="2" charset="2"/>
              <a:buNone/>
            </a:pPr>
            <a:r>
              <a:rPr lang="ru-RU" sz="2000"/>
              <a:t>   7. Заключение.</a:t>
            </a:r>
          </a:p>
          <a:p>
            <a:pPr>
              <a:buFont typeface="Wingdings" pitchFamily="2" charset="2"/>
              <a:buNone/>
            </a:pPr>
            <a:endParaRPr lang="ru-RU" sz="2000"/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260350"/>
            <a:ext cx="8540750" cy="5838825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 b="1"/>
              <a:t>      </a:t>
            </a:r>
          </a:p>
          <a:p>
            <a:pPr algn="just">
              <a:buFont typeface="Wingdings" pitchFamily="2" charset="2"/>
              <a:buNone/>
            </a:pPr>
            <a:endParaRPr lang="ru-RU" b="1"/>
          </a:p>
          <a:p>
            <a:pPr algn="just">
              <a:buFont typeface="Wingdings" pitchFamily="2" charset="2"/>
              <a:buNone/>
            </a:pPr>
            <a:endParaRPr lang="ru-RU" b="1"/>
          </a:p>
          <a:p>
            <a:pPr algn="just">
              <a:buFont typeface="Wingdings" pitchFamily="2" charset="2"/>
              <a:buNone/>
            </a:pPr>
            <a:r>
              <a:rPr lang="ru-RU" b="1">
                <a:effectLst/>
              </a:rPr>
              <a:t>     </a:t>
            </a:r>
            <a:r>
              <a:rPr lang="ru-RU" sz="2400" b="1">
                <a:effectLst/>
              </a:rPr>
              <a:t>Среди сверстников по хронологическому возрасту обычно существуют значительные различия по темпам возрастных изменений. Расхождения между хронологическим и биологическим возрастом, позволяющие оценить интенсивность старения и функциональные возможности индивида, неоднозначны в разные фазы процесса старения. Самые высокие скорости возрастных сдвигов отмечаются у долгожителей, в более молодых группах они незначительны.</a:t>
            </a:r>
          </a:p>
          <a:p>
            <a:pPr algn="just">
              <a:buFont typeface="Wingdings" pitchFamily="2" charset="2"/>
              <a:buNone/>
            </a:pPr>
            <a:endParaRPr lang="ru-RU" sz="2400" b="1"/>
          </a:p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307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800"/>
              <a:t>    </a:t>
            </a:r>
            <a:endParaRPr lang="ru-RU" b="1">
              <a:effectLst/>
            </a:endParaRPr>
          </a:p>
          <a:p>
            <a:pPr algn="just">
              <a:buFont typeface="Wingdings" pitchFamily="2" charset="2"/>
              <a:buNone/>
            </a:pPr>
            <a:r>
              <a:rPr lang="ru-RU" b="1">
                <a:effectLst/>
              </a:rPr>
              <a:t>   </a:t>
            </a:r>
            <a:r>
              <a:rPr lang="ru-RU" sz="1800" b="1">
                <a:effectLst/>
              </a:rPr>
              <a:t>Биологический возраст, помимо наследственности, в большой степени зависит от условий среды и образа жизни. Поэтому во второй половине жизни люди одного хронологического возраста могут особенно сильно различаться по биологическому возрасту. Моложе своего возраста обычно оказываются те из них, у которых благоприятный повседневный образ жизни сочетается с положительной наследственностью.</a:t>
            </a:r>
          </a:p>
          <a:p>
            <a:pPr algn="just">
              <a:buFont typeface="Wingdings" pitchFamily="2" charset="2"/>
              <a:buNone/>
            </a:pPr>
            <a:endParaRPr lang="ru-RU" sz="1800" b="1">
              <a:effectLst/>
            </a:endParaRPr>
          </a:p>
          <a:p>
            <a:pPr algn="just">
              <a:buFont typeface="Wingdings" pitchFamily="2" charset="2"/>
              <a:buNone/>
            </a:pPr>
            <a:endParaRPr lang="ru-RU" sz="1800" b="1">
              <a:effectLst/>
            </a:endParaRPr>
          </a:p>
          <a:p>
            <a:pPr algn="just">
              <a:buFont typeface="Wingdings" pitchFamily="2" charset="2"/>
              <a:buNone/>
            </a:pPr>
            <a:endParaRPr lang="ru-RU" sz="1800" b="1">
              <a:effectLst/>
            </a:endParaRPr>
          </a:p>
          <a:p>
            <a:pPr algn="just">
              <a:buFont typeface="Wingdings" pitchFamily="2" charset="2"/>
              <a:buNone/>
            </a:pPr>
            <a:endParaRPr lang="ru-RU" sz="1800" b="1">
              <a:effectLst/>
            </a:endParaRPr>
          </a:p>
          <a:p>
            <a:pPr algn="just">
              <a:buFont typeface="Wingdings" pitchFamily="2" charset="2"/>
              <a:buNone/>
            </a:pPr>
            <a:r>
              <a:rPr lang="ru-RU" sz="1800" b="1">
                <a:effectLst/>
              </a:rPr>
              <a:t>     Иногда же человек имеет прекрасный внешний вид, зато основные функции его организма находятся в очень плохом состоянии, тогда можно говорить, что его биологический возраст выше календарного. При хронических заболеваниях признаки преждевременного старения могут проявиться очень рано.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>
                <a:solidFill>
                  <a:srgbClr val="CB2307"/>
                </a:solidFill>
              </a:rPr>
              <a:t>5. Как определить свой биологический возраст.</a:t>
            </a:r>
          </a:p>
        </p:txBody>
      </p:sp>
      <p:sp>
        <p:nvSpPr>
          <p:cNvPr id="317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1484313"/>
            <a:ext cx="8964612" cy="53736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000"/>
              <a:t>   </a:t>
            </a:r>
            <a:r>
              <a:rPr lang="ru-RU" sz="2000" b="1"/>
              <a:t>Необходимость определения биологического возраста обусловлена по крайней мере двумя причинами:</a:t>
            </a:r>
          </a:p>
          <a:p>
            <a:pPr>
              <a:buFont typeface="Wingdings" pitchFamily="2" charset="2"/>
              <a:buNone/>
            </a:pPr>
            <a:endParaRPr lang="ru-RU" sz="2000" b="1"/>
          </a:p>
          <a:p>
            <a:pPr>
              <a:buFont typeface="Wingdings" pitchFamily="2" charset="2"/>
              <a:buNone/>
            </a:pPr>
            <a:r>
              <a:rPr lang="ru-RU" sz="2000" b="1"/>
              <a:t>     1. Первые два метода (по паспорту и по внешнему виду) определения возраста не дают ответ о фактическом возрасте человека.</a:t>
            </a:r>
          </a:p>
          <a:p>
            <a:pPr>
              <a:buFont typeface="Wingdings" pitchFamily="2" charset="2"/>
              <a:buNone/>
            </a:pPr>
            <a:endParaRPr lang="ru-RU" sz="2000" b="1"/>
          </a:p>
          <a:p>
            <a:pPr>
              <a:buFont typeface="Wingdings" pitchFamily="2" charset="2"/>
              <a:buNone/>
            </a:pPr>
            <a:r>
              <a:rPr lang="ru-RU" sz="2000" b="1"/>
              <a:t>     2. Сами люди заинтересованы в том, чтобы знать свой истинный возраст не в результате вычисления от даты рождения до текущего момента, а в результате оценки всего жизненного потенциала на основе тестов и медицинского обследования.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 </a:t>
            </a:r>
          </a:p>
        </p:txBody>
      </p:sp>
      <p:pic>
        <p:nvPicPr>
          <p:cNvPr id="32772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348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 </a:t>
            </a:r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r>
              <a:rPr lang="ru-RU"/>
              <a:t>   </a:t>
            </a:r>
            <a:r>
              <a:rPr lang="ru-RU" sz="1800" b="1"/>
              <a:t>Специалисты утверждают, что средняя продолжительность жизни человека - 90 лет. И каждый день советуют все новые достижения цивилизации, чтобы этот возраст продлить. Так почему же одни в 50 выглядят, а что еще лучше - чувствуют себя на 30, а другие уже в 25 ощущают себя дряхлыми старичками? </a:t>
            </a:r>
          </a:p>
          <a:p>
            <a:pPr>
              <a:buFont typeface="Wingdings" pitchFamily="2" charset="2"/>
              <a:buNone/>
            </a:pPr>
            <a:endParaRPr lang="ru-RU" sz="1800" b="1"/>
          </a:p>
          <a:p>
            <a:pPr>
              <a:buFont typeface="Wingdings" pitchFamily="2" charset="2"/>
              <a:buNone/>
            </a:pPr>
            <a:r>
              <a:rPr lang="ru-RU" sz="1800" b="1"/>
              <a:t>     Специалисты-геронтологи советуют обратить особое внимание на здоровье, если разница между внутренним и должным биологическим возрастом составляет пять лет. Это означает, что происходит ускоренное старение организма. Однако очевидный минус блиц-тестов: невозможно оценить состояние внутренних органов. А между тем мы стары на столько, на сколько наша самая старая часть. Интернет предлагает нам множество тестов. Я предлагаю испытать на себе один из них.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3686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800"/>
              <a:t>   </a:t>
            </a:r>
          </a:p>
          <a:p>
            <a:pPr algn="just">
              <a:buFont typeface="Wingdings" pitchFamily="2" charset="2"/>
              <a:buNone/>
            </a:pPr>
            <a:r>
              <a:rPr lang="ru-RU" sz="4800"/>
              <a:t>  </a:t>
            </a:r>
          </a:p>
          <a:p>
            <a:pPr algn="just">
              <a:buFont typeface="Wingdings" pitchFamily="2" charset="2"/>
              <a:buNone/>
            </a:pPr>
            <a:r>
              <a:rPr lang="ru-RU" sz="1800" b="1"/>
              <a:t>     Один из самых показательных тестов называется «статическая балансировка». Для этого нужно закрыть глаза (важно!), встать ровненько и поднять правую ногу примерно на 10 сантиметров. Чем дольше вы простоите в этой позе, тем лучше. Считается, что с 12-летнего до 80-летнего возраста происходит почти стопроцентное снижение результата. Этот тест считается чуть ли не самым важным и показывает нервно-психо-эмоциональную устойчивость.</a:t>
            </a:r>
          </a:p>
          <a:p>
            <a:pPr>
              <a:buFont typeface="Wingdings" pitchFamily="2" charset="2"/>
              <a:buNone/>
            </a:pPr>
            <a:endParaRPr lang="ru-RU" sz="1800" b="1"/>
          </a:p>
          <a:p>
            <a:pPr>
              <a:buFont typeface="Wingdings" pitchFamily="2" charset="2"/>
              <a:buNone/>
            </a:pPr>
            <a:r>
              <a:rPr lang="ru-RU" b="1"/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333375"/>
            <a:ext cx="8540750" cy="5765800"/>
          </a:xfrm>
        </p:spPr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/>
              <a:t>   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ru-RU" sz="1800" b="1"/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ru-RU" sz="1800" b="1"/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ru-RU" sz="1800" b="1"/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ru-RU" sz="1800" b="1"/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ru-RU" sz="1800" b="1"/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/>
              <a:t>     </a:t>
            </a:r>
            <a:r>
              <a:rPr lang="ru-RU" sz="2000" b="1"/>
              <a:t>С помощью таких экспресс-тестов свой биологический возраст можно определить весьма и весьма условно. Существует несколько профессиональных тестов. И каждый из них заложен в сложную компьютерную программу. То есть точно узнать свой возраст вам помогут только специалисты.</a:t>
            </a:r>
          </a:p>
          <a:p>
            <a:pPr>
              <a:lnSpc>
                <a:spcPct val="80000"/>
              </a:lnSpc>
            </a:pPr>
            <a:endParaRPr lang="ru-RU" sz="1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>
                <a:solidFill>
                  <a:srgbClr val="940A5C"/>
                </a:solidFill>
              </a:rPr>
              <a:t>КСТАТИ!!</a:t>
            </a:r>
            <a:br>
              <a:rPr lang="ru-RU" sz="1800" b="1">
                <a:solidFill>
                  <a:srgbClr val="940A5C"/>
                </a:solidFill>
              </a:rPr>
            </a:br>
            <a:r>
              <a:rPr lang="ru-RU" sz="1800" b="1">
                <a:solidFill>
                  <a:srgbClr val="940A5C"/>
                </a:solidFill>
              </a:rPr>
              <a:t>Самые «молодые» - бедные интеллигенты.</a:t>
            </a:r>
            <a:r>
              <a:rPr lang="ru-RU" sz="4000"/>
              <a:t> </a:t>
            </a:r>
          </a:p>
        </p:txBody>
      </p:sp>
      <p:pic>
        <p:nvPicPr>
          <p:cNvPr id="37892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16013" y="1830388"/>
            <a:ext cx="6769100" cy="50673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ru-RU" sz="1800" b="1">
                <a:solidFill>
                  <a:srgbClr val="CB2307"/>
                </a:solidFill>
              </a:rPr>
              <a:t>6.Управление биологическим возрастом человека.</a:t>
            </a:r>
          </a:p>
        </p:txBody>
      </p:sp>
      <p:sp>
        <p:nvSpPr>
          <p:cNvPr id="389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50825" y="1557338"/>
            <a:ext cx="8758238" cy="5300662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/>
              <a:t>   </a:t>
            </a:r>
            <a:r>
              <a:rPr lang="ru-RU" sz="1800" b="1"/>
              <a:t>Понятие «биологический возраст» в идее достижения долголетия играет важную, мобилизующую роль. </a:t>
            </a:r>
          </a:p>
          <a:p>
            <a:pPr algn="just">
              <a:buFont typeface="Wingdings" pitchFamily="2" charset="2"/>
              <a:buNone/>
            </a:pPr>
            <a:r>
              <a:rPr lang="ru-RU" sz="1800" b="1"/>
              <a:t>     Он может иметь три состояния:</a:t>
            </a:r>
          </a:p>
          <a:p>
            <a:pPr algn="just">
              <a:buFont typeface="Wingdings" pitchFamily="2" charset="2"/>
              <a:buNone/>
            </a:pPr>
            <a:endParaRPr lang="ru-RU" sz="1800" b="1"/>
          </a:p>
          <a:p>
            <a:pPr algn="just">
              <a:buFont typeface="Wingdings" pitchFamily="2" charset="2"/>
              <a:buNone/>
            </a:pPr>
            <a:r>
              <a:rPr lang="ru-RU" sz="1800" b="1"/>
              <a:t>     1. Соответствие статистическому возрасту (сколько лет по паспорту, такой же и биологический возраст). Это неплохой вариант, но и не хороший.</a:t>
            </a:r>
          </a:p>
          <a:p>
            <a:pPr algn="just">
              <a:buFont typeface="Wingdings" pitchFamily="2" charset="2"/>
              <a:buNone/>
            </a:pPr>
            <a:r>
              <a:rPr lang="ru-RU" sz="1800" b="1"/>
              <a:t>     2. Биологический возраст больше статистического (человеку фактически по состоянию его организма лет больше, чем по паспорту). Плохой вариант.</a:t>
            </a:r>
          </a:p>
          <a:p>
            <a:pPr>
              <a:buFont typeface="Wingdings" pitchFamily="2" charset="2"/>
              <a:buNone/>
            </a:pPr>
            <a:r>
              <a:rPr lang="ru-RU" b="1"/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 sz="1800" b="1"/>
              <a:t>      3. Биологический возраст меньше статистического, (человеку фактически, по состоянию его жизненного потенциала, меньше лет, чем по паспорту). Чем биологический возраст меньше статистического, тем лучше. </a:t>
            </a:r>
            <a:endParaRPr lang="ru-RU"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10588" cy="752475"/>
          </a:xfrm>
        </p:spPr>
        <p:txBody>
          <a:bodyPr/>
          <a:lstStyle/>
          <a:p>
            <a:pPr marL="838200" indent="-838200"/>
            <a:r>
              <a:rPr lang="ru-RU" sz="1800" b="1">
                <a:solidFill>
                  <a:srgbClr val="CB2307"/>
                </a:solidFill>
              </a:rPr>
              <a:t>1.Понятие биологического возраста.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125538"/>
            <a:ext cx="8842375" cy="5732462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 sz="2000">
                <a:latin typeface="Times New Roman" pitchFamily="18" charset="0"/>
              </a:rPr>
              <a:t>      </a:t>
            </a:r>
            <a:r>
              <a:rPr lang="ru-RU" sz="2000" b="1"/>
              <a:t>Биологический возраст или возраст развития — понятие, отражающее степень морфологического и физиологического развития организма. Понятие биологического возраста возникло в результате осознания неравномерности развития, зрелости и старения. </a:t>
            </a:r>
          </a:p>
          <a:p>
            <a:pPr algn="just">
              <a:buFont typeface="Wingdings" pitchFamily="2" charset="2"/>
              <a:buNone/>
            </a:pPr>
            <a:endParaRPr lang="ru-RU" sz="2000" b="1"/>
          </a:p>
          <a:p>
            <a:pPr algn="just">
              <a:buFont typeface="Wingdings" pitchFamily="2" charset="2"/>
              <a:buNone/>
            </a:pPr>
            <a:endParaRPr lang="ru-RU" sz="2000" b="1"/>
          </a:p>
          <a:p>
            <a:pPr algn="just">
              <a:buFont typeface="Wingdings" pitchFamily="2" charset="2"/>
              <a:buNone/>
            </a:pPr>
            <a:r>
              <a:rPr lang="ru-RU" sz="2000" b="1"/>
              <a:t>     Возраст - продолжительность периода от момента рождения до настоящего или любого другого момента времени.</a:t>
            </a:r>
          </a:p>
          <a:p>
            <a:pPr algn="just">
              <a:buFont typeface="Wingdings" pitchFamily="2" charset="2"/>
              <a:buNone/>
            </a:pPr>
            <a:endParaRPr lang="ru-RU" sz="2000" b="1"/>
          </a:p>
          <a:p>
            <a:pPr algn="just">
              <a:buFont typeface="Wingdings" pitchFamily="2" charset="2"/>
              <a:buNone/>
            </a:pPr>
            <a:endParaRPr lang="ru-RU" sz="2000" b="1"/>
          </a:p>
          <a:p>
            <a:pPr algn="just">
              <a:buFont typeface="Wingdings" pitchFamily="2" charset="2"/>
              <a:buNone/>
            </a:pPr>
            <a:r>
              <a:rPr lang="ru-RU" sz="2000" b="1"/>
              <a:t>     </a:t>
            </a:r>
          </a:p>
          <a:p>
            <a:pPr algn="just">
              <a:buFont typeface="Wingdings" pitchFamily="2" charset="2"/>
              <a:buNone/>
            </a:pPr>
            <a:r>
              <a:rPr lang="ru-RU" sz="2400" b="1"/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399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  </a:t>
            </a:r>
          </a:p>
          <a:p>
            <a:pPr>
              <a:buFont typeface="Wingdings" pitchFamily="2" charset="2"/>
              <a:buNone/>
            </a:pPr>
            <a:r>
              <a:rPr lang="ru-RU"/>
              <a:t>   </a:t>
            </a:r>
          </a:p>
          <a:p>
            <a:pPr algn="just">
              <a:buFont typeface="Wingdings" pitchFamily="2" charset="2"/>
              <a:buNone/>
            </a:pPr>
            <a:r>
              <a:rPr lang="ru-RU" sz="1800" b="1"/>
              <a:t>          </a:t>
            </a:r>
          </a:p>
          <a:p>
            <a:pPr algn="just">
              <a:buFont typeface="Wingdings" pitchFamily="2" charset="2"/>
              <a:buNone/>
            </a:pPr>
            <a:endParaRPr lang="ru-RU" sz="1800" b="1"/>
          </a:p>
          <a:p>
            <a:pPr algn="just">
              <a:buFont typeface="Wingdings" pitchFamily="2" charset="2"/>
              <a:buNone/>
            </a:pPr>
            <a:r>
              <a:rPr lang="ru-RU" sz="1800" b="1"/>
              <a:t>     Все составляющие здорового образа жизни влияют на биологический возраст. Уменьшение его, стабилизация или замедление это замедление старения. Важно знать вклад отдельных факторов в этот процесс. Наиболее решающим, по-видимому, является психологический фактор — желание тратить на это силы, время и средства. </a:t>
            </a:r>
          </a:p>
          <a:p>
            <a:pPr algn="just">
              <a:buFont typeface="Wingdings" pitchFamily="2" charset="2"/>
              <a:buNone/>
            </a:pPr>
            <a:endParaRPr lang="ru-RU" sz="1800" b="1"/>
          </a:p>
          <a:p>
            <a:pPr algn="just">
              <a:buFont typeface="Wingdings" pitchFamily="2" charset="2"/>
              <a:buNone/>
            </a:pPr>
            <a:r>
              <a:rPr lang="ru-RU" sz="1800" b="1"/>
              <a:t>     Не просто заставлять себя регулярно и скрупулёзно выполнять все необходимые тесты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>
                <a:solidFill>
                  <a:srgbClr val="CB2307"/>
                </a:solidFill>
              </a:rPr>
              <a:t>7. Заключение</a:t>
            </a:r>
            <a:r>
              <a:rPr lang="ru-RU" sz="1800"/>
              <a:t>.</a:t>
            </a:r>
          </a:p>
        </p:txBody>
      </p:sp>
      <p:sp>
        <p:nvSpPr>
          <p:cNvPr id="4096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268413"/>
            <a:ext cx="9144000" cy="5589587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 sz="4800"/>
              <a:t>  </a:t>
            </a:r>
          </a:p>
          <a:p>
            <a:pPr algn="just">
              <a:buFont typeface="Wingdings" pitchFamily="2" charset="2"/>
              <a:buNone/>
            </a:pPr>
            <a:r>
              <a:rPr lang="ru-RU" sz="1800" b="1"/>
              <a:t>     Биологический возраст ─ фундаментальная характеристика индивидуальных темпов развития. Он отражает уровень морфофункционального созревания организма на фоне популяционного стандарта. По этому критерию индивид может соответствовать популяционной норме своего хронологического (паспортного) возраста, опережать его в той ил иной степени или, напротив, отставать.</a:t>
            </a:r>
          </a:p>
          <a:p>
            <a:pPr>
              <a:buFont typeface="Wingdings" pitchFamily="2" charset="2"/>
              <a:buNone/>
            </a:pPr>
            <a:endParaRPr lang="ru-RU" sz="1800" b="1"/>
          </a:p>
          <a:p>
            <a:pPr>
              <a:buFont typeface="Wingdings" pitchFamily="2" charset="2"/>
              <a:buNone/>
            </a:pPr>
            <a:r>
              <a:rPr lang="ru-RU"/>
              <a:t>     </a:t>
            </a:r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>
                <a:solidFill>
                  <a:srgbClr val="CB2307"/>
                </a:solidFill>
              </a:rPr>
              <a:t>Литература:</a:t>
            </a:r>
            <a:r>
              <a:rPr lang="ru-RU"/>
              <a:t> </a:t>
            </a:r>
          </a:p>
        </p:txBody>
      </p:sp>
      <p:sp>
        <p:nvSpPr>
          <p:cNvPr id="4403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341438"/>
            <a:ext cx="9144000" cy="5516562"/>
          </a:xfrm>
        </p:spPr>
        <p:txBody>
          <a:bodyPr/>
          <a:lstStyle/>
          <a:p>
            <a:pPr marL="609600" indent="-609600"/>
            <a:r>
              <a:rPr lang="ru-RU" sz="1800" b="1"/>
              <a:t>"Энциклопедия долгожительства", Конев В.С., 2003 г., СПб.: Издательский Дом «Нева».</a:t>
            </a:r>
          </a:p>
          <a:p>
            <a:pPr marL="609600" indent="-609600"/>
            <a:r>
              <a:rPr lang="ru-RU" sz="1800" b="1"/>
              <a:t>Тегако Л. Антропология: Учеб. пособ./Л. Тегако, Е. Клементинский. ─ М.: Новое знание, 2004. </a:t>
            </a:r>
          </a:p>
          <a:p>
            <a:pPr marL="609600" indent="-609600"/>
            <a:r>
              <a:rPr lang="ru-RU" sz="1800" b="1"/>
              <a:t>Хрисанфова Е. И., Перевозчиков И. В. Антропология: Учебник. ─ 3-е изд. ─ М.: Изд-во МГУ: Изд-во «Высш. школа», 2002.</a:t>
            </a:r>
          </a:p>
          <a:p>
            <a:pPr marL="609600" indent="-609600"/>
            <a:r>
              <a:rPr lang="ru-RU" sz="1800" b="1"/>
              <a:t>Павловский О.М. Биологический возраст человека. М: изд-во МГУ, 1987.</a:t>
            </a:r>
          </a:p>
          <a:p>
            <a:pPr marL="609600" indent="-609600"/>
            <a:r>
              <a:rPr lang="ru-RU" sz="1800" b="1"/>
              <a:t>Антропология. Хрестоматия. Учебное пособие. М: Издательство Московского психолого-социального института, 2002.</a:t>
            </a:r>
            <a:r>
              <a:rPr lang="ru-RU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28600"/>
            <a:ext cx="8510588" cy="1325563"/>
          </a:xfrm>
        </p:spPr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z="1800"/>
          </a:p>
          <a:p>
            <a:pPr>
              <a:buFont typeface="Wingdings" pitchFamily="2" charset="2"/>
              <a:buNone/>
            </a:pPr>
            <a:endParaRPr lang="ru-RU" sz="1800"/>
          </a:p>
          <a:p>
            <a:pPr>
              <a:buFont typeface="Wingdings" pitchFamily="2" charset="2"/>
              <a:buNone/>
            </a:pPr>
            <a:endParaRPr lang="ru-RU" sz="1800"/>
          </a:p>
          <a:p>
            <a:pPr algn="just">
              <a:buFont typeface="Wingdings" pitchFamily="2" charset="2"/>
              <a:buNone/>
            </a:pPr>
            <a:r>
              <a:rPr lang="ru-RU" sz="1800"/>
              <a:t>     </a:t>
            </a:r>
            <a:r>
              <a:rPr lang="ru-RU" sz="2000" b="1"/>
              <a:t>Биологический возраст может опережать либо отставать от хронологического возраста.</a:t>
            </a:r>
          </a:p>
          <a:p>
            <a:pPr algn="just">
              <a:buFont typeface="Wingdings" pitchFamily="2" charset="2"/>
              <a:buNone/>
            </a:pPr>
            <a:endParaRPr lang="ru-RU" sz="2000" b="1"/>
          </a:p>
          <a:p>
            <a:pPr algn="just">
              <a:buFont typeface="Wingdings" pitchFamily="2" charset="2"/>
              <a:buNone/>
            </a:pPr>
            <a:endParaRPr lang="ru-RU" sz="2000" b="1"/>
          </a:p>
          <a:p>
            <a:pPr algn="just">
              <a:buFont typeface="Wingdings" pitchFamily="2" charset="2"/>
              <a:buNone/>
            </a:pPr>
            <a:endParaRPr lang="ru-RU" sz="2000" b="1"/>
          </a:p>
          <a:p>
            <a:pPr algn="just">
              <a:buFont typeface="Wingdings" pitchFamily="2" charset="2"/>
              <a:buNone/>
            </a:pPr>
            <a:r>
              <a:rPr lang="ru-RU" sz="2000" b="1"/>
              <a:t>     Термин "биологический возраст" появился в 30-40-е годы ХХв. в трудах российских ученых В. Г. Штефко, Д. Г. Рохлина и др.</a:t>
            </a:r>
          </a:p>
          <a:p>
            <a:pPr algn="just">
              <a:buFont typeface="Wingdings" pitchFamily="2" charset="2"/>
              <a:buNone/>
            </a:pPr>
            <a:r>
              <a:rPr lang="ru-RU" sz="2000" b="1"/>
              <a:t>     </a:t>
            </a:r>
          </a:p>
          <a:p>
            <a:pPr>
              <a:buFont typeface="Wingdings" pitchFamily="2" charset="2"/>
              <a:buNone/>
            </a:pPr>
            <a:r>
              <a:rPr lang="ru-RU" sz="1800" b="1"/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>
                <a:solidFill>
                  <a:srgbClr val="CB2307"/>
                </a:solidFill>
              </a:rPr>
              <a:t>2. Основные критерии биологического возраста.</a:t>
            </a: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1484313"/>
            <a:ext cx="8964612" cy="5373687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/>
              <a:t>    </a:t>
            </a:r>
            <a:r>
              <a:rPr lang="ru-RU" sz="1800" b="1"/>
              <a:t>Основными критериями биологического возраста считаются:</a:t>
            </a:r>
          </a:p>
          <a:p>
            <a:pPr algn="just">
              <a:buFont typeface="Wingdings" pitchFamily="2" charset="2"/>
              <a:buNone/>
            </a:pPr>
            <a:endParaRPr lang="ru-RU" sz="1800" b="1"/>
          </a:p>
          <a:p>
            <a:pPr algn="just">
              <a:buFont typeface="Wingdings" pitchFamily="2" charset="2"/>
              <a:buNone/>
            </a:pPr>
            <a:r>
              <a:rPr lang="ru-RU" sz="1800" b="1"/>
              <a:t>    1) зрелость, оцениваемая по степени развития вторичных половых признаков;</a:t>
            </a:r>
          </a:p>
          <a:p>
            <a:pPr algn="just">
              <a:buFont typeface="Wingdings" pitchFamily="2" charset="2"/>
              <a:buNone/>
            </a:pPr>
            <a:r>
              <a:rPr lang="ru-RU" sz="1800" b="1"/>
              <a:t>    2) скелетная зрелость (порядок и сроки окостенения скелета);</a:t>
            </a:r>
          </a:p>
          <a:p>
            <a:pPr algn="just">
              <a:buFont typeface="Wingdings" pitchFamily="2" charset="2"/>
              <a:buNone/>
            </a:pPr>
            <a:r>
              <a:rPr lang="ru-RU" sz="1800" b="1"/>
              <a:t>    3) зубная зрелость (сроки прорезывания молочных и постоянных зубов, стертость зубов);</a:t>
            </a:r>
          </a:p>
          <a:p>
            <a:pPr algn="just">
              <a:buFont typeface="Wingdings" pitchFamily="2" charset="2"/>
              <a:buNone/>
            </a:pPr>
            <a:r>
              <a:rPr lang="ru-RU" sz="1800" b="1"/>
              <a:t>    4) показатели зрелости отдельных физиологических систем организма на основании возрастных изменений микроструктур различных органов;</a:t>
            </a:r>
          </a:p>
          <a:p>
            <a:pPr algn="just">
              <a:buFont typeface="Wingdings" pitchFamily="2" charset="2"/>
              <a:buNone/>
            </a:pPr>
            <a:r>
              <a:rPr lang="ru-RU" sz="1800" b="1"/>
              <a:t>    5) морфологическая и психологическая зрелость.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10588" cy="896938"/>
          </a:xfrm>
        </p:spPr>
        <p:txBody>
          <a:bodyPr/>
          <a:lstStyle/>
          <a:p>
            <a:r>
              <a:rPr lang="ru-RU" sz="1800" b="1">
                <a:solidFill>
                  <a:srgbClr val="CB2307"/>
                </a:solidFill>
              </a:rPr>
              <a:t>3. Биологический возраст мужчин и женщин.</a:t>
            </a:r>
          </a:p>
        </p:txBody>
      </p:sp>
      <p:sp>
        <p:nvSpPr>
          <p:cNvPr id="2355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125538"/>
            <a:ext cx="9144000" cy="5732462"/>
          </a:xfrm>
        </p:spPr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ru-RU" sz="4400"/>
              <a:t>    </a:t>
            </a:r>
            <a:r>
              <a:rPr lang="ru-RU" sz="2000" b="1"/>
              <a:t>По биологическим процессам, как считают геронтологи, женщины стареют медленнее и живут дольше на 6-8 лет. Большая жизнеспособность женщин сохраняется на протяжении всей жизни. Для женщин социальными факторами долголетия являются удовлетворенность сексуальной жизнью, наличие семьи и детей. Для мужчин - удовлетворенность карьерой.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ru-RU" sz="2000" b="1"/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ru-RU" sz="2000" b="1"/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/>
              <a:t>     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4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55650" y="908050"/>
            <a:ext cx="7848600" cy="50419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2765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5400"/>
              <a:t>   </a:t>
            </a:r>
          </a:p>
          <a:p>
            <a:pPr algn="just">
              <a:buFont typeface="Wingdings" pitchFamily="2" charset="2"/>
              <a:buNone/>
            </a:pPr>
            <a:r>
              <a:rPr lang="ru-RU" sz="3600" b="1"/>
              <a:t>   </a:t>
            </a:r>
            <a:r>
              <a:rPr lang="ru-RU" sz="2000" b="1"/>
              <a:t>У мужчин увядание менее отчетливо и растягивается на больший срок, но оно равномерно подводит к постарению всего организма. Поэтому мужчины дольше сохраняют свой репродуктивный потенциал и имеют более молодой вид. Однако это сохранение сексуальной способности не распространяется на истинную жизнеспособность организма: у них сильнее выражены склеротические процессы, более высокий биологический возраст, а общие жизненные шансы ниже, чем у женщин аналогичного хронологического возраста. Длительность жизни мужчин меньше, чем у женщин.</a:t>
            </a:r>
          </a:p>
          <a:p>
            <a:pPr>
              <a:buFont typeface="Wingdings" pitchFamily="2" charset="2"/>
              <a:buNone/>
            </a:pPr>
            <a:endParaRPr lang="ru-RU" sz="2400"/>
          </a:p>
          <a:p>
            <a:pPr>
              <a:buFont typeface="Wingdings" pitchFamily="2" charset="2"/>
              <a:buNone/>
            </a:pPr>
            <a:r>
              <a:rPr lang="ru-RU" sz="3600" b="1"/>
              <a:t>     </a:t>
            </a:r>
          </a:p>
          <a:p>
            <a:pPr algn="just">
              <a:buFont typeface="Wingdings" pitchFamily="2" charset="2"/>
              <a:buNone/>
            </a:pPr>
            <a:r>
              <a:rPr lang="ru-RU" sz="3600" b="1"/>
              <a:t>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>
                <a:solidFill>
                  <a:srgbClr val="CB2307"/>
                </a:solidFill>
              </a:rPr>
              <a:t>4.Хронологический и биологический возраст.</a:t>
            </a:r>
          </a:p>
        </p:txBody>
      </p:sp>
      <p:pic>
        <p:nvPicPr>
          <p:cNvPr id="45060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4213" y="1557338"/>
            <a:ext cx="7704137" cy="4824412"/>
          </a:xfrm>
          <a:noFill/>
          <a:ln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</a:t>
            </a:r>
          </a:p>
        </p:txBody>
      </p:sp>
      <p:sp>
        <p:nvSpPr>
          <p:cNvPr id="2969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/>
              <a:t>   </a:t>
            </a:r>
          </a:p>
          <a:p>
            <a:pPr>
              <a:buFont typeface="Wingdings" pitchFamily="2" charset="2"/>
              <a:buNone/>
            </a:pPr>
            <a:r>
              <a:rPr lang="ru-RU" sz="2000" b="1"/>
              <a:t>     </a:t>
            </a:r>
          </a:p>
          <a:p>
            <a:pPr>
              <a:buFont typeface="Wingdings" pitchFamily="2" charset="2"/>
              <a:buNone/>
            </a:pPr>
            <a:endParaRPr lang="ru-RU" sz="2000" b="1"/>
          </a:p>
          <a:p>
            <a:pPr algn="just">
              <a:buFont typeface="Wingdings" pitchFamily="2" charset="2"/>
              <a:buNone/>
            </a:pPr>
            <a:r>
              <a:rPr lang="ru-RU" sz="2000" b="1"/>
              <a:t>     "Биологический возраст" человека отличается от "паспортного" (хронологического) возраста. Его называют также возрастом развития. </a:t>
            </a:r>
          </a:p>
          <a:p>
            <a:pPr algn="just">
              <a:buFont typeface="Wingdings" pitchFamily="2" charset="2"/>
              <a:buNone/>
            </a:pPr>
            <a:r>
              <a:rPr lang="ru-RU" sz="2000" b="1"/>
              <a:t>     Он отражает темп индивидуального роста, развития, созревания и старения организма. </a:t>
            </a:r>
          </a:p>
          <a:p>
            <a:pPr algn="just">
              <a:buFont typeface="Wingdings" pitchFamily="2" charset="2"/>
              <a:buNone/>
            </a:pPr>
            <a:endParaRPr lang="ru-RU" sz="2000" b="1"/>
          </a:p>
          <a:p>
            <a:pPr algn="just">
              <a:buFont typeface="Wingdings" pitchFamily="2" charset="2"/>
              <a:buNone/>
            </a:pPr>
            <a:endParaRPr lang="ru-RU" sz="2000" b="1"/>
          </a:p>
          <a:p>
            <a:pPr algn="just">
              <a:buFont typeface="Wingdings" pitchFamily="2" charset="2"/>
              <a:buNone/>
            </a:pPr>
            <a:endParaRPr lang="ru-RU" sz="2000" b="1"/>
          </a:p>
          <a:p>
            <a:pPr algn="just">
              <a:buFont typeface="Wingdings" pitchFamily="2" charset="2"/>
              <a:buNone/>
            </a:pPr>
            <a:endParaRPr lang="ru-RU" sz="2000" b="1"/>
          </a:p>
          <a:p>
            <a:pPr algn="just">
              <a:buFont typeface="Wingdings" pitchFamily="2" charset="2"/>
              <a:buNone/>
            </a:pPr>
            <a:endParaRPr lang="ru-RU" sz="2000" b="1"/>
          </a:p>
          <a:p>
            <a:pPr algn="just">
              <a:buFont typeface="Wingdings" pitchFamily="2" charset="2"/>
              <a:buNone/>
            </a:pPr>
            <a:r>
              <a:rPr lang="ru-RU" sz="2000" b="1"/>
              <a:t>     </a:t>
            </a:r>
          </a:p>
          <a:p>
            <a:pPr>
              <a:buFont typeface="Wingdings" pitchFamily="2" charset="2"/>
              <a:buNone/>
            </a:pPr>
            <a:endParaRPr lang="ru-RU" sz="2000" b="1"/>
          </a:p>
          <a:p>
            <a:pPr>
              <a:buFont typeface="Wingdings" pitchFamily="2" charset="2"/>
              <a:buNone/>
            </a:pPr>
            <a:r>
              <a:rPr lang="ru-RU" sz="2000" b="1"/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блака">
  <a:themeElements>
    <a:clrScheme name="Облака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Обла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блака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лака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385</TotalTime>
  <Words>1247</Words>
  <Application>Microsoft Office PowerPoint</Application>
  <PresentationFormat>On-screen Show (4:3)</PresentationFormat>
  <Paragraphs>135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Wingdings</vt:lpstr>
      <vt:lpstr>Times New Roman</vt:lpstr>
      <vt:lpstr>Облака</vt:lpstr>
      <vt:lpstr>  </vt:lpstr>
      <vt:lpstr>1.Понятие биологического возраста.</vt:lpstr>
      <vt:lpstr>  </vt:lpstr>
      <vt:lpstr>2. Основные критерии биологического возраста.</vt:lpstr>
      <vt:lpstr>3. Биологический возраст мужчин и женщин.</vt:lpstr>
      <vt:lpstr>  </vt:lpstr>
      <vt:lpstr>  </vt:lpstr>
      <vt:lpstr>4.Хронологический и биологический возраст.</vt:lpstr>
      <vt:lpstr>  </vt:lpstr>
      <vt:lpstr>Slide 10</vt:lpstr>
      <vt:lpstr> </vt:lpstr>
      <vt:lpstr>5. Как определить свой биологический возраст.</vt:lpstr>
      <vt:lpstr>   </vt:lpstr>
      <vt:lpstr>  </vt:lpstr>
      <vt:lpstr>  </vt:lpstr>
      <vt:lpstr>Slide 16</vt:lpstr>
      <vt:lpstr>КСТАТИ!! Самые «молодые» - бедные интеллигенты. </vt:lpstr>
      <vt:lpstr>6.Управление биологическим возрастом человека.</vt:lpstr>
      <vt:lpstr>Slide 19</vt:lpstr>
      <vt:lpstr>  </vt:lpstr>
      <vt:lpstr>7. Заключение.</vt:lpstr>
      <vt:lpstr>Литература: </vt:lpstr>
    </vt:vector>
  </TitlesOfParts>
  <Company>Организация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8. Биологический возраст (его понятия, совпадение с паспортным возрастом)</dc:title>
  <dc:creator>дом</dc:creator>
  <cp:lastModifiedBy>Windows User</cp:lastModifiedBy>
  <cp:revision>6</cp:revision>
  <dcterms:created xsi:type="dcterms:W3CDTF">2011-12-21T12:41:01Z</dcterms:created>
  <dcterms:modified xsi:type="dcterms:W3CDTF">2016-10-02T03:19:06Z</dcterms:modified>
</cp:coreProperties>
</file>