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ABB37-1C28-42E2-A35E-CE7BE4745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4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10.rimg.info/cb605b6332801d7c065ec695a6f3cf6b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1;&#1085;&#1086;&#1095;&#1082;&#1072;\Desktop\&#1092;&#1072;&#1085;&#1092;&#1072;&#1088;&#1099;_-_&#1060;&#1072;&#1085;&#1092;&#1072;&#1088;&#1099;_12.mp3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gra.gramota.ru/" TargetMode="External"/><Relationship Id="rId3" Type="http://schemas.openxmlformats.org/officeDocument/2006/relationships/image" Target="../media/image27.gif"/><Relationship Id="rId7" Type="http://schemas.openxmlformats.org/officeDocument/2006/relationships/hyperlink" Target="http://www.stengazeta.net/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11" Type="http://schemas.openxmlformats.org/officeDocument/2006/relationships/hyperlink" Target="http://lingvomania.info/" TargetMode="External"/><Relationship Id="rId5" Type="http://schemas.openxmlformats.org/officeDocument/2006/relationships/image" Target="../media/image29.gif"/><Relationship Id="rId10" Type="http://schemas.openxmlformats.org/officeDocument/2006/relationships/hyperlink" Target="http://tramvision.ru/words/ana.htm" TargetMode="External"/><Relationship Id="rId4" Type="http://schemas.openxmlformats.org/officeDocument/2006/relationships/image" Target="../media/image28.gif"/><Relationship Id="rId9" Type="http://schemas.openxmlformats.org/officeDocument/2006/relationships/hyperlink" Target="http://www.blues.ru/fedor/anagrams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0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1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2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3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30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31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32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3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3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3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3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1" name="WordArt 39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7921625" cy="31988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222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"Чудесный чемоданчик"</a:t>
            </a:r>
          </a:p>
        </p:txBody>
      </p:sp>
      <p:pic>
        <p:nvPicPr>
          <p:cNvPr id="26662" name="Picture 40" descr="75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127500"/>
            <a:ext cx="18716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3" name="Text Box 41"/>
          <p:cNvSpPr txBox="1">
            <a:spLocks noChangeArrowheads="1"/>
          </p:cNvSpPr>
          <p:nvPr/>
        </p:nvSpPr>
        <p:spPr bwMode="auto">
          <a:xfrm>
            <a:off x="1258888" y="2205038"/>
            <a:ext cx="6697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В данных пословицах подчеркните местоимения.</a:t>
            </a:r>
          </a:p>
        </p:txBody>
      </p:sp>
      <p:sp>
        <p:nvSpPr>
          <p:cNvPr id="26664" name="Text Box 42"/>
          <p:cNvSpPr txBox="1">
            <a:spLocks noChangeArrowheads="1"/>
          </p:cNvSpPr>
          <p:nvPr/>
        </p:nvSpPr>
        <p:spPr bwMode="auto">
          <a:xfrm>
            <a:off x="827088" y="3644900"/>
            <a:ext cx="7521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00FF00"/>
                </a:solidFill>
              </a:rPr>
              <a:t>Книга – маленькое окошко, через него весь мир видно.</a:t>
            </a:r>
          </a:p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00FF00"/>
                </a:solidFill>
              </a:rPr>
              <a:t>Для Родины своей ты ни сил, ни жизни не жалей.</a:t>
            </a:r>
          </a:p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00FF00"/>
                </a:solidFill>
              </a:rPr>
              <a:t>Кто в слове скор, тот в деле редко спор.</a:t>
            </a:r>
          </a:p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00FF00"/>
                </a:solidFill>
              </a:rPr>
              <a:t>Мудрым никто не родился, а научился.</a:t>
            </a:r>
          </a:p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00FF00"/>
                </a:solidFill>
              </a:rPr>
              <a:t>Друга иметь – себя не жалеть.</a:t>
            </a:r>
          </a:p>
        </p:txBody>
      </p:sp>
      <p:pic>
        <p:nvPicPr>
          <p:cNvPr id="26665" name="Picture 46" descr="g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1000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0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1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2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3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08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30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31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32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3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4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35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6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7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8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9" descr="backgrounds_1000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5" name="WordArt 40"/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7920037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952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Правильный ответ</a:t>
            </a:r>
          </a:p>
        </p:txBody>
      </p:sp>
      <p:sp>
        <p:nvSpPr>
          <p:cNvPr id="27686" name="Text Box 41"/>
          <p:cNvSpPr txBox="1">
            <a:spLocks noChangeArrowheads="1"/>
          </p:cNvSpPr>
          <p:nvPr/>
        </p:nvSpPr>
        <p:spPr bwMode="auto">
          <a:xfrm>
            <a:off x="1692275" y="2565400"/>
            <a:ext cx="56594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FF0000"/>
                </a:solidFill>
              </a:rPr>
              <a:t>НЕГО,  ВЕСЬ,  НИКТО,</a:t>
            </a:r>
          </a:p>
          <a:p>
            <a:pPr algn="ctr" eaLnBrk="1" hangingPunct="1"/>
            <a:r>
              <a:rPr lang="ru-RU" sz="3600" b="1">
                <a:solidFill>
                  <a:srgbClr val="FF0000"/>
                </a:solidFill>
              </a:rPr>
              <a:t>СВОЕЙ,  ТЫ,  КТО,  ТОТ,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3600" b="1">
                <a:solidFill>
                  <a:srgbClr val="FF0000"/>
                </a:solidFill>
              </a:rPr>
              <a:t>СЕБЯ</a:t>
            </a:r>
          </a:p>
        </p:txBody>
      </p:sp>
    </p:spTree>
    <p:extLst>
      <p:ext uri="{BB962C8B-B14F-4D97-AF65-F5344CB8AC3E}">
        <p14:creationId xmlns:p14="http://schemas.microsoft.com/office/powerpoint/2010/main" val="39453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1229596103_2248_159_678_artfile_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6840538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"Космическая буря"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84213" y="1557338"/>
            <a:ext cx="564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Определите разряды местоимений.</a:t>
            </a:r>
          </a:p>
        </p:txBody>
      </p:sp>
      <p:sp>
        <p:nvSpPr>
          <p:cNvPr id="43085" name="Text Box 77"/>
          <p:cNvSpPr txBox="1">
            <a:spLocks noChangeArrowheads="1"/>
          </p:cNvSpPr>
          <p:nvPr/>
        </p:nvSpPr>
        <p:spPr bwMode="auto">
          <a:xfrm>
            <a:off x="395288" y="2565400"/>
            <a:ext cx="625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Этот, мой, ей, себя, кто-то,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весь, никто</a:t>
            </a:r>
          </a:p>
        </p:txBody>
      </p:sp>
    </p:spTree>
    <p:extLst>
      <p:ext uri="{BB962C8B-B14F-4D97-AF65-F5344CB8AC3E}">
        <p14:creationId xmlns:p14="http://schemas.microsoft.com/office/powerpoint/2010/main" val="32174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rm-torna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229596103_2248_159_678_artfile_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6626225" cy="1022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Правильный ответ</a:t>
            </a:r>
          </a:p>
        </p:txBody>
      </p:sp>
      <p:graphicFrame>
        <p:nvGraphicFramePr>
          <p:cNvPr id="45123" name="Group 67"/>
          <p:cNvGraphicFramePr>
            <a:graphicFrameLocks noGrp="1"/>
          </p:cNvGraphicFramePr>
          <p:nvPr>
            <p:ph/>
          </p:nvPr>
        </p:nvGraphicFramePr>
        <p:xfrm>
          <a:off x="323850" y="1557338"/>
          <a:ext cx="5915025" cy="3706813"/>
        </p:xfrm>
        <a:graphic>
          <a:graphicData uri="http://schemas.openxmlformats.org/drawingml/2006/table">
            <a:tbl>
              <a:tblPr/>
              <a:tblGrid>
                <a:gridCol w="2957513"/>
                <a:gridCol w="2957512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этот (указат.)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кто-то (неопр.)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мой (притяж.)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весь (опред.)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ей (личное)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никто (отриц.)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себя (возврат.)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111" name="Picture 55" descr="%D0%B1%D1%80%D0%B0%D1%82%D0%BA%D0%B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4591">
            <a:off x="250825" y="5157788"/>
            <a:ext cx="2390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1249E-7 C 0.00225 0.00833 0.00243 0.0266 0.00677 0.03146 C 0.00729 0.03215 0.01284 0.03423 0.01354 0.03446 C 0.01458 0.03539 0.01562 0.03678 0.01684 0.03747 C 0.01909 0.03886 0.02361 0.04048 0.02361 0.04048 C 0.03211 0.04788 0.04843 0.0458 0.05729 0.04649 C 0.06458 0.04557 0.06788 0.04464 0.07413 0.0421 C 0.09166 0.04302 0.10156 0.04372 0.11684 0.04649 C 0.12638 0.05089 0.171 0.04511 0.17187 0.04511 C 0.18298 0.04557 0.21076 0.04372 0.22708 0.04649 C 0.24687 0.04164 0.26666 0.04534 0.28663 0.04649 C 0.29461 0.05043 0.28697 0.04719 0.30347 0.0495 C 0.31892 0.05181 0.33697 0.0539 0.35173 0.05991 C 0.36406 0.05829 0.375 0.05644 0.38767 0.05551 C 0.39097 0.05505 0.39444 0.05413 0.39774 0.0539 C 0.40451 0.0532 0.41128 0.05343 0.41805 0.05251 C 0.43003 0.05089 0.44027 0.04765 0.45277 0.04649 C 0.475 0.04973 0.50416 0.04418 0.52482 0.04349 C 0.55329 0.04094 0.57847 0.0384 0.60798 0.03747 C 0.62743 0.04325 0.64774 0.03747 0.66753 0.03747 " pathEditMode="relative" ptsTypes="fffffffffffffffffffA">
                                      <p:cBhvr>
                                        <p:cTn id="6" dur="120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иб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rutoi-911.ucoz.ru/Garik/Oboi/Kosmos/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Картинка 17 из 9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214938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Картинка 17 из 9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57200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Картинка 17 из 9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14325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Картинка 17 из 9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TextBox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2400"/>
            <a:ext cx="4492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69209_1024_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48017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"Переводчик"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258888" y="1412875"/>
            <a:ext cx="6213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accent1"/>
                </a:solidFill>
              </a:rPr>
              <a:t>В данных предложениях найдите глаголы, определите у них время и вид. Замените детские слова словами литературного языка 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403350" y="3213100"/>
            <a:ext cx="71135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3200" b="1">
                <a:solidFill>
                  <a:srgbClr val="FF0000"/>
                </a:solidFill>
              </a:rPr>
              <a:t>Часы часикают.</a:t>
            </a:r>
          </a:p>
          <a:p>
            <a:pPr eaLnBrk="1" hangingPunct="1">
              <a:buFontTx/>
              <a:buAutoNum type="arabicPeriod"/>
            </a:pPr>
            <a:r>
              <a:rPr lang="ru-RU" sz="3200" b="1">
                <a:solidFill>
                  <a:srgbClr val="FF0000"/>
                </a:solidFill>
              </a:rPr>
              <a:t>Что ты там углазила?</a:t>
            </a:r>
          </a:p>
          <a:p>
            <a:pPr eaLnBrk="1" hangingPunct="1">
              <a:buFontTx/>
              <a:buAutoNum type="arabicPeriod"/>
            </a:pPr>
            <a:r>
              <a:rPr lang="ru-RU" sz="3200" b="1">
                <a:solidFill>
                  <a:srgbClr val="FF0000"/>
                </a:solidFill>
              </a:rPr>
              <a:t>Ох, какой пузырь выпузырился.</a:t>
            </a:r>
          </a:p>
          <a:p>
            <a:pPr eaLnBrk="1" hangingPunct="1">
              <a:buFontTx/>
              <a:buAutoNum type="arabicPeriod"/>
            </a:pPr>
            <a:r>
              <a:rPr lang="ru-RU" sz="3200" b="1">
                <a:solidFill>
                  <a:srgbClr val="FF0000"/>
                </a:solidFill>
              </a:rPr>
              <a:t>Я все – таки распакечу пакет.</a:t>
            </a:r>
          </a:p>
        </p:txBody>
      </p:sp>
      <p:pic>
        <p:nvPicPr>
          <p:cNvPr id="31750" name="Picture 8" descr="ALIEN69"/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229225"/>
            <a:ext cx="6159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w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73688"/>
            <a:ext cx="8636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 descr="103"/>
          <p:cNvPicPr>
            <a:picLocks noChangeAspect="1" noChangeArrowheads="1" noCrop="1"/>
          </p:cNvPicPr>
          <p:nvPr/>
        </p:nvPicPr>
        <p:blipFill>
          <a:blip r:embed="rId5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2668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 descr="107"/>
          <p:cNvPicPr>
            <a:picLocks noChangeAspect="1" noChangeArrowheads="1" noCrop="1"/>
          </p:cNvPicPr>
          <p:nvPr/>
        </p:nvPicPr>
        <p:blipFill>
          <a:blip r:embed="rId6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6413"/>
            <a:ext cx="18002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2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3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4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5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6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7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8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9" descr="star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69209_1024_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1928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atin typeface="Arial"/>
                <a:cs typeface="Arial"/>
              </a:rPr>
              <a:t>Правильный ответ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827088" y="2205038"/>
            <a:ext cx="7704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FF0000"/>
                </a:solidFill>
              </a:rPr>
              <a:t>1. Часикают – идут, тикают (несов.вид, наст.вр.)</a:t>
            </a:r>
          </a:p>
          <a:p>
            <a:pPr marL="342900" indent="-342900"/>
            <a:r>
              <a:rPr lang="ru-RU" sz="2400" b="1">
                <a:solidFill>
                  <a:srgbClr val="FF0000"/>
                </a:solidFill>
              </a:rPr>
              <a:t>2. Углазила – увидела (сов.вид, прош.вр.)</a:t>
            </a:r>
          </a:p>
          <a:p>
            <a:pPr marL="342900" indent="-342900"/>
            <a:r>
              <a:rPr lang="ru-RU" sz="2400" b="1">
                <a:solidFill>
                  <a:srgbClr val="FF0000"/>
                </a:solidFill>
              </a:rPr>
              <a:t>3. Выпузырился – надулся (сов.вид, прош.в)</a:t>
            </a:r>
          </a:p>
          <a:p>
            <a:pPr marL="342900" indent="-342900"/>
            <a:r>
              <a:rPr lang="ru-RU" sz="2400" b="1">
                <a:solidFill>
                  <a:srgbClr val="FF0000"/>
                </a:solidFill>
              </a:rPr>
              <a:t>4. Распакечу – открою (сов.вид, буд.вр.)</a:t>
            </a:r>
          </a:p>
        </p:txBody>
      </p:sp>
    </p:spTree>
    <p:extLst>
      <p:ext uri="{BB962C8B-B14F-4D97-AF65-F5344CB8AC3E}">
        <p14:creationId xmlns:p14="http://schemas.microsoft.com/office/powerpoint/2010/main" val="2549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7" descr="школа школ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7" descr="sw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72063"/>
            <a:ext cx="904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8" descr="f_47950b4d0f8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148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0" descr="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10906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297">
            <a:off x="827088" y="4292600"/>
            <a:ext cx="14287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fon_dv_zvtane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214438"/>
            <a:ext cx="4924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фанфары_-_Фанфары_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578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4" descr="2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939">
            <a:off x="6156325" y="2636838"/>
            <a:ext cx="11509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3" descr="j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904">
            <a:off x="6804025" y="3789363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5" descr="space2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38725"/>
            <a:ext cx="1346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6" descr="034oth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3">
            <a:off x="2979738" y="5457825"/>
            <a:ext cx="125888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58888" y="0"/>
            <a:ext cx="6769100" cy="1246188"/>
          </a:xfrm>
          <a:prstGeom prst="rect">
            <a:avLst/>
          </a:prstGeom>
          <a:solidFill>
            <a:schemeClr val="accent1"/>
          </a:solidFill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 «Космическая школа»</a:t>
            </a:r>
          </a:p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FF"/>
                </a:solidFill>
              </a:rPr>
              <a:t>ПОЛЕЗНЫЕ СОВЕТЫ УЧЕНИКАМ</a:t>
            </a:r>
          </a:p>
        </p:txBody>
      </p:sp>
      <p:sp>
        <p:nvSpPr>
          <p:cNvPr id="33806" name="Rectangle 29"/>
          <p:cNvSpPr>
            <a:spLocks noChangeArrowheads="1"/>
          </p:cNvSpPr>
          <p:nvPr/>
        </p:nvSpPr>
        <p:spPr bwMode="auto">
          <a:xfrm>
            <a:off x="1331913" y="1341438"/>
            <a:ext cx="5559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FF00"/>
                </a:solidFill>
              </a:rPr>
              <a:t>Раскройте скобки, вставьте пропущенные</a:t>
            </a:r>
          </a:p>
          <a:p>
            <a:pPr algn="ctr"/>
            <a:r>
              <a:rPr lang="ru-RU" sz="2000" b="1">
                <a:solidFill>
                  <a:srgbClr val="00FF00"/>
                </a:solidFill>
              </a:rPr>
              <a:t> буквы.</a:t>
            </a:r>
          </a:p>
        </p:txBody>
      </p:sp>
      <p:sp>
        <p:nvSpPr>
          <p:cNvPr id="33807" name="Rectangle 30"/>
          <p:cNvSpPr>
            <a:spLocks noChangeArrowheads="1"/>
          </p:cNvSpPr>
          <p:nvPr/>
        </p:nvSpPr>
        <p:spPr bwMode="auto">
          <a:xfrm>
            <a:off x="827088" y="1989138"/>
            <a:ext cx="64087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CC00"/>
                </a:solidFill>
              </a:rPr>
              <a:t>Правила поведения в школе запомнить нетрудно,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их немного. (Не)выкрикивай на уроке. (Не)сбивай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с ног учителей, вдруг они тебе еще пригодят…ся.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(Не)бей стекла, сам потом замерзн…ш… и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заболе…ш… . (Не)дергай девчонок за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косички, хуже потом буд…т – (не)дадут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списать. (Не)рви тетрадки, они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родителям недешево обходят…ся.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      (Не)рисуй на полях учебника, их </a:t>
            </a:r>
          </a:p>
          <a:p>
            <a:pPr algn="ctr"/>
            <a:r>
              <a:rPr lang="ru-RU" b="1">
                <a:solidFill>
                  <a:srgbClr val="FFCC00"/>
                </a:solidFill>
              </a:rPr>
              <a:t>       сейчас так мало.</a:t>
            </a:r>
          </a:p>
        </p:txBody>
      </p:sp>
    </p:spTree>
    <p:extLst>
      <p:ext uri="{BB962C8B-B14F-4D97-AF65-F5344CB8AC3E}">
        <p14:creationId xmlns:p14="http://schemas.microsoft.com/office/powerpoint/2010/main" val="6455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142875" y="1857375"/>
            <a:ext cx="8856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5400" b="1">
              <a:solidFill>
                <a:schemeClr val="accent1"/>
              </a:solidFill>
              <a:latin typeface="Arial Unicode MS" pitchFamily="34" charset="-128"/>
            </a:endParaRPr>
          </a:p>
        </p:txBody>
      </p:sp>
      <p:pic>
        <p:nvPicPr>
          <p:cNvPr id="35844" name="Picture 8" descr="an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an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an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 descr="an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562600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1071563" y="142875"/>
            <a:ext cx="714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Список  литературы:</a:t>
            </a:r>
          </a:p>
          <a:p>
            <a:pPr algn="ctr" eaLnBrk="1" hangingPunct="1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5849" name="Rectangle 1"/>
          <p:cNvSpPr>
            <a:spLocks noChangeArrowheads="1"/>
          </p:cNvSpPr>
          <p:nvPr/>
        </p:nvSpPr>
        <p:spPr bwMode="auto">
          <a:xfrm>
            <a:off x="642938" y="642938"/>
            <a:ext cx="8215312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81000" eaLnBrk="0" hangingPunct="0">
              <a:buFontTx/>
              <a:buAutoNum type="arabicPeriod"/>
              <a:defRPr/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Александрова Г.В. Занимательный русский язык.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С-Пб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., Тритон, 1997. 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2. Полякова А.В. Превращения слов, М., Просвещение, I99I. 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З.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Шкатова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Л.А. Подумай и ответь. М., Просвещение, 1989. 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4.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Войлова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К.А.,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Гольцова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Н.Г. Справочник-практикум по русскому языку. М., Просвещение, 1996.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5.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Граник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Г.Г., Бондаренко С.М., Концевая Л.А., М., Просвещение, 1994. Секреты орфографии, 2-е издание.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6. Шаталов В.Ф. Учить всех, учить каждого. Педагогический поиск. М.,1989.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7. Текучев А.В. Методика русского языка в средней школе. М., 1980.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8. Баранов М.Т. Обучение русскому языку в 5-6 классах: Методические указания к учебнику. М., Просвещение, 1982.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9. Наша игротека. Русский язык и литература в средних учебных заведениях УССР, №№ 1-12, Киев, 1990.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10.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Эрниязова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Л.Д. Занимательность на уроках русского языка. Русский язык в школе. М., Просвещение, №6, 1985.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11.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Кашкарова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Т.Н. Словарная работа на уроках русского языка. Русский язык в школе. М., Просвещение, №2, I99I.</a:t>
            </a:r>
            <a:br>
              <a:rPr lang="ru-RU" sz="16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12. Никитенко Г. Ю. Игра как средство повышения интереса к урокам русского языка. Русский язык в школе. М., Просвещение, № 6. I99I.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13.Ресурсы сети Интернет: СТЕНГАЗЕТА.NET (лингвистические задачи)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hlinkClick r:id="rId7"/>
              </a:rPr>
              <a:t>http://www.stengazeta.net</a:t>
            </a:r>
            <a:r>
              <a:rPr lang="ru-RU" sz="1600" dirty="0">
                <a:solidFill>
                  <a:schemeClr val="bg1"/>
                </a:solidFill>
              </a:rPr>
              <a:t>,"Балда" на "</a:t>
            </a:r>
            <a:r>
              <a:rPr lang="ru-RU" sz="1600" dirty="0" err="1">
                <a:solidFill>
                  <a:schemeClr val="bg1"/>
                </a:solidFill>
              </a:rPr>
              <a:t>Грамоте.ру</a:t>
            </a:r>
            <a:r>
              <a:rPr lang="ru-RU" sz="1600" dirty="0">
                <a:solidFill>
                  <a:schemeClr val="bg1"/>
                </a:solidFill>
              </a:rPr>
              <a:t>"</a:t>
            </a:r>
            <a:r>
              <a:rPr lang="ru-RU" sz="1600" dirty="0">
                <a:solidFill>
                  <a:schemeClr val="bg1"/>
                </a:solidFill>
                <a:hlinkClick r:id="rId8"/>
              </a:rPr>
              <a:t>http://igra.gramota.ru</a:t>
            </a:r>
            <a:r>
              <a:rPr lang="ru-RU" sz="1600" dirty="0">
                <a:solidFill>
                  <a:schemeClr val="bg1"/>
                </a:solidFill>
              </a:rPr>
              <a:t>;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Анаграммы </a:t>
            </a:r>
            <a:r>
              <a:rPr lang="ru-RU" sz="1600" dirty="0">
                <a:solidFill>
                  <a:schemeClr val="bg1"/>
                </a:solidFill>
                <a:hlinkClick r:id="rId9"/>
              </a:rPr>
              <a:t>http://www.blues.ru/fedor/anagrams.asp</a:t>
            </a:r>
            <a:r>
              <a:rPr lang="ru-RU" sz="1600" dirty="0">
                <a:solidFill>
                  <a:schemeClr val="bg1"/>
                </a:solidFill>
              </a:rPr>
              <a:t>,</a:t>
            </a:r>
            <a:r>
              <a:rPr lang="ru-RU" sz="1600" dirty="0">
                <a:solidFill>
                  <a:schemeClr val="bg1"/>
                </a:solidFill>
                <a:hlinkClick r:id="rId10"/>
              </a:rPr>
              <a:t>http://tramvision.ru/words/ana.htm</a:t>
            </a:r>
            <a:r>
              <a:rPr lang="ru-RU" sz="1600" dirty="0">
                <a:solidFill>
                  <a:schemeClr val="bg1"/>
                </a:solidFill>
              </a:rPr>
              <a:t>;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                                    </a:t>
            </a:r>
            <a:r>
              <a:rPr lang="ru-RU" sz="1600" dirty="0" err="1">
                <a:solidFill>
                  <a:schemeClr val="bg1"/>
                </a:solidFill>
              </a:rPr>
              <a:t>Лингвомания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hlinkClick r:id="rId11"/>
              </a:rPr>
              <a:t>http://lingvomania.info</a:t>
            </a:r>
            <a:endParaRPr lang="ru-RU" sz="1600" dirty="0">
              <a:solidFill>
                <a:schemeClr val="bg1"/>
              </a:solidFill>
            </a:endParaRPr>
          </a:p>
          <a:p>
            <a:pPr indent="381000" algn="ctr" eaLnBrk="0" hangingPunct="0"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 indent="381000" eaLnBrk="0" hangingPunct="0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Экран (4:3)</PresentationFormat>
  <Paragraphs>53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</cp:revision>
  <dcterms:created xsi:type="dcterms:W3CDTF">2016-11-06T05:37:00Z</dcterms:created>
  <dcterms:modified xsi:type="dcterms:W3CDTF">2016-11-06T05:43:41Z</dcterms:modified>
</cp:coreProperties>
</file>