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-78" y="-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ABB37-1C28-42E2-A35E-CE7BE4745A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147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10.rimg.info/cb605b6332801d7c065ec695a6f3cf6b.gif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7" Type="http://schemas.openxmlformats.org/officeDocument/2006/relationships/image" Target="../media/image14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openxmlformats.org/officeDocument/2006/relationships/image" Target="../media/image25.gif"/><Relationship Id="rId3" Type="http://schemas.openxmlformats.org/officeDocument/2006/relationships/image" Target="../media/image15.jpeg"/><Relationship Id="rId7" Type="http://schemas.openxmlformats.org/officeDocument/2006/relationships/image" Target="../media/image19.gif"/><Relationship Id="rId12" Type="http://schemas.openxmlformats.org/officeDocument/2006/relationships/image" Target="../media/image24.gif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71;&#1085;&#1086;&#1095;&#1082;&#1072;\Desktop\&#1092;&#1072;&#1085;&#1092;&#1072;&#1088;&#1099;_-_&#1060;&#1072;&#1085;&#1092;&#1072;&#1088;&#1099;_12.mp3" TargetMode="External"/><Relationship Id="rId6" Type="http://schemas.openxmlformats.org/officeDocument/2006/relationships/image" Target="../media/image18.gif"/><Relationship Id="rId11" Type="http://schemas.openxmlformats.org/officeDocument/2006/relationships/image" Target="../media/image23.gif"/><Relationship Id="rId5" Type="http://schemas.openxmlformats.org/officeDocument/2006/relationships/image" Target="../media/image17.gif"/><Relationship Id="rId10" Type="http://schemas.openxmlformats.org/officeDocument/2006/relationships/image" Target="../media/image22.gif"/><Relationship Id="rId4" Type="http://schemas.openxmlformats.org/officeDocument/2006/relationships/image" Target="../media/image16.gif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igra.gramota.ru/" TargetMode="External"/><Relationship Id="rId3" Type="http://schemas.openxmlformats.org/officeDocument/2006/relationships/image" Target="../media/image27.gif"/><Relationship Id="rId7" Type="http://schemas.openxmlformats.org/officeDocument/2006/relationships/hyperlink" Target="http://www.stengazeta.net/" TargetMode="Externa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gif"/><Relationship Id="rId11" Type="http://schemas.openxmlformats.org/officeDocument/2006/relationships/hyperlink" Target="http://lingvomania.info/" TargetMode="External"/><Relationship Id="rId5" Type="http://schemas.openxmlformats.org/officeDocument/2006/relationships/image" Target="../media/image29.gif"/><Relationship Id="rId10" Type="http://schemas.openxmlformats.org/officeDocument/2006/relationships/hyperlink" Target="http://tramvision.ru/words/ana.htm" TargetMode="External"/><Relationship Id="rId4" Type="http://schemas.openxmlformats.org/officeDocument/2006/relationships/image" Target="../media/image28.gif"/><Relationship Id="rId9" Type="http://schemas.openxmlformats.org/officeDocument/2006/relationships/hyperlink" Target="http://www.blues.ru/fedor/anagrams.as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5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6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7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9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10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11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34143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12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34143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13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6" name="Picture 14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134143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7" name="Picture 15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34143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8" name="Picture 16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34143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9" name="Picture 17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34143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0" name="Picture 18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70827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1" name="Picture 19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70827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2" name="Picture 20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827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3" name="Picture 21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67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4" name="Picture 22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0767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5" name="Picture 23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2925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6" name="Picture 24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542925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7" name="Picture 25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0767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8" name="Picture 26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542925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9" name="Picture 27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270827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0" name="Picture 28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70827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1" name="Picture 29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70827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2" name="Picture 30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542925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3" name="Picture 31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542925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4" name="Picture 32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42925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5" name="Picture 33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542925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6" name="Picture 34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40767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7" name="Picture 35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0767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8" name="Picture 36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0767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9" name="Picture 37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70827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60" name="Picture 38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40767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61" name="WordArt 39"/>
          <p:cNvSpPr>
            <a:spLocks noChangeArrowheads="1" noChangeShapeType="1" noTextEdit="1"/>
          </p:cNvSpPr>
          <p:nvPr/>
        </p:nvSpPr>
        <p:spPr bwMode="auto">
          <a:xfrm>
            <a:off x="539750" y="765175"/>
            <a:ext cx="7921625" cy="319881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6222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Arial"/>
                <a:cs typeface="Arial"/>
              </a:rPr>
              <a:t>"Чудесный чемоданчик"</a:t>
            </a:r>
          </a:p>
        </p:txBody>
      </p:sp>
      <p:pic>
        <p:nvPicPr>
          <p:cNvPr id="26662" name="Picture 40" descr="75i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4127500"/>
            <a:ext cx="1871662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63" name="Text Box 41"/>
          <p:cNvSpPr txBox="1">
            <a:spLocks noChangeArrowheads="1"/>
          </p:cNvSpPr>
          <p:nvPr/>
        </p:nvSpPr>
        <p:spPr bwMode="auto">
          <a:xfrm>
            <a:off x="1258888" y="2205038"/>
            <a:ext cx="66976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>
                <a:solidFill>
                  <a:srgbClr val="FF0000"/>
                </a:solidFill>
              </a:rPr>
              <a:t>В данных пословицах подчеркните местоимения.</a:t>
            </a:r>
          </a:p>
        </p:txBody>
      </p:sp>
      <p:sp>
        <p:nvSpPr>
          <p:cNvPr id="26664" name="Text Box 42"/>
          <p:cNvSpPr txBox="1">
            <a:spLocks noChangeArrowheads="1"/>
          </p:cNvSpPr>
          <p:nvPr/>
        </p:nvSpPr>
        <p:spPr bwMode="auto">
          <a:xfrm>
            <a:off x="827088" y="3644900"/>
            <a:ext cx="7521575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sz="2000" b="1">
                <a:solidFill>
                  <a:srgbClr val="00FF00"/>
                </a:solidFill>
              </a:rPr>
              <a:t>Книга – маленькое окошко, через него весь мир видно.</a:t>
            </a:r>
          </a:p>
          <a:p>
            <a:pPr eaLnBrk="1" hangingPunct="1">
              <a:buFontTx/>
              <a:buAutoNum type="arabicPeriod"/>
            </a:pPr>
            <a:r>
              <a:rPr lang="ru-RU" sz="2000" b="1">
                <a:solidFill>
                  <a:srgbClr val="00FF00"/>
                </a:solidFill>
              </a:rPr>
              <a:t>Для Родины своей ты ни сил, ни жизни не жалей.</a:t>
            </a:r>
          </a:p>
          <a:p>
            <a:pPr eaLnBrk="1" hangingPunct="1">
              <a:buFontTx/>
              <a:buAutoNum type="arabicPeriod"/>
            </a:pPr>
            <a:r>
              <a:rPr lang="ru-RU" sz="2000" b="1">
                <a:solidFill>
                  <a:srgbClr val="00FF00"/>
                </a:solidFill>
              </a:rPr>
              <a:t>Кто в слове скор, тот в деле редко спор.</a:t>
            </a:r>
          </a:p>
          <a:p>
            <a:pPr eaLnBrk="1" hangingPunct="1">
              <a:buFontTx/>
              <a:buAutoNum type="arabicPeriod"/>
            </a:pPr>
            <a:r>
              <a:rPr lang="ru-RU" sz="2000" b="1">
                <a:solidFill>
                  <a:srgbClr val="00FF00"/>
                </a:solidFill>
              </a:rPr>
              <a:t>Мудрым никто не родился, а научился.</a:t>
            </a:r>
          </a:p>
          <a:p>
            <a:pPr eaLnBrk="1" hangingPunct="1">
              <a:buFontTx/>
              <a:buAutoNum type="arabicPeriod"/>
            </a:pPr>
            <a:r>
              <a:rPr lang="ru-RU" sz="2000" b="1">
                <a:solidFill>
                  <a:srgbClr val="00FF00"/>
                </a:solidFill>
              </a:rPr>
              <a:t>Друга иметь – себя не жалеть.</a:t>
            </a:r>
          </a:p>
        </p:txBody>
      </p:sp>
      <p:pic>
        <p:nvPicPr>
          <p:cNvPr id="26665" name="Picture 46" descr="g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229225"/>
            <a:ext cx="10001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1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6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7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9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10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11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12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34143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13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34143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9" name="Picture 14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0" name="Picture 15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134143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1" name="Picture 16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34143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2" name="Picture 17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34143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3" name="Picture 18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34143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4" name="Picture 19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70827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5" name="Picture 20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70827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6" name="Picture 21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827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7" name="Picture 22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70827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8" name="Picture 23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70827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9" name="Picture 24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70827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0" name="Picture 25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0767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1" name="Picture 26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67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2" name="Picture 27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270827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3" name="Picture 28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0767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4" name="Picture 29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0767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5" name="Picture 30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0767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6" name="Picture 31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0767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7" name="Picture 32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40767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8" name="Picture 33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2925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9" name="Picture 34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542925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0" name="Picture 35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542925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1" name="Picture 36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542925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2" name="Picture 37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542925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3" name="Picture 38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542925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4" name="Picture 39" descr="backgrounds_10006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542925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85" name="WordArt 40"/>
          <p:cNvSpPr>
            <a:spLocks noChangeArrowheads="1" noChangeShapeType="1" noTextEdit="1"/>
          </p:cNvSpPr>
          <p:nvPr/>
        </p:nvSpPr>
        <p:spPr bwMode="auto">
          <a:xfrm>
            <a:off x="684213" y="620713"/>
            <a:ext cx="7920037" cy="8636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09524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latin typeface="Arial"/>
                <a:cs typeface="Arial"/>
              </a:rPr>
              <a:t>Правильный ответ</a:t>
            </a:r>
          </a:p>
        </p:txBody>
      </p:sp>
      <p:sp>
        <p:nvSpPr>
          <p:cNvPr id="27686" name="Text Box 41"/>
          <p:cNvSpPr txBox="1">
            <a:spLocks noChangeArrowheads="1"/>
          </p:cNvSpPr>
          <p:nvPr/>
        </p:nvSpPr>
        <p:spPr bwMode="auto">
          <a:xfrm>
            <a:off x="1692275" y="2565400"/>
            <a:ext cx="5659438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>
                <a:solidFill>
                  <a:srgbClr val="FF0000"/>
                </a:solidFill>
              </a:rPr>
              <a:t>НЕГО,  ВЕСЬ,  НИКТО,</a:t>
            </a:r>
          </a:p>
          <a:p>
            <a:pPr algn="ctr" eaLnBrk="1" hangingPunct="1"/>
            <a:r>
              <a:rPr lang="ru-RU" sz="3600" b="1">
                <a:solidFill>
                  <a:srgbClr val="FF0000"/>
                </a:solidFill>
              </a:rPr>
              <a:t>СВОЕЙ,  ТЫ,  КТО,  ТОТ,</a:t>
            </a:r>
            <a:br>
              <a:rPr lang="ru-RU" sz="3600" b="1">
                <a:solidFill>
                  <a:srgbClr val="FF0000"/>
                </a:solidFill>
              </a:rPr>
            </a:br>
            <a:r>
              <a:rPr lang="ru-RU" sz="3600" b="1">
                <a:solidFill>
                  <a:srgbClr val="FF0000"/>
                </a:solidFill>
              </a:rPr>
              <a:t>СЕБЯ</a:t>
            </a:r>
          </a:p>
        </p:txBody>
      </p:sp>
    </p:spTree>
    <p:extLst>
      <p:ext uri="{BB962C8B-B14F-4D97-AF65-F5344CB8AC3E}">
        <p14:creationId xmlns:p14="http://schemas.microsoft.com/office/powerpoint/2010/main" val="394535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6" descr="1229596103_2248_159_678_artfile_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5" name="WordArt 7"/>
          <p:cNvSpPr>
            <a:spLocks noChangeArrowheads="1" noChangeShapeType="1" noTextEdit="1"/>
          </p:cNvSpPr>
          <p:nvPr/>
        </p:nvSpPr>
        <p:spPr bwMode="auto">
          <a:xfrm>
            <a:off x="250825" y="188913"/>
            <a:ext cx="6840538" cy="936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latin typeface="Impact"/>
              </a:rPr>
              <a:t>"Космическая буря"</a:t>
            </a:r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684213" y="1557338"/>
            <a:ext cx="564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Определите разряды местоимений.</a:t>
            </a:r>
          </a:p>
        </p:txBody>
      </p:sp>
      <p:sp>
        <p:nvSpPr>
          <p:cNvPr id="43085" name="Text Box 77"/>
          <p:cNvSpPr txBox="1">
            <a:spLocks noChangeArrowheads="1"/>
          </p:cNvSpPr>
          <p:nvPr/>
        </p:nvSpPr>
        <p:spPr bwMode="auto">
          <a:xfrm>
            <a:off x="395288" y="2565400"/>
            <a:ext cx="62579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Этот, мой, ей, себя, кто-то,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весь, никто</a:t>
            </a:r>
          </a:p>
        </p:txBody>
      </p:sp>
    </p:spTree>
    <p:extLst>
      <p:ext uri="{BB962C8B-B14F-4D97-AF65-F5344CB8AC3E}">
        <p14:creationId xmlns:p14="http://schemas.microsoft.com/office/powerpoint/2010/main" val="321745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torm-tornad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1229596103_2248_159_678_artfile_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WordArt 5"/>
          <p:cNvSpPr>
            <a:spLocks noChangeArrowheads="1" noChangeShapeType="1" noTextEdit="1"/>
          </p:cNvSpPr>
          <p:nvPr/>
        </p:nvSpPr>
        <p:spPr bwMode="auto">
          <a:xfrm>
            <a:off x="179388" y="188913"/>
            <a:ext cx="6626225" cy="10223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latin typeface="Impact"/>
              </a:rPr>
              <a:t>Правильный ответ</a:t>
            </a:r>
          </a:p>
        </p:txBody>
      </p:sp>
      <p:graphicFrame>
        <p:nvGraphicFramePr>
          <p:cNvPr id="45123" name="Group 67"/>
          <p:cNvGraphicFramePr>
            <a:graphicFrameLocks noGrp="1"/>
          </p:cNvGraphicFramePr>
          <p:nvPr>
            <p:ph/>
          </p:nvPr>
        </p:nvGraphicFramePr>
        <p:xfrm>
          <a:off x="323850" y="1557338"/>
          <a:ext cx="5915025" cy="3706813"/>
        </p:xfrm>
        <a:graphic>
          <a:graphicData uri="http://schemas.openxmlformats.org/drawingml/2006/table">
            <a:tbl>
              <a:tblPr/>
              <a:tblGrid>
                <a:gridCol w="2957513"/>
                <a:gridCol w="2957512"/>
              </a:tblGrid>
              <a:tr h="719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этот (указат.)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кто-то (неопр.)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мой (притяж.)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весь (опред.)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9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ей (личное)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никто (отриц.)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себя (возврат.) 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5111" name="Picture 55" descr="%D0%B1%D1%80%D0%B0%D1%82%D0%BA%D0%B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64591">
            <a:off x="250825" y="5157788"/>
            <a:ext cx="239077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176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01249E-7 C 0.00225 0.00833 0.00243 0.0266 0.00677 0.03146 C 0.00729 0.03215 0.01284 0.03423 0.01354 0.03446 C 0.01458 0.03539 0.01562 0.03678 0.01684 0.03747 C 0.01909 0.03886 0.02361 0.04048 0.02361 0.04048 C 0.03211 0.04788 0.04843 0.0458 0.05729 0.04649 C 0.06458 0.04557 0.06788 0.04464 0.07413 0.0421 C 0.09166 0.04302 0.10156 0.04372 0.11684 0.04649 C 0.12638 0.05089 0.171 0.04511 0.17187 0.04511 C 0.18298 0.04557 0.21076 0.04372 0.22708 0.04649 C 0.24687 0.04164 0.26666 0.04534 0.28663 0.04649 C 0.29461 0.05043 0.28697 0.04719 0.30347 0.0495 C 0.31892 0.05181 0.33697 0.0539 0.35173 0.05991 C 0.36406 0.05829 0.375 0.05644 0.38767 0.05551 C 0.39097 0.05505 0.39444 0.05413 0.39774 0.0539 C 0.40451 0.0532 0.41128 0.05343 0.41805 0.05251 C 0.43003 0.05089 0.44027 0.04765 0.45277 0.04649 C 0.475 0.04973 0.50416 0.04418 0.52482 0.04349 C 0.55329 0.04094 0.57847 0.0384 0.60798 0.03747 C 0.62743 0.04325 0.64774 0.03747 0.66753 0.03747 " pathEditMode="relative" ptsTypes="fffffffffffffffffffA">
                                      <p:cBhvr>
                                        <p:cTn id="6" dur="12000" fill="hold"/>
                                        <p:tgtEl>
                                          <p:spTgt spid="45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Спасиб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krutoi-911.ucoz.ru/Garik/Oboi/Kosmos/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6" descr="Картинка 17 из 90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5214938"/>
            <a:ext cx="14573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6" descr="Картинка 17 из 90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4572000"/>
            <a:ext cx="14573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6" descr="Картинка 17 из 90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143250"/>
            <a:ext cx="14573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6" descr="Картинка 17 из 90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3313"/>
            <a:ext cx="14573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TextBox 10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152400"/>
            <a:ext cx="4492625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681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69209_1024_76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WordArt 5"/>
          <p:cNvSpPr>
            <a:spLocks noChangeArrowheads="1" noChangeShapeType="1" noTextEdit="1"/>
          </p:cNvSpPr>
          <p:nvPr/>
        </p:nvSpPr>
        <p:spPr bwMode="auto">
          <a:xfrm>
            <a:off x="1258888" y="333375"/>
            <a:ext cx="6480175" cy="749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FF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Arial"/>
                <a:cs typeface="Arial"/>
              </a:rPr>
              <a:t>"Переводчик"</a:t>
            </a:r>
          </a:p>
        </p:txBody>
      </p: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1258888" y="1412875"/>
            <a:ext cx="62134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>
                <a:solidFill>
                  <a:schemeClr val="accent1"/>
                </a:solidFill>
              </a:rPr>
              <a:t>В данных предложениях найдите глаголы, определите у них время и вид. Замените детские слова словами литературного языка </a:t>
            </a:r>
          </a:p>
        </p:txBody>
      </p:sp>
      <p:sp>
        <p:nvSpPr>
          <p:cNvPr id="31749" name="Text Box 7"/>
          <p:cNvSpPr txBox="1">
            <a:spLocks noChangeArrowheads="1"/>
          </p:cNvSpPr>
          <p:nvPr/>
        </p:nvSpPr>
        <p:spPr bwMode="auto">
          <a:xfrm>
            <a:off x="1403350" y="3213100"/>
            <a:ext cx="7113588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sz="3200" b="1">
                <a:solidFill>
                  <a:srgbClr val="FF0000"/>
                </a:solidFill>
              </a:rPr>
              <a:t>Часы часикают.</a:t>
            </a:r>
          </a:p>
          <a:p>
            <a:pPr eaLnBrk="1" hangingPunct="1">
              <a:buFontTx/>
              <a:buAutoNum type="arabicPeriod"/>
            </a:pPr>
            <a:r>
              <a:rPr lang="ru-RU" sz="3200" b="1">
                <a:solidFill>
                  <a:srgbClr val="FF0000"/>
                </a:solidFill>
              </a:rPr>
              <a:t>Что ты там углазила?</a:t>
            </a:r>
          </a:p>
          <a:p>
            <a:pPr eaLnBrk="1" hangingPunct="1">
              <a:buFontTx/>
              <a:buAutoNum type="arabicPeriod"/>
            </a:pPr>
            <a:r>
              <a:rPr lang="ru-RU" sz="3200" b="1">
                <a:solidFill>
                  <a:srgbClr val="FF0000"/>
                </a:solidFill>
              </a:rPr>
              <a:t>Ох, какой пузырь выпузырился.</a:t>
            </a:r>
          </a:p>
          <a:p>
            <a:pPr eaLnBrk="1" hangingPunct="1">
              <a:buFontTx/>
              <a:buAutoNum type="arabicPeriod"/>
            </a:pPr>
            <a:r>
              <a:rPr lang="ru-RU" sz="3200" b="1">
                <a:solidFill>
                  <a:srgbClr val="FF0000"/>
                </a:solidFill>
              </a:rPr>
              <a:t>Я все – таки распакечу пакет.</a:t>
            </a:r>
          </a:p>
        </p:txBody>
      </p:sp>
      <p:pic>
        <p:nvPicPr>
          <p:cNvPr id="31750" name="Picture 8" descr="ALIEN69"/>
          <p:cNvPicPr>
            <a:picLocks noChangeAspect="1" noChangeArrowheads="1" noCrop="1"/>
          </p:cNvPicPr>
          <p:nvPr/>
        </p:nvPicPr>
        <p:blipFill>
          <a:blip r:embed="rId3">
            <a:lum brigh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229225"/>
            <a:ext cx="61595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9" descr="w2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5373688"/>
            <a:ext cx="863600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10" descr="103"/>
          <p:cNvPicPr>
            <a:picLocks noChangeAspect="1" noChangeArrowheads="1" noCrop="1"/>
          </p:cNvPicPr>
          <p:nvPr/>
        </p:nvPicPr>
        <p:blipFill>
          <a:blip r:embed="rId5">
            <a:lum bright="-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5373688"/>
            <a:ext cx="12668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Picture 11" descr="107"/>
          <p:cNvPicPr>
            <a:picLocks noChangeAspect="1" noChangeArrowheads="1" noCrop="1"/>
          </p:cNvPicPr>
          <p:nvPr/>
        </p:nvPicPr>
        <p:blipFill>
          <a:blip r:embed="rId6">
            <a:lum brigh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5586413"/>
            <a:ext cx="1800225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12" descr="star1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0"/>
            <a:ext cx="952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5" name="Picture 13" descr="star1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0"/>
            <a:ext cx="952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6" name="Picture 14" descr="star1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52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7" name="Picture 15" descr="star1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0"/>
            <a:ext cx="952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8" name="Picture 16" descr="star1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952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9" name="Picture 17" descr="star1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0"/>
            <a:ext cx="952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0" name="Picture 18" descr="star1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0"/>
            <a:ext cx="952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1" name="Picture 19" descr="star1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0"/>
            <a:ext cx="952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363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69209_1024_76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WordArt 5"/>
          <p:cNvSpPr>
            <a:spLocks noChangeArrowheads="1" noChangeShapeType="1" noTextEdit="1"/>
          </p:cNvSpPr>
          <p:nvPr/>
        </p:nvSpPr>
        <p:spPr bwMode="auto">
          <a:xfrm>
            <a:off x="1403350" y="404813"/>
            <a:ext cx="6192838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E9EFF"/>
                    </a:gs>
                    <a:gs pos="39999">
                      <a:srgbClr val="85C2FF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1"/>
                </a:gradFill>
                <a:latin typeface="Arial"/>
                <a:cs typeface="Arial"/>
              </a:rPr>
              <a:t>Правильный ответ</a:t>
            </a:r>
          </a:p>
        </p:txBody>
      </p:sp>
      <p:sp>
        <p:nvSpPr>
          <p:cNvPr id="32772" name="Rectangle 6"/>
          <p:cNvSpPr>
            <a:spLocks noChangeArrowheads="1"/>
          </p:cNvSpPr>
          <p:nvPr/>
        </p:nvSpPr>
        <p:spPr bwMode="auto">
          <a:xfrm>
            <a:off x="827088" y="2205038"/>
            <a:ext cx="770413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ru-RU" sz="2400" b="1">
                <a:solidFill>
                  <a:srgbClr val="FF0000"/>
                </a:solidFill>
              </a:rPr>
              <a:t>1. Часикают – идут, тикают (несов.вид, наст.вр.)</a:t>
            </a:r>
          </a:p>
          <a:p>
            <a:pPr marL="342900" indent="-342900"/>
            <a:r>
              <a:rPr lang="ru-RU" sz="2400" b="1">
                <a:solidFill>
                  <a:srgbClr val="FF0000"/>
                </a:solidFill>
              </a:rPr>
              <a:t>2. Углазила – увидела (сов.вид, прош.вр.)</a:t>
            </a:r>
          </a:p>
          <a:p>
            <a:pPr marL="342900" indent="-342900"/>
            <a:r>
              <a:rPr lang="ru-RU" sz="2400" b="1">
                <a:solidFill>
                  <a:srgbClr val="FF0000"/>
                </a:solidFill>
              </a:rPr>
              <a:t>3. Выпузырился – надулся (сов.вид, прош.в)</a:t>
            </a:r>
          </a:p>
          <a:p>
            <a:pPr marL="342900" indent="-342900"/>
            <a:r>
              <a:rPr lang="ru-RU" sz="2400" b="1">
                <a:solidFill>
                  <a:srgbClr val="FF0000"/>
                </a:solidFill>
              </a:rPr>
              <a:t>4. Распакечу – открою (сов.вид, буд.вр.)</a:t>
            </a:r>
          </a:p>
        </p:txBody>
      </p:sp>
    </p:spTree>
    <p:extLst>
      <p:ext uri="{BB962C8B-B14F-4D97-AF65-F5344CB8AC3E}">
        <p14:creationId xmlns:p14="http://schemas.microsoft.com/office/powerpoint/2010/main" val="254981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7" descr="школа школа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27" descr="sw8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5072063"/>
            <a:ext cx="9048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28" descr="f_47950b4d0f83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4714875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20" descr="1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73688"/>
            <a:ext cx="1090613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16" descr="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12297">
            <a:off x="827088" y="4292600"/>
            <a:ext cx="142875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6" descr="fon_dv_zvtanec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214438"/>
            <a:ext cx="49244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фанфары_-_Фанфары_1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938" y="57864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14" descr="217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5939">
            <a:off x="6156325" y="2636838"/>
            <a:ext cx="1150938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2" name="Picture 13" descr="j20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74904">
            <a:off x="6804025" y="3789363"/>
            <a:ext cx="136525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3" name="Picture 25" descr="space24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5038725"/>
            <a:ext cx="13462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4" name="Picture 26" descr="034oth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853">
            <a:off x="2979738" y="5457825"/>
            <a:ext cx="1258887" cy="13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1258888" y="0"/>
            <a:ext cx="6769100" cy="1246188"/>
          </a:xfrm>
          <a:prstGeom prst="rect">
            <a:avLst/>
          </a:prstGeom>
          <a:solidFill>
            <a:schemeClr val="accent1"/>
          </a:solidFill>
          <a:ln w="25400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FF0000"/>
                </a:solidFill>
              </a:rPr>
              <a:t> «Космическая школа»</a:t>
            </a:r>
          </a:p>
          <a:p>
            <a:pPr algn="ctr">
              <a:spcBef>
                <a:spcPct val="50000"/>
              </a:spcBef>
            </a:pPr>
            <a:r>
              <a:rPr lang="ru-RU" sz="2800" b="1" i="1">
                <a:solidFill>
                  <a:srgbClr val="0000FF"/>
                </a:solidFill>
              </a:rPr>
              <a:t>ПОЛЕЗНЫЕ СОВЕТЫ УЧЕНИКАМ</a:t>
            </a:r>
          </a:p>
        </p:txBody>
      </p:sp>
      <p:sp>
        <p:nvSpPr>
          <p:cNvPr id="33806" name="Rectangle 29"/>
          <p:cNvSpPr>
            <a:spLocks noChangeArrowheads="1"/>
          </p:cNvSpPr>
          <p:nvPr/>
        </p:nvSpPr>
        <p:spPr bwMode="auto">
          <a:xfrm>
            <a:off x="1331913" y="1341438"/>
            <a:ext cx="55594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solidFill>
                  <a:srgbClr val="00FF00"/>
                </a:solidFill>
              </a:rPr>
              <a:t>Раскройте скобки, вставьте пропущенные</a:t>
            </a:r>
          </a:p>
          <a:p>
            <a:pPr algn="ctr"/>
            <a:r>
              <a:rPr lang="ru-RU" sz="2000" b="1">
                <a:solidFill>
                  <a:srgbClr val="00FF00"/>
                </a:solidFill>
              </a:rPr>
              <a:t> буквы.</a:t>
            </a:r>
          </a:p>
        </p:txBody>
      </p:sp>
      <p:sp>
        <p:nvSpPr>
          <p:cNvPr id="33807" name="Rectangle 30"/>
          <p:cNvSpPr>
            <a:spLocks noChangeArrowheads="1"/>
          </p:cNvSpPr>
          <p:nvPr/>
        </p:nvSpPr>
        <p:spPr bwMode="auto">
          <a:xfrm>
            <a:off x="827088" y="1989138"/>
            <a:ext cx="6408737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CC00"/>
                </a:solidFill>
              </a:rPr>
              <a:t>Правила поведения в школе запомнить нетрудно, </a:t>
            </a:r>
          </a:p>
          <a:p>
            <a:pPr algn="ctr"/>
            <a:r>
              <a:rPr lang="ru-RU" b="1">
                <a:solidFill>
                  <a:srgbClr val="FFCC00"/>
                </a:solidFill>
              </a:rPr>
              <a:t>их немного. (Не)выкрикивай на уроке. (Не)сбивай</a:t>
            </a:r>
          </a:p>
          <a:p>
            <a:pPr algn="ctr"/>
            <a:r>
              <a:rPr lang="ru-RU" b="1">
                <a:solidFill>
                  <a:srgbClr val="FFCC00"/>
                </a:solidFill>
              </a:rPr>
              <a:t>с ног учителей, вдруг они тебе еще пригодят…ся. </a:t>
            </a:r>
          </a:p>
          <a:p>
            <a:pPr algn="ctr"/>
            <a:r>
              <a:rPr lang="ru-RU" b="1">
                <a:solidFill>
                  <a:srgbClr val="FFCC00"/>
                </a:solidFill>
              </a:rPr>
              <a:t>(Не)бей стекла, сам потом замерзн…ш… и </a:t>
            </a:r>
          </a:p>
          <a:p>
            <a:pPr algn="ctr"/>
            <a:r>
              <a:rPr lang="ru-RU" b="1">
                <a:solidFill>
                  <a:srgbClr val="FFCC00"/>
                </a:solidFill>
              </a:rPr>
              <a:t>заболе…ш… . (Не)дергай девчонок за </a:t>
            </a:r>
          </a:p>
          <a:p>
            <a:pPr algn="ctr"/>
            <a:r>
              <a:rPr lang="ru-RU" b="1">
                <a:solidFill>
                  <a:srgbClr val="FFCC00"/>
                </a:solidFill>
              </a:rPr>
              <a:t>косички, хуже потом буд…т – (не)дадут </a:t>
            </a:r>
          </a:p>
          <a:p>
            <a:pPr algn="ctr"/>
            <a:r>
              <a:rPr lang="ru-RU" b="1">
                <a:solidFill>
                  <a:srgbClr val="FFCC00"/>
                </a:solidFill>
              </a:rPr>
              <a:t>списать. (Не)рви тетрадки, они </a:t>
            </a:r>
          </a:p>
          <a:p>
            <a:pPr algn="ctr"/>
            <a:r>
              <a:rPr lang="ru-RU" b="1">
                <a:solidFill>
                  <a:srgbClr val="FFCC00"/>
                </a:solidFill>
              </a:rPr>
              <a:t>родителям недешево обходят…ся. </a:t>
            </a:r>
          </a:p>
          <a:p>
            <a:pPr algn="ctr"/>
            <a:r>
              <a:rPr lang="ru-RU" b="1">
                <a:solidFill>
                  <a:srgbClr val="FFCC00"/>
                </a:solidFill>
              </a:rPr>
              <a:t>      (Не)рисуй на полях учебника, их </a:t>
            </a:r>
          </a:p>
          <a:p>
            <a:pPr algn="ctr"/>
            <a:r>
              <a:rPr lang="ru-RU" b="1">
                <a:solidFill>
                  <a:srgbClr val="FFCC00"/>
                </a:solidFill>
              </a:rPr>
              <a:t>       сейчас так мало.</a:t>
            </a:r>
          </a:p>
        </p:txBody>
      </p:sp>
    </p:spTree>
    <p:extLst>
      <p:ext uri="{BB962C8B-B14F-4D97-AF65-F5344CB8AC3E}">
        <p14:creationId xmlns:p14="http://schemas.microsoft.com/office/powerpoint/2010/main" val="64551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2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5" descr="star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7"/>
          <p:cNvSpPr txBox="1">
            <a:spLocks noChangeArrowheads="1"/>
          </p:cNvSpPr>
          <p:nvPr/>
        </p:nvSpPr>
        <p:spPr bwMode="auto">
          <a:xfrm>
            <a:off x="142875" y="1857375"/>
            <a:ext cx="88566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sz="5400" b="1">
              <a:solidFill>
                <a:schemeClr val="accent1"/>
              </a:solidFill>
              <a:latin typeface="Arial Unicode MS" pitchFamily="34" charset="-128"/>
            </a:endParaRPr>
          </a:p>
        </p:txBody>
      </p:sp>
      <p:pic>
        <p:nvPicPr>
          <p:cNvPr id="35844" name="Picture 8" descr="an4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63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9" descr="an4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763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10" descr="an44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62600"/>
            <a:ext cx="12763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12" descr="an5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650" y="5562600"/>
            <a:ext cx="12763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8" name="TextBox 11"/>
          <p:cNvSpPr txBox="1">
            <a:spLocks noChangeArrowheads="1"/>
          </p:cNvSpPr>
          <p:nvPr/>
        </p:nvSpPr>
        <p:spPr bwMode="auto">
          <a:xfrm>
            <a:off x="1071563" y="142875"/>
            <a:ext cx="7143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000" b="1">
                <a:solidFill>
                  <a:schemeClr val="bg1"/>
                </a:solidFill>
              </a:rPr>
              <a:t>Список  литературы:</a:t>
            </a:r>
          </a:p>
          <a:p>
            <a:pPr algn="ctr" eaLnBrk="1" hangingPunct="1"/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35849" name="Rectangle 1"/>
          <p:cNvSpPr>
            <a:spLocks noChangeArrowheads="1"/>
          </p:cNvSpPr>
          <p:nvPr/>
        </p:nvSpPr>
        <p:spPr bwMode="auto">
          <a:xfrm>
            <a:off x="642938" y="642938"/>
            <a:ext cx="8215312" cy="627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381000" eaLnBrk="0" hangingPunct="0">
              <a:buFontTx/>
              <a:buAutoNum type="arabicPeriod"/>
              <a:defRPr/>
            </a:pP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Александрова Г.В. Занимательный русский язык. </a:t>
            </a:r>
            <a:r>
              <a:rPr lang="ru-RU" sz="1600" dirty="0" err="1">
                <a:solidFill>
                  <a:schemeClr val="bg1"/>
                </a:solidFill>
                <a:cs typeface="Times New Roman" pitchFamily="18" charset="0"/>
              </a:rPr>
              <a:t>С-Пб</a:t>
            </a: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., Тритон, 1997. </a:t>
            </a:r>
            <a:br>
              <a:rPr lang="ru-RU" sz="1600" dirty="0">
                <a:solidFill>
                  <a:schemeClr val="bg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2. Полякова А.В. Превращения слов, М., Просвещение, I99I. </a:t>
            </a:r>
            <a:br>
              <a:rPr lang="ru-RU" sz="1600" dirty="0">
                <a:solidFill>
                  <a:schemeClr val="bg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З. </a:t>
            </a:r>
            <a:r>
              <a:rPr lang="ru-RU" sz="1600" dirty="0" err="1">
                <a:solidFill>
                  <a:schemeClr val="bg1"/>
                </a:solidFill>
                <a:cs typeface="Times New Roman" pitchFamily="18" charset="0"/>
              </a:rPr>
              <a:t>Шкатова</a:t>
            </a: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 Л.А. Подумай и ответь. М., Просвещение, 1989. </a:t>
            </a:r>
            <a:br>
              <a:rPr lang="ru-RU" sz="1600" dirty="0">
                <a:solidFill>
                  <a:schemeClr val="bg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4. </a:t>
            </a:r>
            <a:r>
              <a:rPr lang="ru-RU" sz="1600" dirty="0" err="1">
                <a:solidFill>
                  <a:schemeClr val="bg1"/>
                </a:solidFill>
                <a:cs typeface="Times New Roman" pitchFamily="18" charset="0"/>
              </a:rPr>
              <a:t>Войлова</a:t>
            </a: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 К.А., </a:t>
            </a:r>
            <a:r>
              <a:rPr lang="ru-RU" sz="1600" dirty="0" err="1">
                <a:solidFill>
                  <a:schemeClr val="bg1"/>
                </a:solidFill>
                <a:cs typeface="Times New Roman" pitchFamily="18" charset="0"/>
              </a:rPr>
              <a:t>Гольцова</a:t>
            </a: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 Н.Г. Справочник-практикум по русскому языку. М., Просвещение, 1996.</a:t>
            </a:r>
            <a:br>
              <a:rPr lang="ru-RU" sz="1600" dirty="0">
                <a:solidFill>
                  <a:schemeClr val="bg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5. </a:t>
            </a:r>
            <a:r>
              <a:rPr lang="ru-RU" sz="1600" dirty="0" err="1">
                <a:solidFill>
                  <a:schemeClr val="bg1"/>
                </a:solidFill>
                <a:cs typeface="Times New Roman" pitchFamily="18" charset="0"/>
              </a:rPr>
              <a:t>Граник</a:t>
            </a: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 Г.Г., Бондаренко С.М., Концевая Л.А., М., Просвещение, 1994. Секреты орфографии, 2-е издание.</a:t>
            </a:r>
            <a:br>
              <a:rPr lang="ru-RU" sz="1600" dirty="0">
                <a:solidFill>
                  <a:schemeClr val="bg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6. Шаталов В.Ф. Учить всех, учить каждого. Педагогический поиск. М.,1989.</a:t>
            </a:r>
            <a:br>
              <a:rPr lang="ru-RU" sz="1600" dirty="0">
                <a:solidFill>
                  <a:schemeClr val="bg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7. Текучев А.В. Методика русского языка в средней школе. М., 1980.</a:t>
            </a:r>
            <a:br>
              <a:rPr lang="ru-RU" sz="1600" dirty="0">
                <a:solidFill>
                  <a:schemeClr val="bg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8. Баранов М.Т. Обучение русскому языку в 5-6 классах: Методические указания к учебнику. М., Просвещение, 1982.</a:t>
            </a:r>
            <a:br>
              <a:rPr lang="ru-RU" sz="1600" dirty="0">
                <a:solidFill>
                  <a:schemeClr val="bg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9. Наша игротека. Русский язык и литература в средних учебных заведениях УССР, №№ 1-12, Киев, 1990.</a:t>
            </a:r>
            <a:br>
              <a:rPr lang="ru-RU" sz="1600" dirty="0">
                <a:solidFill>
                  <a:schemeClr val="bg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10. </a:t>
            </a:r>
            <a:r>
              <a:rPr lang="ru-RU" sz="1600" dirty="0" err="1">
                <a:solidFill>
                  <a:schemeClr val="bg1"/>
                </a:solidFill>
                <a:cs typeface="Times New Roman" pitchFamily="18" charset="0"/>
              </a:rPr>
              <a:t>Эрниязова</a:t>
            </a: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 Л.Д. Занимательность на уроках русского языка. Русский язык в школе. М., Просвещение, №6, 1985.</a:t>
            </a:r>
            <a:br>
              <a:rPr lang="ru-RU" sz="1600" dirty="0">
                <a:solidFill>
                  <a:schemeClr val="bg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11. </a:t>
            </a:r>
            <a:r>
              <a:rPr lang="ru-RU" sz="1600" dirty="0" err="1">
                <a:solidFill>
                  <a:schemeClr val="bg1"/>
                </a:solidFill>
                <a:cs typeface="Times New Roman" pitchFamily="18" charset="0"/>
              </a:rPr>
              <a:t>Кашкарова</a:t>
            </a: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 Т.Н. Словарная работа на уроках русского языка. Русский язык в школе. М., Просвещение, №2, I99I.</a:t>
            </a:r>
            <a:br>
              <a:rPr lang="ru-RU" sz="1600" dirty="0">
                <a:solidFill>
                  <a:schemeClr val="bg1"/>
                </a:solidFill>
                <a:cs typeface="Times New Roman" pitchFamily="18" charset="0"/>
              </a:rPr>
            </a:b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12. Никитенко Г. Ю. Игра как средство повышения интереса к урокам русского языка. Русский язык в школе. М., Просвещение, № 6. I99I.</a:t>
            </a:r>
          </a:p>
          <a:p>
            <a:pPr>
              <a:defRPr/>
            </a:pPr>
            <a:r>
              <a:rPr lang="ru-RU" sz="1600" dirty="0">
                <a:solidFill>
                  <a:schemeClr val="bg1"/>
                </a:solidFill>
              </a:rPr>
              <a:t>13.Ресурсы сети Интернет: СТЕНГАЗЕТА.NET (лингвистические задачи)</a:t>
            </a:r>
          </a:p>
          <a:p>
            <a:pPr>
              <a:defRPr/>
            </a:pPr>
            <a:r>
              <a:rPr lang="ru-RU" sz="1600" dirty="0">
                <a:solidFill>
                  <a:schemeClr val="bg1"/>
                </a:solidFill>
                <a:hlinkClick r:id="rId7"/>
              </a:rPr>
              <a:t>http://www.stengazeta.net</a:t>
            </a:r>
            <a:r>
              <a:rPr lang="ru-RU" sz="1600" dirty="0">
                <a:solidFill>
                  <a:schemeClr val="bg1"/>
                </a:solidFill>
              </a:rPr>
              <a:t>,"Балда" на "</a:t>
            </a:r>
            <a:r>
              <a:rPr lang="ru-RU" sz="1600" dirty="0" err="1">
                <a:solidFill>
                  <a:schemeClr val="bg1"/>
                </a:solidFill>
              </a:rPr>
              <a:t>Грамоте.ру</a:t>
            </a:r>
            <a:r>
              <a:rPr lang="ru-RU" sz="1600" dirty="0">
                <a:solidFill>
                  <a:schemeClr val="bg1"/>
                </a:solidFill>
              </a:rPr>
              <a:t>"</a:t>
            </a:r>
            <a:r>
              <a:rPr lang="ru-RU" sz="1600" dirty="0">
                <a:solidFill>
                  <a:schemeClr val="bg1"/>
                </a:solidFill>
                <a:hlinkClick r:id="rId8"/>
              </a:rPr>
              <a:t>http://igra.gramota.ru</a:t>
            </a:r>
            <a:r>
              <a:rPr lang="ru-RU" sz="1600" dirty="0">
                <a:solidFill>
                  <a:schemeClr val="bg1"/>
                </a:solidFill>
              </a:rPr>
              <a:t>;</a:t>
            </a:r>
          </a:p>
          <a:p>
            <a:pPr>
              <a:defRPr/>
            </a:pPr>
            <a:r>
              <a:rPr lang="ru-RU" sz="1600" dirty="0">
                <a:solidFill>
                  <a:schemeClr val="bg1"/>
                </a:solidFill>
              </a:rPr>
              <a:t>Анаграммы </a:t>
            </a:r>
            <a:r>
              <a:rPr lang="ru-RU" sz="1600" dirty="0">
                <a:solidFill>
                  <a:schemeClr val="bg1"/>
                </a:solidFill>
                <a:hlinkClick r:id="rId9"/>
              </a:rPr>
              <a:t>http://www.blues.ru/fedor/anagrams.asp</a:t>
            </a:r>
            <a:r>
              <a:rPr lang="ru-RU" sz="1600" dirty="0">
                <a:solidFill>
                  <a:schemeClr val="bg1"/>
                </a:solidFill>
              </a:rPr>
              <a:t>,</a:t>
            </a:r>
            <a:r>
              <a:rPr lang="ru-RU" sz="1600" dirty="0">
                <a:solidFill>
                  <a:schemeClr val="bg1"/>
                </a:solidFill>
                <a:hlinkClick r:id="rId10"/>
              </a:rPr>
              <a:t>http://tramvision.ru/words/ana.htm</a:t>
            </a:r>
            <a:r>
              <a:rPr lang="ru-RU" sz="1600" dirty="0">
                <a:solidFill>
                  <a:schemeClr val="bg1"/>
                </a:solidFill>
              </a:rPr>
              <a:t>;</a:t>
            </a:r>
          </a:p>
          <a:p>
            <a:pPr>
              <a:defRPr/>
            </a:pPr>
            <a:r>
              <a:rPr lang="ru-RU" sz="1600" dirty="0">
                <a:solidFill>
                  <a:schemeClr val="bg1"/>
                </a:solidFill>
              </a:rPr>
              <a:t>                                    </a:t>
            </a:r>
            <a:r>
              <a:rPr lang="ru-RU" sz="1600" dirty="0" err="1">
                <a:solidFill>
                  <a:schemeClr val="bg1"/>
                </a:solidFill>
              </a:rPr>
              <a:t>Лингвомания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  <a:hlinkClick r:id="rId11"/>
              </a:rPr>
              <a:t>http://lingvomania.info</a:t>
            </a:r>
            <a:endParaRPr lang="ru-RU" sz="1600" dirty="0">
              <a:solidFill>
                <a:schemeClr val="bg1"/>
              </a:solidFill>
            </a:endParaRPr>
          </a:p>
          <a:p>
            <a:pPr indent="381000" algn="ctr" eaLnBrk="0" hangingPunct="0">
              <a:defRPr/>
            </a:pPr>
            <a:endParaRPr lang="ru-RU" sz="1600" dirty="0">
              <a:solidFill>
                <a:schemeClr val="bg1"/>
              </a:solidFill>
            </a:endParaRPr>
          </a:p>
          <a:p>
            <a:pPr indent="381000" eaLnBrk="0" hangingPunct="0"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31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320</Words>
  <Application>Microsoft Office PowerPoint</Application>
  <PresentationFormat>Экран (4:3)</PresentationFormat>
  <Paragraphs>53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</dc:creator>
  <cp:lastModifiedBy>людмила</cp:lastModifiedBy>
  <cp:revision>1</cp:revision>
  <dcterms:created xsi:type="dcterms:W3CDTF">2016-11-06T05:37:00Z</dcterms:created>
  <dcterms:modified xsi:type="dcterms:W3CDTF">2016-11-06T05:43:41Z</dcterms:modified>
</cp:coreProperties>
</file>