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7" r:id="rId3"/>
    <p:sldId id="259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Умножение на 2</a:t>
            </a:r>
            <a:br>
              <a:rPr lang="ru-RU" dirty="0" smtClean="0"/>
            </a:br>
            <a:r>
              <a:rPr lang="ru-RU" dirty="0" smtClean="0"/>
              <a:t>2класс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395288" y="3500438"/>
            <a:ext cx="1944687" cy="1584325"/>
          </a:xfrm>
          <a:prstGeom prst="triangl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627313" y="3429000"/>
            <a:ext cx="1657350" cy="1655763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Шестиугольник 6"/>
          <p:cNvSpPr/>
          <p:nvPr/>
        </p:nvSpPr>
        <p:spPr>
          <a:xfrm>
            <a:off x="7019925" y="3429000"/>
            <a:ext cx="1728788" cy="1728788"/>
          </a:xfrm>
          <a:prstGeom prst="hexagon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71" name="TextBox 7"/>
          <p:cNvSpPr txBox="1">
            <a:spLocks noChangeArrowheads="1"/>
          </p:cNvSpPr>
          <p:nvPr/>
        </p:nvSpPr>
        <p:spPr bwMode="auto">
          <a:xfrm>
            <a:off x="5076825" y="3573463"/>
            <a:ext cx="1223963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b="1"/>
              <a:t>?</a:t>
            </a:r>
          </a:p>
        </p:txBody>
      </p:sp>
      <p:sp>
        <p:nvSpPr>
          <p:cNvPr id="6" name="Правильный пятиугольник 5"/>
          <p:cNvSpPr/>
          <p:nvPr/>
        </p:nvSpPr>
        <p:spPr>
          <a:xfrm>
            <a:off x="4787900" y="3357563"/>
            <a:ext cx="1800225" cy="1655762"/>
          </a:xfrm>
          <a:prstGeom prst="pentagon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2" name="Picture 7" descr="00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95400"/>
            <a:ext cx="1752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Овальная выноска 14"/>
          <p:cNvSpPr/>
          <p:nvPr/>
        </p:nvSpPr>
        <p:spPr>
          <a:xfrm>
            <a:off x="1752600" y="228600"/>
            <a:ext cx="3276600" cy="1371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ru-RU" sz="2800" dirty="0" smtClean="0">
                <a:latin typeface="+mj-lt"/>
                <a:cs typeface="Times New Roman" pitchFamily="18" charset="0"/>
              </a:rPr>
              <a:t>Какой фигуры</a:t>
            </a:r>
          </a:p>
          <a:p>
            <a:pPr>
              <a:buNone/>
            </a:pPr>
            <a:r>
              <a:rPr lang="ru-RU" sz="2800" dirty="0" smtClean="0">
                <a:latin typeface="+mj-lt"/>
                <a:cs typeface="Times New Roman" pitchFamily="18" charset="0"/>
              </a:rPr>
              <a:t> не хватает?</a:t>
            </a:r>
            <a:endParaRPr lang="ru-RU" sz="2800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8313" y="404813"/>
            <a:ext cx="2374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0070C0"/>
                </a:solidFill>
              </a:rPr>
              <a:t>45 + 15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300788" y="404813"/>
            <a:ext cx="2374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0070C0"/>
                </a:solidFill>
              </a:rPr>
              <a:t>88 - 40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92500" y="908050"/>
            <a:ext cx="23749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0070C0"/>
                </a:solidFill>
              </a:rPr>
              <a:t>69 + 1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9750" y="1844675"/>
            <a:ext cx="237648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0070C0"/>
                </a:solidFill>
              </a:rPr>
              <a:t>76 - 50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300788" y="1700213"/>
            <a:ext cx="23749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0070C0"/>
                </a:solidFill>
              </a:rPr>
              <a:t>69 - 40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48038" y="2205038"/>
            <a:ext cx="23764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0070C0"/>
                </a:solidFill>
              </a:rPr>
              <a:t>17 + 50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1188" y="3068638"/>
            <a:ext cx="237648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0070C0"/>
                </a:solidFill>
              </a:rPr>
              <a:t>25 + 14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00788" y="3141663"/>
            <a:ext cx="2374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0070C0"/>
                </a:solidFill>
              </a:rPr>
              <a:t>36 + 23</a:t>
            </a:r>
          </a:p>
        </p:txBody>
      </p:sp>
      <p:pic>
        <p:nvPicPr>
          <p:cNvPr id="10" name="Picture 7" descr="C:\Users\Компас\Pictures\88d9c5cf986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333375"/>
            <a:ext cx="6524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C:\Users\Компас\Pictures\88d9c5cf986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133600"/>
            <a:ext cx="6524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C:\Users\Компас\Pictures\88d9c5cf986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284538"/>
            <a:ext cx="6524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C:\Users\Компас\Pictures\88d9c5cf986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765175"/>
            <a:ext cx="6524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7" descr="C:\Users\Компас\Pictures\88d9c5cf986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2060575"/>
            <a:ext cx="6524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 descr="C:\Users\Компас\Pictures\88d9c5cf986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476250"/>
            <a:ext cx="6524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7" descr="C:\Users\Компас\Pictures\88d9c5cf986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1844675"/>
            <a:ext cx="6524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7" descr="C:\Users\Компас\Pictures\88d9c5cf986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213100"/>
            <a:ext cx="6524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39750" y="4652963"/>
            <a:ext cx="81359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3600" b="1">
                <a:cs typeface="Calibri" pitchFamily="34" charset="0"/>
              </a:rPr>
              <a:t>29    48     39    60    70     59    67    26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2286000" y="5410200"/>
            <a:ext cx="4572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70C0"/>
                </a:solidFill>
              </a:rPr>
              <a:t>Молодцы!</a:t>
            </a:r>
            <a:endParaRPr lang="ru-RU" sz="5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L 0.37795 0.5879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0" y="2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14965 0.5354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2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38778E-17 L -0.46077 0.5826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0" y="29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1481E-6 L 0.83073 0.341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500" y="17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0.42118 0.3622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00" y="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L -0.5868 0.383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00" y="19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40741E-7 L 0.27153 0.1731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00" y="8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L 0.00382 0.183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9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6385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Рисунок 31" descr="1 (31)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-1" y="0"/>
            <a:ext cx="9321471" cy="6858000"/>
          </a:xfrm>
          <a:prstGeom prst="rect">
            <a:avLst/>
          </a:prstGeom>
        </p:spPr>
      </p:pic>
      <p:sp>
        <p:nvSpPr>
          <p:cNvPr id="6148" name="Прямоуг. 2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effectLst>
            <a:outerShdw dist="28398" dir="3806097" algn="ctr" rotWithShape="0">
              <a:schemeClr val="bg1"/>
            </a:outerShdw>
          </a:effectLst>
        </p:spPr>
        <p:txBody>
          <a:bodyPr/>
          <a:lstStyle/>
          <a:p>
            <a:pPr algn="l" eaLnBrk="1" hangingPunct="1">
              <a:defRPr/>
            </a:pPr>
            <a:r>
              <a:rPr lang="ru-RU" sz="4000" b="1" i="1" dirty="0" smtClean="0"/>
              <a:t>       Гусеница-растеряша</a:t>
            </a:r>
          </a:p>
        </p:txBody>
      </p:sp>
      <p:grpSp>
        <p:nvGrpSpPr>
          <p:cNvPr id="2" name="Группа 4"/>
          <p:cNvGrpSpPr>
            <a:grpSpLocks/>
          </p:cNvGrpSpPr>
          <p:nvPr/>
        </p:nvGrpSpPr>
        <p:grpSpPr bwMode="auto">
          <a:xfrm>
            <a:off x="1143000" y="1828800"/>
            <a:ext cx="7412038" cy="2689225"/>
            <a:chOff x="672" y="1584"/>
            <a:chExt cx="4669" cy="1694"/>
          </a:xfrm>
        </p:grpSpPr>
        <p:sp>
          <p:nvSpPr>
            <p:cNvPr id="7181" name="Овал 5"/>
            <p:cNvSpPr>
              <a:spLocks noChangeArrowheads="1"/>
            </p:cNvSpPr>
            <p:nvPr/>
          </p:nvSpPr>
          <p:spPr bwMode="auto">
            <a:xfrm>
              <a:off x="1969" y="2572"/>
              <a:ext cx="784" cy="706"/>
            </a:xfrm>
            <a:prstGeom prst="ellipse">
              <a:avLst/>
            </a:prstGeom>
            <a:gradFill rotWithShape="1">
              <a:gsLst>
                <a:gs pos="0">
                  <a:srgbClr val="E2FFC5"/>
                </a:gs>
                <a:gs pos="100000">
                  <a:srgbClr val="A5E9A5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2" name="Овал 6"/>
            <p:cNvSpPr>
              <a:spLocks noChangeArrowheads="1"/>
            </p:cNvSpPr>
            <p:nvPr/>
          </p:nvSpPr>
          <p:spPr bwMode="auto">
            <a:xfrm>
              <a:off x="933" y="2164"/>
              <a:ext cx="741" cy="706"/>
            </a:xfrm>
            <a:prstGeom prst="ellipse">
              <a:avLst/>
            </a:prstGeom>
            <a:gradFill rotWithShape="1">
              <a:gsLst>
                <a:gs pos="0">
                  <a:srgbClr val="E2FFC5"/>
                </a:gs>
                <a:gs pos="100000">
                  <a:srgbClr val="A5E9A5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3" name="Овал 7"/>
            <p:cNvSpPr>
              <a:spLocks noChangeArrowheads="1"/>
            </p:cNvSpPr>
            <p:nvPr/>
          </p:nvSpPr>
          <p:spPr bwMode="auto">
            <a:xfrm>
              <a:off x="1456" y="2455"/>
              <a:ext cx="740" cy="705"/>
            </a:xfrm>
            <a:prstGeom prst="ellipse">
              <a:avLst/>
            </a:prstGeom>
            <a:solidFill>
              <a:srgbClr val="E2FFC5"/>
            </a:solidFill>
            <a:ln w="9525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4" name="Овал 8"/>
            <p:cNvSpPr>
              <a:spLocks noChangeArrowheads="1"/>
            </p:cNvSpPr>
            <p:nvPr/>
          </p:nvSpPr>
          <p:spPr bwMode="auto">
            <a:xfrm>
              <a:off x="5088" y="2688"/>
              <a:ext cx="253" cy="266"/>
            </a:xfrm>
            <a:prstGeom prst="ellipse">
              <a:avLst/>
            </a:prstGeom>
            <a:gradFill rotWithShape="1">
              <a:gsLst>
                <a:gs pos="0">
                  <a:srgbClr val="E2FFC5"/>
                </a:gs>
                <a:gs pos="100000">
                  <a:srgbClr val="A5E9A5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5" name="Овал 9"/>
            <p:cNvSpPr>
              <a:spLocks noChangeArrowheads="1"/>
            </p:cNvSpPr>
            <p:nvPr/>
          </p:nvSpPr>
          <p:spPr bwMode="auto">
            <a:xfrm>
              <a:off x="4635" y="2414"/>
              <a:ext cx="567" cy="538"/>
            </a:xfrm>
            <a:prstGeom prst="ellipse">
              <a:avLst/>
            </a:prstGeom>
            <a:solidFill>
              <a:srgbClr val="E2FFC5"/>
            </a:solidFill>
            <a:ln w="9525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6" name="Овал 10"/>
            <p:cNvSpPr>
              <a:spLocks noChangeArrowheads="1"/>
            </p:cNvSpPr>
            <p:nvPr/>
          </p:nvSpPr>
          <p:spPr bwMode="auto">
            <a:xfrm>
              <a:off x="4200" y="2290"/>
              <a:ext cx="567" cy="538"/>
            </a:xfrm>
            <a:prstGeom prst="ellipse">
              <a:avLst/>
            </a:prstGeom>
            <a:gradFill rotWithShape="1">
              <a:gsLst>
                <a:gs pos="0">
                  <a:srgbClr val="E2FFC5"/>
                </a:gs>
                <a:gs pos="100000">
                  <a:srgbClr val="A5E9A5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7" name="Овал 11"/>
            <p:cNvSpPr>
              <a:spLocks noChangeArrowheads="1"/>
            </p:cNvSpPr>
            <p:nvPr/>
          </p:nvSpPr>
          <p:spPr bwMode="auto">
            <a:xfrm>
              <a:off x="3634" y="2164"/>
              <a:ext cx="654" cy="622"/>
            </a:xfrm>
            <a:prstGeom prst="ellipse">
              <a:avLst/>
            </a:prstGeom>
            <a:solidFill>
              <a:srgbClr val="E2FFC5"/>
            </a:solidFill>
            <a:ln w="9525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8" name="Овал 12"/>
            <p:cNvSpPr>
              <a:spLocks noChangeArrowheads="1"/>
            </p:cNvSpPr>
            <p:nvPr/>
          </p:nvSpPr>
          <p:spPr bwMode="auto">
            <a:xfrm>
              <a:off x="3154" y="2331"/>
              <a:ext cx="653" cy="621"/>
            </a:xfrm>
            <a:prstGeom prst="ellipse">
              <a:avLst/>
            </a:prstGeom>
            <a:gradFill rotWithShape="1">
              <a:gsLst>
                <a:gs pos="0">
                  <a:srgbClr val="E2FFC5"/>
                </a:gs>
                <a:gs pos="100000">
                  <a:srgbClr val="A5E9A5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9" name="Овал 13"/>
            <p:cNvSpPr>
              <a:spLocks noChangeArrowheads="1"/>
            </p:cNvSpPr>
            <p:nvPr/>
          </p:nvSpPr>
          <p:spPr bwMode="auto">
            <a:xfrm>
              <a:off x="2675" y="2579"/>
              <a:ext cx="697" cy="663"/>
            </a:xfrm>
            <a:prstGeom prst="ellipse">
              <a:avLst/>
            </a:prstGeom>
            <a:solidFill>
              <a:srgbClr val="E2FFC5"/>
            </a:solidFill>
            <a:ln w="9525" algn="ctr">
              <a:solidFill>
                <a:srgbClr val="00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Группа 14"/>
            <p:cNvGrpSpPr>
              <a:grpSpLocks/>
            </p:cNvGrpSpPr>
            <p:nvPr/>
          </p:nvGrpSpPr>
          <p:grpSpPr bwMode="auto">
            <a:xfrm>
              <a:off x="672" y="1584"/>
              <a:ext cx="914" cy="704"/>
              <a:chOff x="657" y="2205"/>
              <a:chExt cx="726" cy="589"/>
            </a:xfrm>
          </p:grpSpPr>
          <p:sp>
            <p:nvSpPr>
              <p:cNvPr id="7191" name="Овал 15"/>
              <p:cNvSpPr>
                <a:spLocks noChangeArrowheads="1"/>
              </p:cNvSpPr>
              <p:nvPr/>
            </p:nvSpPr>
            <p:spPr bwMode="auto">
              <a:xfrm>
                <a:off x="703" y="2205"/>
                <a:ext cx="590" cy="589"/>
              </a:xfrm>
              <a:prstGeom prst="ellipse">
                <a:avLst/>
              </a:prstGeom>
              <a:solidFill>
                <a:srgbClr val="E2FFC5"/>
              </a:solidFill>
              <a:ln w="9525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92" name="Овал 16"/>
              <p:cNvSpPr>
                <a:spLocks noChangeArrowheads="1"/>
              </p:cNvSpPr>
              <p:nvPr/>
            </p:nvSpPr>
            <p:spPr bwMode="auto">
              <a:xfrm>
                <a:off x="657" y="2205"/>
                <a:ext cx="272" cy="272"/>
              </a:xfrm>
              <a:prstGeom prst="ellipse">
                <a:avLst/>
              </a:prstGeom>
              <a:solidFill>
                <a:srgbClr val="E2FFC5"/>
              </a:solidFill>
              <a:ln w="9525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93" name="Овал 17"/>
              <p:cNvSpPr>
                <a:spLocks noChangeArrowheads="1"/>
              </p:cNvSpPr>
              <p:nvPr/>
            </p:nvSpPr>
            <p:spPr bwMode="auto">
              <a:xfrm>
                <a:off x="1066" y="2205"/>
                <a:ext cx="317" cy="317"/>
              </a:xfrm>
              <a:prstGeom prst="ellipse">
                <a:avLst/>
              </a:prstGeom>
              <a:solidFill>
                <a:srgbClr val="E2FFC5"/>
              </a:solidFill>
              <a:ln w="9525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94" name="Овал 18"/>
              <p:cNvSpPr>
                <a:spLocks noChangeArrowheads="1"/>
              </p:cNvSpPr>
              <p:nvPr/>
            </p:nvSpPr>
            <p:spPr bwMode="auto">
              <a:xfrm>
                <a:off x="793" y="2296"/>
                <a:ext cx="91" cy="135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95" name="Овал 19"/>
              <p:cNvSpPr>
                <a:spLocks noChangeArrowheads="1"/>
              </p:cNvSpPr>
              <p:nvPr/>
            </p:nvSpPr>
            <p:spPr bwMode="auto">
              <a:xfrm>
                <a:off x="1202" y="2296"/>
                <a:ext cx="91" cy="136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96" name="Овал 20"/>
              <p:cNvSpPr>
                <a:spLocks noChangeArrowheads="1"/>
              </p:cNvSpPr>
              <p:nvPr/>
            </p:nvSpPr>
            <p:spPr bwMode="auto">
              <a:xfrm>
                <a:off x="839" y="2568"/>
                <a:ext cx="272" cy="91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4" name="Группа 21"/>
              <p:cNvGrpSpPr>
                <a:grpSpLocks/>
              </p:cNvGrpSpPr>
              <p:nvPr/>
            </p:nvGrpSpPr>
            <p:grpSpPr bwMode="auto">
              <a:xfrm>
                <a:off x="930" y="2478"/>
                <a:ext cx="137" cy="45"/>
                <a:chOff x="385" y="3385"/>
                <a:chExt cx="137" cy="45"/>
              </a:xfrm>
            </p:grpSpPr>
            <p:sp>
              <p:nvSpPr>
                <p:cNvPr id="7198" name="Овал 22"/>
                <p:cNvSpPr>
                  <a:spLocks noChangeArrowheads="1"/>
                </p:cNvSpPr>
                <p:nvPr/>
              </p:nvSpPr>
              <p:spPr bwMode="auto">
                <a:xfrm>
                  <a:off x="385" y="3385"/>
                  <a:ext cx="46" cy="45"/>
                </a:xfrm>
                <a:prstGeom prst="ellipse">
                  <a:avLst/>
                </a:prstGeom>
                <a:solidFill>
                  <a:srgbClr val="339966"/>
                </a:soli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9" name="Овал 23"/>
                <p:cNvSpPr>
                  <a:spLocks noChangeArrowheads="1"/>
                </p:cNvSpPr>
                <p:nvPr/>
              </p:nvSpPr>
              <p:spPr bwMode="auto">
                <a:xfrm>
                  <a:off x="476" y="3385"/>
                  <a:ext cx="46" cy="45"/>
                </a:xfrm>
                <a:prstGeom prst="ellipse">
                  <a:avLst/>
                </a:prstGeom>
                <a:solidFill>
                  <a:srgbClr val="339966"/>
                </a:solidFill>
                <a:ln w="9525" algn="ctr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3097" name="Прямоуг. 25"/>
          <p:cNvSpPr>
            <a:spLocks noChangeArrowheads="1"/>
          </p:cNvSpPr>
          <p:nvPr/>
        </p:nvSpPr>
        <p:spPr bwMode="auto">
          <a:xfrm>
            <a:off x="1908175" y="2924175"/>
            <a:ext cx="4972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000" dirty="0" smtClean="0"/>
              <a:t>2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098" name="Прямоуг. 26"/>
          <p:cNvSpPr>
            <a:spLocks noChangeArrowheads="1"/>
          </p:cNvSpPr>
          <p:nvPr/>
        </p:nvSpPr>
        <p:spPr bwMode="auto">
          <a:xfrm>
            <a:off x="2700338" y="3357563"/>
            <a:ext cx="55976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000" dirty="0" smtClean="0"/>
              <a:t>4 </a:t>
            </a:r>
            <a:endParaRPr lang="ru-RU" sz="4000" dirty="0"/>
          </a:p>
        </p:txBody>
      </p:sp>
      <p:sp>
        <p:nvSpPr>
          <p:cNvPr id="3099" name="Прямоуг. 27"/>
          <p:cNvSpPr>
            <a:spLocks noChangeArrowheads="1"/>
          </p:cNvSpPr>
          <p:nvPr/>
        </p:nvSpPr>
        <p:spPr bwMode="auto">
          <a:xfrm>
            <a:off x="3563938" y="3573463"/>
            <a:ext cx="4972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000" dirty="0" smtClean="0"/>
              <a:t>6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100" name="Прямоуг. 28"/>
          <p:cNvSpPr>
            <a:spLocks noChangeArrowheads="1"/>
          </p:cNvSpPr>
          <p:nvPr/>
        </p:nvSpPr>
        <p:spPr bwMode="auto">
          <a:xfrm>
            <a:off x="4500563" y="3500438"/>
            <a:ext cx="55976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000" dirty="0" smtClean="0"/>
              <a:t>8 </a:t>
            </a:r>
            <a:endParaRPr lang="ru-RU" sz="4000" dirty="0"/>
          </a:p>
        </p:txBody>
      </p:sp>
      <p:sp>
        <p:nvSpPr>
          <p:cNvPr id="3101" name="Прямоуг. 29"/>
          <p:cNvSpPr>
            <a:spLocks noChangeArrowheads="1"/>
          </p:cNvSpPr>
          <p:nvPr/>
        </p:nvSpPr>
        <p:spPr bwMode="auto">
          <a:xfrm>
            <a:off x="5292725" y="3141663"/>
            <a:ext cx="7569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000" dirty="0" smtClean="0"/>
              <a:t>10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102" name="Прямоуг. 30"/>
          <p:cNvSpPr>
            <a:spLocks noChangeArrowheads="1"/>
          </p:cNvSpPr>
          <p:nvPr/>
        </p:nvSpPr>
        <p:spPr bwMode="auto">
          <a:xfrm>
            <a:off x="6084888" y="2852738"/>
            <a:ext cx="7040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000" dirty="0" smtClean="0"/>
              <a:t>12</a:t>
            </a:r>
            <a:endParaRPr lang="ru-RU" sz="4000" dirty="0"/>
          </a:p>
        </p:txBody>
      </p:sp>
      <p:sp>
        <p:nvSpPr>
          <p:cNvPr id="3103" name="Прямоуг. 31"/>
          <p:cNvSpPr>
            <a:spLocks noChangeArrowheads="1"/>
          </p:cNvSpPr>
          <p:nvPr/>
        </p:nvSpPr>
        <p:spPr bwMode="auto">
          <a:xfrm>
            <a:off x="7596188" y="3213100"/>
            <a:ext cx="7056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16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104" name="Прямоуг. 32"/>
          <p:cNvSpPr>
            <a:spLocks noChangeArrowheads="1"/>
          </p:cNvSpPr>
          <p:nvPr/>
        </p:nvSpPr>
        <p:spPr bwMode="auto">
          <a:xfrm>
            <a:off x="8027988" y="3573463"/>
            <a:ext cx="6944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3200" dirty="0" smtClean="0"/>
              <a:t>18 </a:t>
            </a:r>
            <a:endParaRPr lang="ru-RU" sz="3200" dirty="0"/>
          </a:p>
        </p:txBody>
      </p:sp>
      <p:sp>
        <p:nvSpPr>
          <p:cNvPr id="3105" name="Прямоуг. 33"/>
          <p:cNvSpPr>
            <a:spLocks noChangeArrowheads="1"/>
          </p:cNvSpPr>
          <p:nvPr/>
        </p:nvSpPr>
        <p:spPr bwMode="auto">
          <a:xfrm>
            <a:off x="6877050" y="3035300"/>
            <a:ext cx="6944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3200" dirty="0" smtClean="0"/>
              <a:t>14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9" grpId="0"/>
      <p:bldP spid="3100" grpId="0"/>
      <p:bldP spid="3101" grpId="0"/>
      <p:bldP spid="3102" grpId="0"/>
      <p:bldP spid="3103" grpId="0"/>
      <p:bldP spid="3104" grpId="0"/>
      <p:bldP spid="31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" descr="baby0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457200"/>
            <a:ext cx="1066800" cy="10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3" descr="baby0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381000"/>
            <a:ext cx="1143000" cy="10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baby0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81000"/>
            <a:ext cx="1066800" cy="10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3" descr="baby0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533400"/>
            <a:ext cx="1219200" cy="10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3" descr="baby0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33400"/>
            <a:ext cx="1066800" cy="10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4"/>
          <p:cNvSpPr txBox="1">
            <a:spLocks/>
          </p:cNvSpPr>
          <p:nvPr/>
        </p:nvSpPr>
        <p:spPr>
          <a:xfrm>
            <a:off x="457200" y="1600201"/>
            <a:ext cx="8229600" cy="762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2    +     2    +    2   +   2    +    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228600" y="2362200"/>
            <a:ext cx="3886200" cy="38861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2+2=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2+2+2=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2+2+2+2=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2+2+2+2+2=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4"/>
          <p:cNvSpPr txBox="1">
            <a:spLocks/>
          </p:cNvSpPr>
          <p:nvPr/>
        </p:nvSpPr>
        <p:spPr>
          <a:xfrm>
            <a:off x="5562600" y="2286000"/>
            <a:ext cx="17526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2·2=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4"/>
          <p:cNvSpPr txBox="1">
            <a:spLocks/>
          </p:cNvSpPr>
          <p:nvPr/>
        </p:nvSpPr>
        <p:spPr>
          <a:xfrm>
            <a:off x="5562600" y="3200400"/>
            <a:ext cx="17526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2·3=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4"/>
          <p:cNvSpPr txBox="1">
            <a:spLocks/>
          </p:cNvSpPr>
          <p:nvPr/>
        </p:nvSpPr>
        <p:spPr>
          <a:xfrm>
            <a:off x="5562600" y="4267200"/>
            <a:ext cx="17526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2·4=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4"/>
          <p:cNvSpPr txBox="1">
            <a:spLocks/>
          </p:cNvSpPr>
          <p:nvPr/>
        </p:nvSpPr>
        <p:spPr>
          <a:xfrm>
            <a:off x="5638800" y="5257800"/>
            <a:ext cx="17526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2·5=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Содержимое 4"/>
          <p:cNvSpPr txBox="1">
            <a:spLocks/>
          </p:cNvSpPr>
          <p:nvPr/>
        </p:nvSpPr>
        <p:spPr>
          <a:xfrm>
            <a:off x="1752600" y="2362200"/>
            <a:ext cx="7620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4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Содержимое 4"/>
          <p:cNvSpPr txBox="1">
            <a:spLocks/>
          </p:cNvSpPr>
          <p:nvPr/>
        </p:nvSpPr>
        <p:spPr>
          <a:xfrm>
            <a:off x="6934200" y="2286000"/>
            <a:ext cx="7620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4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Содержимое 4"/>
          <p:cNvSpPr txBox="1">
            <a:spLocks/>
          </p:cNvSpPr>
          <p:nvPr/>
        </p:nvSpPr>
        <p:spPr>
          <a:xfrm>
            <a:off x="3810000" y="5257800"/>
            <a:ext cx="9906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10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одержимое 4"/>
          <p:cNvSpPr txBox="1">
            <a:spLocks/>
          </p:cNvSpPr>
          <p:nvPr/>
        </p:nvSpPr>
        <p:spPr>
          <a:xfrm>
            <a:off x="3200400" y="4267200"/>
            <a:ext cx="7620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8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Содержимое 4"/>
          <p:cNvSpPr txBox="1">
            <a:spLocks/>
          </p:cNvSpPr>
          <p:nvPr/>
        </p:nvSpPr>
        <p:spPr>
          <a:xfrm>
            <a:off x="2438400" y="3352800"/>
            <a:ext cx="7620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6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Содержимое 4"/>
          <p:cNvSpPr txBox="1">
            <a:spLocks/>
          </p:cNvSpPr>
          <p:nvPr/>
        </p:nvSpPr>
        <p:spPr>
          <a:xfrm>
            <a:off x="7010400" y="3200400"/>
            <a:ext cx="7620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6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Содержимое 4"/>
          <p:cNvSpPr txBox="1">
            <a:spLocks/>
          </p:cNvSpPr>
          <p:nvPr/>
        </p:nvSpPr>
        <p:spPr>
          <a:xfrm>
            <a:off x="7010400" y="4267200"/>
            <a:ext cx="7620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8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одержимое 4"/>
          <p:cNvSpPr txBox="1">
            <a:spLocks/>
          </p:cNvSpPr>
          <p:nvPr/>
        </p:nvSpPr>
        <p:spPr>
          <a:xfrm>
            <a:off x="7010400" y="5257800"/>
            <a:ext cx="1066800" cy="10667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10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/>
          <p:cNvSpPr txBox="1">
            <a:spLocks/>
          </p:cNvSpPr>
          <p:nvPr/>
        </p:nvSpPr>
        <p:spPr>
          <a:xfrm>
            <a:off x="457200" y="1600200"/>
            <a:ext cx="22860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5400" dirty="0" smtClean="0"/>
              <a:t>2· 2=4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5400" dirty="0" smtClean="0"/>
              <a:t>2· 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3=6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5400" dirty="0" smtClean="0"/>
              <a:t>2· 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4=8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5400" dirty="0" smtClean="0"/>
              <a:t>2· 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5=10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4"/>
          <p:cNvSpPr txBox="1">
            <a:spLocks/>
          </p:cNvSpPr>
          <p:nvPr/>
        </p:nvSpPr>
        <p:spPr>
          <a:xfrm>
            <a:off x="4572000" y="1600200"/>
            <a:ext cx="17526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·2=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Содержимое 4"/>
          <p:cNvSpPr txBox="1">
            <a:spLocks/>
          </p:cNvSpPr>
          <p:nvPr/>
        </p:nvSpPr>
        <p:spPr>
          <a:xfrm>
            <a:off x="4572000" y="2514600"/>
            <a:ext cx="17526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3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·2=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4"/>
          <p:cNvSpPr txBox="1">
            <a:spLocks/>
          </p:cNvSpPr>
          <p:nvPr/>
        </p:nvSpPr>
        <p:spPr>
          <a:xfrm>
            <a:off x="4572000" y="3505200"/>
            <a:ext cx="17526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4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·2=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4572000" y="4572000"/>
            <a:ext cx="17526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5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·2=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4"/>
          <p:cNvSpPr txBox="1">
            <a:spLocks/>
          </p:cNvSpPr>
          <p:nvPr/>
        </p:nvSpPr>
        <p:spPr>
          <a:xfrm>
            <a:off x="6096000" y="1600200"/>
            <a:ext cx="6858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6172200" y="3505200"/>
            <a:ext cx="6858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8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6096000" y="2514600"/>
            <a:ext cx="6858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6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4"/>
          <p:cNvSpPr txBox="1">
            <a:spLocks/>
          </p:cNvSpPr>
          <p:nvPr/>
        </p:nvSpPr>
        <p:spPr>
          <a:xfrm>
            <a:off x="6096000" y="4572000"/>
            <a:ext cx="9906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5400" dirty="0" smtClean="0"/>
              <a:t>10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/>
          <p:cNvSpPr txBox="1">
            <a:spLocks/>
          </p:cNvSpPr>
          <p:nvPr/>
        </p:nvSpPr>
        <p:spPr>
          <a:xfrm>
            <a:off x="990600" y="1447800"/>
            <a:ext cx="7010400" cy="9906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одном пакете 2 кг муки.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/>
              <a:t>Решите задачу</a:t>
            </a:r>
            <a:endParaRPr lang="ru-RU" dirty="0"/>
          </a:p>
        </p:txBody>
      </p:sp>
      <p:sp>
        <p:nvSpPr>
          <p:cNvPr id="5" name="Содержимое 4"/>
          <p:cNvSpPr txBox="1">
            <a:spLocks/>
          </p:cNvSpPr>
          <p:nvPr/>
        </p:nvSpPr>
        <p:spPr>
          <a:xfrm>
            <a:off x="2971800" y="2209800"/>
            <a:ext cx="14478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lang="ru-RU" sz="5400" dirty="0" smtClean="0"/>
              <a:t> ·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304800" y="2971800"/>
            <a:ext cx="8229600" cy="9906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Сколько муки в трёх таких пакетах?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4"/>
          <p:cNvSpPr txBox="1">
            <a:spLocks/>
          </p:cNvSpPr>
          <p:nvPr/>
        </p:nvSpPr>
        <p:spPr>
          <a:xfrm>
            <a:off x="3200400" y="3429000"/>
            <a:ext cx="14478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lang="ru-RU" sz="5400" dirty="0" smtClean="0"/>
              <a:t> ·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457200" y="4114800"/>
            <a:ext cx="8382000" cy="9906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Сколько муки в пяти таких пакетах?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3429000" y="4800600"/>
            <a:ext cx="17526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5400" dirty="0" smtClean="0"/>
              <a:t>10: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5400" dirty="0" smtClean="0"/>
              <a:t>2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4"/>
          <p:cNvSpPr txBox="1">
            <a:spLocks/>
          </p:cNvSpPr>
          <p:nvPr/>
        </p:nvSpPr>
        <p:spPr>
          <a:xfrm>
            <a:off x="381000" y="5638800"/>
            <a:ext cx="8763000" cy="990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Сколько</a:t>
            </a:r>
            <a:r>
              <a:rPr kumimoji="0" lang="ru-RU" sz="5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пакетов </a:t>
            </a:r>
            <a:r>
              <a:rPr lang="ru-RU" sz="5400" dirty="0" smtClean="0"/>
              <a:t>потребуется</a:t>
            </a:r>
            <a:r>
              <a:rPr kumimoji="0" lang="ru-RU" sz="5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для 10 кг муки?</a:t>
            </a: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66800" y="1828800"/>
            <a:ext cx="16002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733800" y="1828800"/>
            <a:ext cx="16002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553200" y="1828800"/>
            <a:ext cx="1447800" cy="914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1295400" y="1828800"/>
            <a:ext cx="1219200" cy="9906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12с.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4"/>
          <p:cNvSpPr txBox="1">
            <a:spLocks/>
          </p:cNvSpPr>
          <p:nvPr/>
        </p:nvSpPr>
        <p:spPr>
          <a:xfrm>
            <a:off x="3886200" y="1828800"/>
            <a:ext cx="1219200" cy="9906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18с.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6781800" y="1828800"/>
            <a:ext cx="12192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?с.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Дуга 9"/>
          <p:cNvSpPr/>
          <p:nvPr/>
        </p:nvSpPr>
        <p:spPr>
          <a:xfrm rot="10800000">
            <a:off x="1143000" y="2743200"/>
            <a:ext cx="6705600" cy="914400"/>
          </a:xfrm>
          <a:prstGeom prst="arc">
            <a:avLst>
              <a:gd name="adj1" fmla="val 10796624"/>
              <a:gd name="adj2" fmla="val 3893"/>
            </a:avLst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одержимое 4"/>
          <p:cNvSpPr txBox="1">
            <a:spLocks/>
          </p:cNvSpPr>
          <p:nvPr/>
        </p:nvSpPr>
        <p:spPr>
          <a:xfrm>
            <a:off x="4114800" y="3886200"/>
            <a:ext cx="13716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54с.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0200"/>
            <a:ext cx="685800" cy="1256913"/>
          </a:xfrm>
          <a:prstGeom prst="rect">
            <a:avLst/>
          </a:prstGeom>
          <a:noFill/>
        </p:spPr>
      </p:pic>
      <p:pic>
        <p:nvPicPr>
          <p:cNvPr id="13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4953000"/>
            <a:ext cx="685800" cy="1256913"/>
          </a:xfrm>
          <a:prstGeom prst="rect">
            <a:avLst/>
          </a:prstGeom>
          <a:noFill/>
        </p:spPr>
      </p:pic>
      <p:pic>
        <p:nvPicPr>
          <p:cNvPr id="14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5181600"/>
            <a:ext cx="685800" cy="1256913"/>
          </a:xfrm>
          <a:prstGeom prst="rect">
            <a:avLst/>
          </a:prstGeom>
          <a:noFill/>
        </p:spPr>
      </p:pic>
      <p:pic>
        <p:nvPicPr>
          <p:cNvPr id="15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5601087"/>
            <a:ext cx="685800" cy="1256913"/>
          </a:xfrm>
          <a:prstGeom prst="rect">
            <a:avLst/>
          </a:prstGeom>
          <a:noFill/>
        </p:spPr>
      </p:pic>
      <p:pic>
        <p:nvPicPr>
          <p:cNvPr id="16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4876800"/>
            <a:ext cx="685800" cy="1256913"/>
          </a:xfrm>
          <a:prstGeom prst="rect">
            <a:avLst/>
          </a:prstGeom>
          <a:noFill/>
        </p:spPr>
      </p:pic>
      <p:pic>
        <p:nvPicPr>
          <p:cNvPr id="17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4267200"/>
            <a:ext cx="685800" cy="1256913"/>
          </a:xfrm>
          <a:prstGeom prst="rect">
            <a:avLst/>
          </a:prstGeom>
          <a:noFill/>
        </p:spPr>
      </p:pic>
      <p:pic>
        <p:nvPicPr>
          <p:cNvPr id="18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648200"/>
            <a:ext cx="685800" cy="1256913"/>
          </a:xfrm>
          <a:prstGeom prst="rect">
            <a:avLst/>
          </a:prstGeom>
          <a:noFill/>
        </p:spPr>
      </p:pic>
      <p:pic>
        <p:nvPicPr>
          <p:cNvPr id="19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029200"/>
            <a:ext cx="685800" cy="1256913"/>
          </a:xfrm>
          <a:prstGeom prst="rect">
            <a:avLst/>
          </a:prstGeom>
          <a:noFill/>
        </p:spPr>
      </p:pic>
      <p:pic>
        <p:nvPicPr>
          <p:cNvPr id="20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4038600"/>
            <a:ext cx="685800" cy="1256913"/>
          </a:xfrm>
          <a:prstGeom prst="rect">
            <a:avLst/>
          </a:prstGeom>
          <a:noFill/>
        </p:spPr>
      </p:pic>
      <p:pic>
        <p:nvPicPr>
          <p:cNvPr id="21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5601087"/>
            <a:ext cx="685800" cy="1256913"/>
          </a:xfrm>
          <a:prstGeom prst="rect">
            <a:avLst/>
          </a:prstGeom>
          <a:noFill/>
        </p:spPr>
      </p:pic>
      <p:pic>
        <p:nvPicPr>
          <p:cNvPr id="22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5105400"/>
            <a:ext cx="685800" cy="1256913"/>
          </a:xfrm>
          <a:prstGeom prst="rect">
            <a:avLst/>
          </a:prstGeom>
          <a:noFill/>
        </p:spPr>
      </p:pic>
      <p:pic>
        <p:nvPicPr>
          <p:cNvPr id="23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5334000"/>
            <a:ext cx="685800" cy="1256913"/>
          </a:xfrm>
          <a:prstGeom prst="rect">
            <a:avLst/>
          </a:prstGeom>
          <a:noFill/>
        </p:spPr>
      </p:pic>
      <p:pic>
        <p:nvPicPr>
          <p:cNvPr id="24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5601087"/>
            <a:ext cx="685800" cy="1256913"/>
          </a:xfrm>
          <a:prstGeom prst="rect">
            <a:avLst/>
          </a:prstGeom>
          <a:noFill/>
        </p:spPr>
      </p:pic>
      <p:pic>
        <p:nvPicPr>
          <p:cNvPr id="25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3400" y="5410200"/>
            <a:ext cx="685800" cy="1256913"/>
          </a:xfrm>
          <a:prstGeom prst="rect">
            <a:avLst/>
          </a:prstGeom>
          <a:noFill/>
        </p:spPr>
      </p:pic>
      <p:pic>
        <p:nvPicPr>
          <p:cNvPr id="26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733800"/>
            <a:ext cx="685800" cy="1256913"/>
          </a:xfrm>
          <a:prstGeom prst="rect">
            <a:avLst/>
          </a:prstGeom>
          <a:noFill/>
        </p:spPr>
      </p:pic>
      <p:pic>
        <p:nvPicPr>
          <p:cNvPr id="27" name="Picture 2" descr="C:\WINDOWS\Desktop\My Pictures\cha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4114800"/>
            <a:ext cx="685800" cy="1256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7" grpId="0"/>
      <p:bldP spid="8" grpId="0"/>
      <p:bldP spid="10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76400" y="4191000"/>
            <a:ext cx="5867399" cy="23666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Down">
              <a:avLst/>
            </a:prstTxWarp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МОЛОДЦЫ!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advTm="672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172</Words>
  <Application>Microsoft Office PowerPoint</Application>
  <PresentationFormat>Экран (4:3)</PresentationFormat>
  <Paragraphs>216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Умножение на 2 2класс</vt:lpstr>
      <vt:lpstr>Презентация PowerPoint</vt:lpstr>
      <vt:lpstr>Презентация PowerPoint</vt:lpstr>
      <vt:lpstr>       Гусеница-растеряша</vt:lpstr>
      <vt:lpstr>Презентация PowerPoint</vt:lpstr>
      <vt:lpstr>Презентация PowerPoint</vt:lpstr>
      <vt:lpstr>Решите задачу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14</cp:revision>
  <dcterms:created xsi:type="dcterms:W3CDTF">2011-04-25T07:12:57Z</dcterms:created>
  <dcterms:modified xsi:type="dcterms:W3CDTF">2020-05-12T06:40:02Z</dcterms:modified>
</cp:coreProperties>
</file>