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a" ContentType="audio/x-ms-wma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Default Extension="fntdata" ContentType="application/x-fontdata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64" r:id="rId3"/>
    <p:sldId id="272" r:id="rId4"/>
    <p:sldId id="273" r:id="rId5"/>
    <p:sldId id="274" r:id="rId6"/>
    <p:sldId id="276" r:id="rId7"/>
    <p:sldId id="278" r:id="rId8"/>
    <p:sldId id="265" r:id="rId9"/>
    <p:sldId id="275" r:id="rId10"/>
    <p:sldId id="266" r:id="rId11"/>
    <p:sldId id="267" r:id="rId12"/>
    <p:sldId id="279" r:id="rId13"/>
    <p:sldId id="268" r:id="rId14"/>
    <p:sldId id="269" r:id="rId15"/>
    <p:sldId id="270" r:id="rId16"/>
    <p:sldId id="262" r:id="rId17"/>
    <p:sldId id="263" r:id="rId18"/>
    <p:sldId id="280" r:id="rId19"/>
  </p:sldIdLst>
  <p:sldSz cx="9144000" cy="6858000" type="screen4x3"/>
  <p:notesSz cx="6858000" cy="9144000"/>
  <p:embeddedFontLst>
    <p:embeddedFont>
      <p:font typeface="Calibri" charset="0"/>
      <p:regular r:id="rId20"/>
      <p:bold r:id="rId21"/>
      <p:italic r:id="rId22"/>
      <p:boldItalic r:id="rId23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D4D4D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82" d="100"/>
          <a:sy n="82" d="100"/>
        </p:scale>
        <p:origin x="-1026" y="49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font" Target="fonts/font2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1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4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3.fntdata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28.09.2016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28.09.2016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28.09.2016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28.09.2016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28.09.2016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28.09.2016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28.09.2016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28.09.2016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28.09.2016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28.09.2016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28.09.2016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28.09.2016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media1.wma"/><Relationship Id="rId5" Type="http://schemas.openxmlformats.org/officeDocument/2006/relationships/image" Target="../media/image2.png"/><Relationship Id="rId4" Type="http://schemas.microsoft.com/office/2007/relationships/media" Target="../media/media1.wma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АХМАТОВА-Я НАУЧИЛАСЬ ПРОСТО МУДРО ЖИТЬ.mp3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xmlns="" r:embed="rId4"/>
              </p:ext>
            </p:extLst>
          </p:nvPr>
        </p:nvPicPr>
        <p:blipFill>
          <a:blip r:embed="rId5" cstate="print"/>
          <a:stretch>
            <a:fillRect/>
          </a:stretch>
        </p:blipFill>
        <p:spPr>
          <a:xfrm>
            <a:off x="9900592" y="6168171"/>
            <a:ext cx="609600" cy="609600"/>
          </a:xfrm>
          <a:prstGeom prst="rect">
            <a:avLst/>
          </a:prstGeom>
        </p:spPr>
      </p:pic>
      <p:sp>
        <p:nvSpPr>
          <p:cNvPr id="3" name="WordArt 4"/>
          <p:cNvSpPr>
            <a:spLocks noChangeArrowheads="1" noChangeShapeType="1" noTextEdit="1"/>
          </p:cNvSpPr>
          <p:nvPr/>
        </p:nvSpPr>
        <p:spPr bwMode="auto">
          <a:xfrm>
            <a:off x="2699792" y="0"/>
            <a:ext cx="6324600" cy="14478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49817"/>
              </a:avLst>
            </a:prstTxWarp>
          </a:bodyPr>
          <a:lstStyle/>
          <a:p>
            <a:pPr algn="ctr"/>
            <a:r>
              <a:rPr lang="ru-RU" sz="3600" b="1" kern="10" dirty="0">
                <a:ln w="9525">
                  <a:noFill/>
                  <a:round/>
                  <a:headEnd/>
                  <a:tailEnd/>
                </a:ln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АННА АНДРЕЕВНА</a:t>
            </a:r>
          </a:p>
          <a:p>
            <a:pPr algn="ctr"/>
            <a:r>
              <a:rPr lang="ru-RU" sz="3600" b="1" kern="10" dirty="0">
                <a:ln w="9525">
                  <a:noFill/>
                  <a:round/>
                  <a:headEnd/>
                  <a:tailEnd/>
                </a:ln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АХМАТОВА</a:t>
            </a:r>
          </a:p>
          <a:p>
            <a:pPr algn="ctr"/>
            <a:r>
              <a:rPr lang="ru-RU" sz="3600" b="1" kern="10" dirty="0">
                <a:ln w="9525">
                  <a:noFill/>
                  <a:round/>
                  <a:headEnd/>
                  <a:tailEnd/>
                </a:ln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Перед весной бывают дни такие</a:t>
            </a:r>
          </a:p>
        </p:txBody>
      </p:sp>
    </p:spTree>
    <p:extLst>
      <p:ext uri="{BB962C8B-B14F-4D97-AF65-F5344CB8AC3E}">
        <p14:creationId xmlns:p14="http://schemas.microsoft.com/office/powerpoint/2010/main" xmlns="" val="23266263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069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860032" y="692696"/>
            <a:ext cx="428396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Перед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весной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бывают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дни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такие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Под плотным снегом отдыхает луг,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Шумят деревья весело-сухие,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И теплый ветер нежен и упруг.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763688" y="4221088"/>
            <a:ext cx="4572000" cy="193899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И легкости своей дивится тело,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И дома своего не узнаешь,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А песню ту, что прежде надоела,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Как новую, с волнением поешь.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1915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5" name="Picture 1" descr="C:\Users\Арубуз\Desktop\75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692696"/>
            <a:ext cx="4649722" cy="288791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340114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27584" y="3573016"/>
            <a:ext cx="7272808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Стихотворение А.Ахматовой состоит из восьми строчек. 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Оно несет в себе сложное поэтическое настроение. Лирический герой радуется  наступлению весны, видит ее особые приметы. 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 начале стихотворения изображаются конец февраля и  начало марта. 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Видим луг, отдыхающий под плотным снегом.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WordArt 4"/>
          <p:cNvSpPr>
            <a:spLocks noChangeArrowheads="1" noChangeShapeType="1" noTextEdit="1"/>
          </p:cNvSpPr>
          <p:nvPr/>
        </p:nvSpPr>
        <p:spPr bwMode="auto">
          <a:xfrm>
            <a:off x="2195736" y="404664"/>
            <a:ext cx="5172472" cy="576064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49817"/>
              </a:avLst>
            </a:prstTxWarp>
          </a:bodyPr>
          <a:lstStyle/>
          <a:p>
            <a:pPr algn="ctr"/>
            <a:r>
              <a:rPr lang="ru-RU" sz="3600" b="1" kern="10" dirty="0" smtClean="0">
                <a:ln w="9525">
                  <a:noFill/>
                  <a:round/>
                  <a:headEnd/>
                  <a:tailEnd/>
                </a:ln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Впечатления от стихотворения</a:t>
            </a:r>
            <a:endParaRPr lang="ru-RU" sz="3600" b="1" kern="10" dirty="0">
              <a:ln w="9525">
                <a:noFill/>
                <a:round/>
                <a:headEnd/>
                <a:tailEnd/>
              </a:ln>
              <a:effectLst>
                <a:outerShdw dist="45791" dir="2021404" algn="ctr" rotWithShape="0">
                  <a:srgbClr val="B2B2B2">
                    <a:alpha val="79999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11560" y="1124744"/>
            <a:ext cx="784887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Итак, о чем же  размышляет автор в своем стихотворении? Какое настроение оно передает? Каким чувством оно пронизано? Объясните значение выражений: </a:t>
            </a: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отдыхает луг; ветер нежен и упруг; легкости своей дивится тело.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Какую роль они играют?</a:t>
            </a:r>
            <a:endParaRPr lang="ru-RU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539552" y="1052736"/>
          <a:ext cx="8280919" cy="3440773"/>
        </p:xfrm>
        <a:graphic>
          <a:graphicData uri="http://schemas.openxmlformats.org/drawingml/2006/table">
            <a:tbl>
              <a:tblPr/>
              <a:tblGrid>
                <a:gridCol w="4140027"/>
                <a:gridCol w="4140892"/>
              </a:tblGrid>
              <a:tr h="1175031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>
                          <a:latin typeface="Times New Roman"/>
                          <a:ea typeface="Times New Roman"/>
                        </a:rPr>
                        <a:t>Два мира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8294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>
                          <a:latin typeface="Times New Roman"/>
                          <a:ea typeface="Times New Roman"/>
                        </a:rPr>
                        <a:t>Человек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>
                          <a:latin typeface="Times New Roman"/>
                          <a:ea typeface="Times New Roman"/>
                        </a:rPr>
                        <a:t>Природа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294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>
                          <a:latin typeface="Times New Roman"/>
                          <a:ea typeface="Times New Roman"/>
                        </a:rPr>
                        <a:t>легкость тела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>
                          <a:latin typeface="Times New Roman"/>
                          <a:ea typeface="Times New Roman"/>
                        </a:rPr>
                        <a:t>отдыхает луг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294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>
                          <a:latin typeface="Times New Roman"/>
                          <a:ea typeface="Times New Roman"/>
                        </a:rPr>
                        <a:t>старую песню поет, как новую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>
                          <a:latin typeface="Times New Roman"/>
                          <a:ea typeface="Times New Roman"/>
                        </a:rPr>
                        <a:t>шумят деревья;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1829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>
                          <a:latin typeface="Times New Roman"/>
                          <a:ea typeface="Times New Roman"/>
                        </a:rPr>
                        <a:t>не узнает дома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Times New Roman"/>
                        </a:rPr>
                        <a:t>ветер нежен и упруг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98622">
                <a:tc grid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Times New Roman"/>
                        </a:rPr>
                        <a:t>Вывод: человек откликается на все изменения в природе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WordArt 4"/>
          <p:cNvSpPr>
            <a:spLocks noChangeArrowheads="1" noChangeShapeType="1" noTextEdit="1"/>
          </p:cNvSpPr>
          <p:nvPr/>
        </p:nvSpPr>
        <p:spPr bwMode="auto">
          <a:xfrm>
            <a:off x="3203848" y="404664"/>
            <a:ext cx="4164360" cy="36004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49817"/>
              </a:avLst>
            </a:prstTxWarp>
          </a:bodyPr>
          <a:lstStyle/>
          <a:p>
            <a:pPr algn="ctr"/>
            <a:r>
              <a:rPr lang="ru-RU" sz="3600" b="1" kern="10" dirty="0" smtClean="0">
                <a:ln w="9525">
                  <a:noFill/>
                  <a:round/>
                  <a:headEnd/>
                  <a:tailEnd/>
                </a:ln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Работа с таблицей</a:t>
            </a:r>
            <a:endParaRPr lang="ru-RU" sz="3600" b="1" kern="10" dirty="0">
              <a:ln w="9525">
                <a:noFill/>
                <a:round/>
                <a:headEnd/>
                <a:tailEnd/>
              </a:ln>
              <a:effectLst>
                <a:outerShdw dist="45791" dir="2021404" algn="ctr" rotWithShape="0">
                  <a:srgbClr val="B2B2B2">
                    <a:alpha val="79999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pic>
        <p:nvPicPr>
          <p:cNvPr id="4" name="Picture 4" descr="http://filolerea.narod.ru/kartinki/foto_poeti/Ahmatova191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647322" y="4581128"/>
            <a:ext cx="2145263" cy="2016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1" descr="C:\Users\Арубуз\Desktop\75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20072" y="4581128"/>
            <a:ext cx="2782497" cy="172819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2"/>
          <p:cNvSpPr>
            <a:spLocks noChangeArrowheads="1"/>
          </p:cNvSpPr>
          <p:nvPr/>
        </p:nvSpPr>
        <p:spPr bwMode="auto">
          <a:xfrm>
            <a:off x="611560" y="1340768"/>
            <a:ext cx="7848872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Луг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«отдыхает» – олицетворение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«шумят» – олицетворение, 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деревья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«весело – сухие» – метафора. 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Эти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поэтические приемы позволяют поэту представить и луг, скрытый под снегом, и голые деревья, ожидающие наступление весны.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259632" y="260648"/>
            <a:ext cx="676875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Какие поэтические приемы использует автор? </a:t>
            </a: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С какой целью?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95536" y="3645024"/>
            <a:ext cx="7992888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Проблемная ситуация: какой приём использует поэтесса, повторяя союз «и» в начале строк»? </a:t>
            </a:r>
          </a:p>
          <a:p>
            <a:r>
              <a:rPr lang="ru-RU" sz="2800" dirty="0" smtClean="0"/>
              <a:t>И теплый….</a:t>
            </a:r>
          </a:p>
          <a:p>
            <a:r>
              <a:rPr lang="ru-RU" sz="2800" dirty="0" smtClean="0"/>
              <a:t>И легкости…</a:t>
            </a:r>
          </a:p>
          <a:p>
            <a:r>
              <a:rPr lang="ru-RU" sz="2800" dirty="0" smtClean="0"/>
              <a:t>И дома….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Ответ находим в списке средств выразительности (работа с конспектом по литературе).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АНАФОРА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2"/>
          <p:cNvSpPr>
            <a:spLocks noChangeArrowheads="1"/>
          </p:cNvSpPr>
          <p:nvPr/>
        </p:nvSpPr>
        <p:spPr bwMode="auto">
          <a:xfrm>
            <a:off x="251520" y="533400"/>
            <a:ext cx="8208912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000" dirty="0" smtClean="0"/>
              <a:t>Анализ первой строфы</a:t>
            </a:r>
          </a:p>
          <a:p>
            <a:r>
              <a:rPr lang="ru-RU" sz="2000" dirty="0" smtClean="0"/>
              <a:t>1.Какое настроение  выражается в первом четверостишии?</a:t>
            </a:r>
          </a:p>
          <a:p>
            <a:r>
              <a:rPr lang="ru-RU" sz="2000" dirty="0" smtClean="0"/>
              <a:t>Какая интонация преобладает?</a:t>
            </a:r>
          </a:p>
          <a:p>
            <a:endParaRPr lang="ru-RU" sz="2000" dirty="0" smtClean="0"/>
          </a:p>
          <a:p>
            <a:endParaRPr lang="ru-RU" sz="2000" dirty="0" smtClean="0"/>
          </a:p>
          <a:p>
            <a:endParaRPr lang="ru-RU" sz="2000" dirty="0" smtClean="0"/>
          </a:p>
        </p:txBody>
      </p:sp>
      <p:sp>
        <p:nvSpPr>
          <p:cNvPr id="3" name="Прямоугольник 2"/>
          <p:cNvSpPr/>
          <p:nvPr/>
        </p:nvSpPr>
        <p:spPr>
          <a:xfrm>
            <a:off x="539552" y="3068960"/>
            <a:ext cx="8208912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Как меняется настроение лирического героя во втором четверостишии?  Как меняется лексика?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0" y="1916832"/>
            <a:ext cx="889248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 первом четверостишии выражается настроение ожидания, поэтому при чтении этих строчек преобладает повествовательная интонация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187624" y="4272677"/>
            <a:ext cx="694826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и легкости своей дивится тело (глагол «дивится» – высоко – поэтическое) в сочетании с существительным «легкость» (от прилагательного «легкий») и нейтральным «тело» создают особое настроение умиротворения.</a:t>
            </a:r>
            <a:r>
              <a:rPr lang="ru-RU" dirty="0" smtClean="0"/>
              <a:t> 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1556792"/>
            <a:ext cx="849694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– Четыре строчки начинаются с союза «и». Какова его роль? Как называется этот поэтический приём?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83568" y="2348880"/>
            <a:ext cx="763284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Усилительную роль. Этот прием называется анафорой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683568" y="2780928"/>
            <a:ext cx="639045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Как вы понимаете строку : и дома своего не узнаёшь?»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83568" y="3645024"/>
            <a:ext cx="734481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– Всё стало другим: новым, чистым, свежим…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23528" y="4221088"/>
            <a:ext cx="482453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Что еще волнует душу поэта?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51520" y="4653136"/>
            <a:ext cx="763284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– Знакомая песня, которая воспринимается им как новая.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79512" y="5085184"/>
            <a:ext cx="835292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– Какие слова помогают выразить состояние души поэта? –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67544" y="5589240"/>
            <a:ext cx="4572000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Волнение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95536" y="476672"/>
            <a:ext cx="849694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Работа с таблицей «Средства выразительности. Самостоятельно, в парах находят термин «анафора», объясняют его назначение.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539552" y="6021288"/>
            <a:ext cx="813690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Определите размер стихотворения, способ рифмовки.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5" grpId="0"/>
      <p:bldP spid="6" grpId="0"/>
      <p:bldP spid="8" grpId="0"/>
      <p:bldP spid="9" grpId="0"/>
      <p:bldP spid="11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4" name="Picture 6" descr="http://www.bklynlibrary.org/sites/default/files/imagecache/calendar_large/images/events/calendar/proza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188640"/>
            <a:ext cx="2819680" cy="1936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3203848" y="836712"/>
            <a:ext cx="424847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Подведение итогов урока</a:t>
            </a:r>
            <a:r>
              <a:rPr lang="ru-RU" b="1" dirty="0" smtClean="0"/>
              <a:t>.</a:t>
            </a:r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2915816" y="1196752"/>
            <a:ext cx="604867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Что открыли для себя на уроке? 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Какие выводы сделали? 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3059832" y="2348880"/>
            <a:ext cx="5724128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Для стихотворения характерна сдержанно-радостная интонации. Такая интонация определяет звучание многих стихотворений Анны Ахматовой. В этом своеобразие её восприятия мира, самобытность поэтического мира. 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5" name="Picture 4" descr="https://upload.wikimedia.org/wikipedia/commons/3/35/%D0%90%D1%85%D0%BC%D0%B0%D1%82%D0%BE%D0%B2%D0%B0_%D0%90%D0%BD%D0%BD%D0%B0_%D0%B0%D0%B2%D1%82%D0%BE%D0%B3%D1%80%D0%B0%D1%8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56176" y="5229200"/>
            <a:ext cx="2057645" cy="1023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7795011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WordArt 4"/>
          <p:cNvSpPr>
            <a:spLocks noChangeArrowheads="1" noChangeShapeType="1" noTextEdit="1"/>
          </p:cNvSpPr>
          <p:nvPr/>
        </p:nvSpPr>
        <p:spPr bwMode="auto">
          <a:xfrm>
            <a:off x="3203848" y="404664"/>
            <a:ext cx="4164360" cy="36004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49817"/>
              </a:avLst>
            </a:prstTxWarp>
          </a:bodyPr>
          <a:lstStyle/>
          <a:p>
            <a:pPr algn="ctr"/>
            <a:r>
              <a:rPr lang="ru-RU" sz="3600" b="1" kern="10" dirty="0" err="1" smtClean="0">
                <a:ln w="9525">
                  <a:noFill/>
                  <a:round/>
                  <a:headEnd/>
                  <a:tailEnd/>
                </a:ln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Синквейн</a:t>
            </a:r>
            <a:endParaRPr lang="ru-RU" sz="3600" b="1" kern="10" dirty="0">
              <a:ln w="9525">
                <a:noFill/>
                <a:round/>
                <a:headEnd/>
                <a:tailEnd/>
              </a:ln>
              <a:effectLst>
                <a:outerShdw dist="45791" dir="2021404" algn="ctr" rotWithShape="0">
                  <a:srgbClr val="B2B2B2">
                    <a:alpha val="79999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131840" y="1052736"/>
            <a:ext cx="355385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ПРИРОДА и ЧЕЛОВЕК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915816" y="1628800"/>
            <a:ext cx="416812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Сильные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, неразрывны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е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627784" y="2276872"/>
            <a:ext cx="571169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Живут, взаимодействуют, влияют.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283968" y="3068960"/>
            <a:ext cx="144016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Связь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Picture 2" descr="Скульптура Анна Ахматова, фото 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331640" y="3356992"/>
            <a:ext cx="2320345" cy="2952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3" descr="C:\Users\Арубуз\Downloads\4985870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52120" y="3645024"/>
            <a:ext cx="3369225" cy="252028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3604877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Rectangle 1"/>
          <p:cNvSpPr>
            <a:spLocks noChangeArrowheads="1"/>
          </p:cNvSpPr>
          <p:nvPr/>
        </p:nvSpPr>
        <p:spPr bwMode="auto">
          <a:xfrm>
            <a:off x="323528" y="1135197"/>
            <a:ext cx="8424936" cy="32624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Домашнее задание: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1. Приготовить выразительное чтение стихотворения. – «3»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 Выучить наизусть стихотворение А. Ахматовой – «3» - «4» 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3. Написать свое стихотворение о природе и человеке – «4» - «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5»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WordArt 4"/>
          <p:cNvSpPr>
            <a:spLocks noChangeArrowheads="1" noChangeShapeType="1" noTextEdit="1"/>
          </p:cNvSpPr>
          <p:nvPr/>
        </p:nvSpPr>
        <p:spPr bwMode="auto">
          <a:xfrm>
            <a:off x="3203848" y="404664"/>
            <a:ext cx="4164360" cy="36004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49817"/>
              </a:avLst>
            </a:prstTxWarp>
          </a:bodyPr>
          <a:lstStyle/>
          <a:p>
            <a:pPr algn="ctr"/>
            <a:r>
              <a:rPr lang="ru-RU" sz="3600" b="1" kern="10" dirty="0" smtClean="0">
                <a:ln w="9525">
                  <a:noFill/>
                  <a:round/>
                  <a:headEnd/>
                  <a:tailEnd/>
                </a:ln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Домашнее задание</a:t>
            </a:r>
            <a:endParaRPr lang="ru-RU" sz="3600" b="1" kern="10" dirty="0">
              <a:ln w="9525">
                <a:noFill/>
                <a:round/>
                <a:headEnd/>
                <a:tailEnd/>
              </a:ln>
              <a:effectLst>
                <a:outerShdw dist="45791" dir="2021404" algn="ctr" rotWithShape="0">
                  <a:srgbClr val="B2B2B2">
                    <a:alpha val="79999"/>
                  </a:srgbClr>
                </a:outerShdw>
              </a:effectLst>
              <a:latin typeface="Times New Roman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C:\Users\Арубуз\Desktop\oi_892eda233b30464b9508b92b56ef8d9d_big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700808"/>
            <a:ext cx="5544616" cy="4158462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79512" y="476672"/>
            <a:ext cx="770485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Удивительно, что может сделать один луч солнца с душой человека! Ф.М. Достоевский.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940152" y="1772816"/>
            <a:ext cx="3203848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- В этих словах Ф.М. Достоевского заключена тема нашей сегодняшней беседы. Подумайте, о чем мы будем говорить? 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012160" y="4797152"/>
            <a:ext cx="2456763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/>
              <a:t>Тема: человек и</a:t>
            </a:r>
          </a:p>
          <a:p>
            <a:r>
              <a:rPr lang="ru-RU" sz="2400" b="1" dirty="0" smtClean="0"/>
              <a:t> природа</a:t>
            </a:r>
            <a:endParaRPr lang="ru-RU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Целеполагание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1468760"/>
          </a:xfrm>
        </p:spPr>
        <p:txBody>
          <a:bodyPr>
            <a:normAutofit/>
          </a:bodyPr>
          <a:lstStyle/>
          <a:p>
            <a:r>
              <a:rPr lang="ru-RU" dirty="0" smtClean="0"/>
              <a:t>-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Определив тему занятия, попробуйте сформулировать цели работы</a:t>
            </a:r>
            <a:r>
              <a:rPr lang="ru-RU" dirty="0" smtClean="0"/>
              <a:t>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67544" y="3284984"/>
            <a:ext cx="180414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ЦЕЛИ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УРОКА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67544" y="3789040"/>
            <a:ext cx="806489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1. Определение взаимоотношений  человека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природы.</a:t>
            </a:r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Анализ стихотворения, выявление отношений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человека и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природы в стихотворении А.Ахматовой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5" grpId="0"/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700" dirty="0" smtClean="0"/>
              <a:t/>
            </a:r>
            <a:br>
              <a:rPr lang="ru-RU" sz="2700" dirty="0" smtClean="0"/>
            </a:br>
            <a:r>
              <a:rPr lang="ru-RU" sz="2700" b="1" dirty="0" smtClean="0">
                <a:latin typeface="Times New Roman" pitchFamily="18" charset="0"/>
                <a:cs typeface="Times New Roman" pitchFamily="18" charset="0"/>
              </a:rPr>
              <a:t>Какое время года запечатлено на иллюстрациях? </a:t>
            </a:r>
            <a:br>
              <a:rPr lang="ru-RU" sz="27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700" b="1" dirty="0" smtClean="0">
                <a:latin typeface="Times New Roman" pitchFamily="18" charset="0"/>
                <a:cs typeface="Times New Roman" pitchFamily="18" charset="0"/>
              </a:rPr>
              <a:t>По каким приметам вы это определили? </a:t>
            </a:r>
            <a:br>
              <a:rPr lang="ru-RU" sz="27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700" b="1" dirty="0" smtClean="0">
                <a:latin typeface="Times New Roman" pitchFamily="18" charset="0"/>
                <a:cs typeface="Times New Roman" pitchFamily="18" charset="0"/>
              </a:rPr>
              <a:t>Что вы чувствуете, глядя на эти картины?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4" name="Picture 3" descr="C:\Users\Арубуз\Downloads\49858709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1701304"/>
            <a:ext cx="8229600" cy="432375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:\Users\Арубуз\Desktop\75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340768"/>
            <a:ext cx="8579366" cy="532859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7" name="Picture 1" descr="C:\Users\Арубуз\Downloads\0003-004-Pered-v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71800" y="504912"/>
            <a:ext cx="4715404" cy="635308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6641852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C:\Users\Pelirina\Desktop\шаблоны литература\РУССКИЕ ПОЭТЫ СЕРЕБРЯНОГО ВЕКА\АХМАТОВА\РАБОЧИЙ1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94" y="0"/>
            <a:ext cx="9120737" cy="6850629"/>
          </a:xfrm>
          <a:prstGeom prst="rect">
            <a:avLst/>
          </a:prstGeom>
          <a:ln w="38100" cap="sq">
            <a:solidFill>
              <a:srgbClr val="4D4D4D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3" descr="C:\Users\Арубуз\Downloads\4985870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99792" y="1484784"/>
            <a:ext cx="6120680" cy="4578450"/>
          </a:xfrm>
          <a:prstGeom prst="rect">
            <a:avLst/>
          </a:prstGeom>
          <a:noFill/>
        </p:spPr>
      </p:pic>
      <p:sp>
        <p:nvSpPr>
          <p:cNvPr id="4" name="WordArt 4"/>
          <p:cNvSpPr>
            <a:spLocks noChangeArrowheads="1" noChangeShapeType="1" noTextEdit="1"/>
          </p:cNvSpPr>
          <p:nvPr/>
        </p:nvSpPr>
        <p:spPr bwMode="auto">
          <a:xfrm>
            <a:off x="2699792" y="404664"/>
            <a:ext cx="6324600" cy="1043136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49817"/>
              </a:avLst>
            </a:prstTxWarp>
          </a:bodyPr>
          <a:lstStyle/>
          <a:p>
            <a:pPr algn="ctr"/>
            <a:r>
              <a:rPr lang="ru-RU" sz="3600" b="1" kern="10" dirty="0">
                <a:ln w="9525">
                  <a:noFill/>
                  <a:round/>
                  <a:headEnd/>
                  <a:tailEnd/>
                </a:ln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АННА АНДРЕЕВНА</a:t>
            </a:r>
          </a:p>
          <a:p>
            <a:pPr algn="ctr"/>
            <a:r>
              <a:rPr lang="ru-RU" sz="3600" b="1" kern="10" dirty="0">
                <a:ln w="9525">
                  <a:noFill/>
                  <a:round/>
                  <a:headEnd/>
                  <a:tailEnd/>
                </a:ln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АХМАТОВА</a:t>
            </a:r>
          </a:p>
          <a:p>
            <a:pPr algn="ctr"/>
            <a:r>
              <a:rPr lang="ru-RU" sz="3600" b="1" kern="10" dirty="0">
                <a:ln w="9525">
                  <a:noFill/>
                  <a:round/>
                  <a:headEnd/>
                  <a:tailEnd/>
                </a:ln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Перед весной бывают дни такие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1196752"/>
            <a:ext cx="5472608" cy="45550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Из истории создания стихотворения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Анна Ахматова однажды призналась, что не умеет дружить с женщинами, которых считает завистливыми, корыстными и глупыми. Однако в ее жизни все же была та, которую она хоть и с натяжкой, но все же считала своей подругой. Это – Надежда Чулкова, супруга известного русского литератора, который помогал Ахматовой издавать ее первые поэтические сборники. Чулкова </a:t>
            </a:r>
            <a:r>
              <a:rPr lang="ru-RU" dirty="0" smtClean="0"/>
              <a:t>предложила поэтессе попробовать себя в жанре пейзажной лирики,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Именно с этой женщиной поэтесса делилась своими творческими планами и в 1915 году даже посвятила ей стихотворение «Перед весной бывают дни такие…».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2530" name="Picture 2" descr="C:\Users\Арубуз\Downloads\1128-48_2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96136" y="1484784"/>
            <a:ext cx="3175000" cy="46609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Арубуз\Downloads\3975293-aded0792367c39cc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068960"/>
            <a:ext cx="5041528" cy="378904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5220072" y="0"/>
            <a:ext cx="3563888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Ранней весной 1915 года, Ахматова решила последовать совету своей подруги.</a:t>
            </a: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Однако она не посчитала нужным описывать процесс пробуждения природы от зимней спячки. Поэтессу гораздо больше волновали те чувства, которые она испытывала, глядя на луг, который «отдыхает под плотным снегом» и «весело-сухие» деревья, шумящие от малейшего порыва ветра.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2" descr="http://book-online.com.ua/images/page_img/1575/b_1575_i_001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87624" y="188640"/>
            <a:ext cx="2037840" cy="2808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9110432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403</TotalTime>
  <Words>729</Words>
  <Application>Microsoft Office PowerPoint</Application>
  <PresentationFormat>Экран (4:3)</PresentationFormat>
  <Paragraphs>85</Paragraphs>
  <Slides>18</Slides>
  <Notes>0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2" baseType="lpstr">
      <vt:lpstr>Arial</vt:lpstr>
      <vt:lpstr>Times New Roman</vt:lpstr>
      <vt:lpstr>Calibri</vt:lpstr>
      <vt:lpstr>Тема Office</vt:lpstr>
      <vt:lpstr>Слайд 1</vt:lpstr>
      <vt:lpstr>Слайд 2</vt:lpstr>
      <vt:lpstr>Целеполагание</vt:lpstr>
      <vt:lpstr> Какое время года запечатлено на иллюстрациях?  По каким приметам вы это определили?  Что вы чувствуете, глядя на эти картины?  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Pelirina</dc:creator>
  <cp:lastModifiedBy>Арубуз</cp:lastModifiedBy>
  <cp:revision>39</cp:revision>
  <dcterms:created xsi:type="dcterms:W3CDTF">2016-07-02T07:37:10Z</dcterms:created>
  <dcterms:modified xsi:type="dcterms:W3CDTF">2016-09-28T10:31:28Z</dcterms:modified>
</cp:coreProperties>
</file>