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5" r:id="rId3"/>
    <p:sldId id="259" r:id="rId4"/>
    <p:sldId id="256" r:id="rId5"/>
    <p:sldId id="267" r:id="rId6"/>
    <p:sldId id="266" r:id="rId7"/>
    <p:sldId id="257" r:id="rId8"/>
    <p:sldId id="268" r:id="rId9"/>
    <p:sldId id="269" r:id="rId10"/>
    <p:sldId id="270" r:id="rId11"/>
    <p:sldId id="260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&#1082;.&#1092;.'&#1054;&#1053;%20&#1046;&#1048;&#1042;&#1054;&#1049;%20&#1048;%20&#1057;&#1042;&#1045;&#1058;&#1048;&#1058;&#1057;&#1071;'.%20&#1044;&#1086;&#1073;&#1088;&#1086;&#1077;%20&#1076;&#1077;&#1090;&#1089;&#1082;&#1086;&#1077;%20&#1082;&#1080;&#1085;&#1086;!%20&#1057;&#1084;&#1086;&#1090;&#1088;&#1077;&#1090;&#1100;%20&#1074;&#1089;&#1077;&#1084;%20&#1086;&#1073;&#1103;&#1079;&#1072;&#1090;&#1077;&#1083;&#1100;&#1085;&#1086;!%20--).mp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19_%D0%B8%D1%8E%D0%BB%D1%8F" TargetMode="External"/><Relationship Id="rId3" Type="http://schemas.openxmlformats.org/officeDocument/2006/relationships/hyperlink" Target="https://ru.wikipedia.org/wiki/%D0%92%D1%80%D0%B0%D1%87" TargetMode="External"/><Relationship Id="rId7" Type="http://schemas.openxmlformats.org/officeDocument/2006/relationships/hyperlink" Target="https://ru.wikipedia.org/wiki/%D0%A4%D1%80%D0%B0%D0%BD%D1%86%D0%B8%D1%8F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F%D0%B0%D1%80%D0%B8%D0%B6" TargetMode="External"/><Relationship Id="rId11" Type="http://schemas.openxmlformats.org/officeDocument/2006/relationships/image" Target="../media/image9.png"/><Relationship Id="rId5" Type="http://schemas.openxmlformats.org/officeDocument/2006/relationships/hyperlink" Target="https://ru.wikipedia.org/wiki/1924_%D0%B3%D0%BE%D0%B4" TargetMode="External"/><Relationship Id="rId10" Type="http://schemas.openxmlformats.org/officeDocument/2006/relationships/hyperlink" Target="https://ru.wikipedia.org/wiki/%D0%A2%D1%83%D0%BB%D0%BE%D0%BD" TargetMode="External"/><Relationship Id="rId4" Type="http://schemas.openxmlformats.org/officeDocument/2006/relationships/hyperlink" Target="https://ru.wikipedia.org/wiki/27_%D0%BE%D0%BA%D1%82%D1%8F%D0%B1%D1%80%D1%8F" TargetMode="External"/><Relationship Id="rId9" Type="http://schemas.openxmlformats.org/officeDocument/2006/relationships/hyperlink" Target="https://ru.wikipedia.org/wiki/2005_%D0%B3%D0%BE%D0%B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&#1082;.&#1092;.'&#1054;&#1053;%20&#1046;&#1048;&#1042;&#1054;&#1049;%20&#1048;%20&#1057;&#1042;&#1045;&#1058;&#1048;&#1058;&#1057;&#1071;'.%20&#1044;&#1086;&#1073;&#1088;&#1086;&#1077;%20&#1076;&#1077;&#1090;&#1089;&#1082;&#1086;&#1077;%20&#1082;&#1080;&#1085;&#1086;!%20&#1057;&#1084;&#1086;&#1090;&#1088;&#1077;&#1090;&#1100;%20&#1074;&#1089;&#1077;&#1084;%20&#1086;&#1073;&#1103;&#1079;&#1072;&#1090;&#1077;&#1083;&#1100;&#1085;&#1086;!%20--).mp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1088" y="1571612"/>
            <a:ext cx="6063070" cy="3847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Чтение –</a:t>
            </a:r>
          </a:p>
          <a:p>
            <a:pPr algn="ctr"/>
            <a:r>
              <a:rPr lang="ru-RU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вот лучшее </a:t>
            </a:r>
            <a:endParaRPr lang="ru-RU" sz="72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ru-RU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учение!</a:t>
            </a:r>
          </a:p>
          <a:p>
            <a:pPr algn="r"/>
            <a:r>
              <a:rPr lang="ru-RU" sz="2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А.С. Пушкин</a:t>
            </a:r>
            <a:endParaRPr lang="ru-RU" sz="2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8286776" y="5857892"/>
            <a:ext cx="714380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2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785793"/>
          <a:ext cx="8358246" cy="5614120"/>
        </p:xfrm>
        <a:graphic>
          <a:graphicData uri="http://schemas.openxmlformats.org/drawingml/2006/table">
            <a:tbl>
              <a:tblPr/>
              <a:tblGrid>
                <a:gridCol w="513669"/>
                <a:gridCol w="5272809"/>
                <a:gridCol w="1523464"/>
                <a:gridCol w="1048304"/>
              </a:tblGrid>
              <a:tr h="641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Задание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835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Найди и подчеркни в тексте профессии, которые нравились Дениске.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835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Подчеркни в тексте слова объясняющие выбор  Дениски стать боксером.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835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Запиши номер абзаца, в котором  перечислены  игрушки из корзинки.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51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Запиши, как Дениска любил мишку?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500042"/>
            <a:ext cx="80724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Чем привлекателен </a:t>
            </a:r>
          </a:p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поступок Дениски? </a:t>
            </a:r>
          </a:p>
          <a:p>
            <a:pPr algn="ctr"/>
            <a:endParaRPr lang="ru-RU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Что вы узнали об этом</a:t>
            </a:r>
          </a:p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мальчике, благодаря рассказу?</a:t>
            </a:r>
            <a:endParaRPr lang="ru-RU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4572008"/>
            <a:ext cx="592502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Что нового вы узнали</a:t>
            </a:r>
          </a:p>
          <a:p>
            <a:pPr algn="ctr"/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на уроке?</a:t>
            </a:r>
          </a:p>
          <a:p>
            <a:pPr algn="ctr"/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Чему научились? </a:t>
            </a:r>
            <a:endParaRPr lang="ru-RU" sz="3200" dirty="0">
              <a:solidFill>
                <a:srgbClr val="92D05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500958" y="5715016"/>
            <a:ext cx="1285884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11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46077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714356"/>
            <a:ext cx="8286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00B050"/>
                </a:solidFill>
                <a:latin typeface="Garamond" pitchFamily="18" charset="0"/>
              </a:rPr>
              <a:t>О человеке судят </a:t>
            </a:r>
          </a:p>
          <a:p>
            <a:pPr algn="ctr"/>
            <a:r>
              <a:rPr lang="ru-RU" sz="6000" b="1" dirty="0" smtClean="0">
                <a:solidFill>
                  <a:srgbClr val="00B050"/>
                </a:solidFill>
                <a:latin typeface="Garamond" pitchFamily="18" charset="0"/>
              </a:rPr>
              <a:t>по его поступкам. </a:t>
            </a:r>
          </a:p>
          <a:p>
            <a:pPr algn="ctr"/>
            <a:r>
              <a:rPr lang="ru-RU" sz="4800" b="1" dirty="0" smtClean="0">
                <a:solidFill>
                  <a:srgbClr val="00B050"/>
                </a:solidFill>
                <a:latin typeface="Garamond" pitchFamily="18" charset="0"/>
              </a:rPr>
              <a:t>Старайтесь поступать так, как хотели бы чтобы поступали с вами. </a:t>
            </a:r>
            <a:endParaRPr lang="ru-RU" sz="4000" b="1" dirty="0">
              <a:solidFill>
                <a:srgbClr val="00B050"/>
              </a:solidFill>
              <a:latin typeface="Garamond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7572396" y="5715016"/>
            <a:ext cx="1214446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1</a:t>
            </a:r>
            <a:r>
              <a:rPr lang="en-US" sz="3600" b="1" smtClean="0"/>
              <a:t>2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85728"/>
            <a:ext cx="700092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B0F0"/>
                </a:solidFill>
                <a:latin typeface="Bookman Old Style" pitchFamily="18" charset="0"/>
              </a:rPr>
              <a:t>Друг, другой, друзья, дружба, дружить,  детство, подруга, дружный, детская, подружиться, дружественный.</a:t>
            </a:r>
            <a:endParaRPr lang="ru-RU" sz="4800" b="1" dirty="0">
              <a:solidFill>
                <a:srgbClr val="00B0F0"/>
              </a:solidFill>
              <a:latin typeface="Bookman Old Style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428604"/>
            <a:ext cx="2857520" cy="7143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500166" y="5786454"/>
            <a:ext cx="628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latin typeface="Bookman Old Style" pitchFamily="18" charset="0"/>
              </a:rPr>
              <a:t>Детство, детская.</a:t>
            </a:r>
            <a:endParaRPr lang="ru-RU" sz="44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6314" y="1928802"/>
            <a:ext cx="2928958" cy="5715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488" y="3500438"/>
            <a:ext cx="3429024" cy="50006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00166" y="5786454"/>
            <a:ext cx="5643602" cy="78581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8286776" y="5857892"/>
            <a:ext cx="714380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3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драгунск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214290"/>
            <a:ext cx="2179638" cy="2736850"/>
          </a:xfrm>
          <a:prstGeom prst="rect">
            <a:avLst/>
          </a:prstGeom>
          <a:noFill/>
          <a:ln w="127000">
            <a:pattFill prst="plaid">
              <a:fgClr>
                <a:schemeClr val="bg2"/>
              </a:fgClr>
              <a:bgClr>
                <a:srgbClr val="FFFFFF"/>
              </a:bgClr>
            </a:pattFill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857356" y="3071810"/>
            <a:ext cx="51845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Виктор Юзефович Драгунский</a:t>
            </a:r>
            <a:endParaRPr lang="ru-RU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0800" algn="tl" rotWithShape="0">
                  <a:srgbClr val="000000"/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4" name="Picture 11" descr="lodka4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857628"/>
            <a:ext cx="2066470" cy="1497012"/>
          </a:xfrm>
          <a:prstGeom prst="rect">
            <a:avLst/>
          </a:prstGeom>
          <a:noFill/>
          <a:ln w="127000">
            <a:pattFill prst="plaid">
              <a:fgClr>
                <a:schemeClr val="tx1"/>
              </a:fgClr>
              <a:bgClr>
                <a:srgbClr val="FFFFFF"/>
              </a:bgClr>
            </a:pattFill>
            <a:miter lim="800000"/>
            <a:headEnd/>
            <a:tailEnd/>
          </a:ln>
        </p:spPr>
      </p:pic>
      <p:pic>
        <p:nvPicPr>
          <p:cNvPr id="5" name="Picture 3" descr="токарь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5389401"/>
            <a:ext cx="1875133" cy="1144766"/>
          </a:xfrm>
          <a:prstGeom prst="rect">
            <a:avLst/>
          </a:prstGeom>
          <a:noFill/>
          <a:ln w="127000">
            <a:pattFill prst="plaid">
              <a:fgClr>
                <a:schemeClr val="tx1"/>
              </a:fgClr>
              <a:bgClr>
                <a:srgbClr val="FFFFFF"/>
              </a:bgClr>
            </a:pattFill>
            <a:miter lim="800000"/>
            <a:headEnd/>
            <a:tailEnd/>
          </a:ln>
        </p:spPr>
      </p:pic>
      <p:pic>
        <p:nvPicPr>
          <p:cNvPr id="6" name="Picture 3" descr="vz0406162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5072066" y="4357694"/>
            <a:ext cx="1358883" cy="2205295"/>
          </a:xfrm>
          <a:prstGeom prst="rect">
            <a:avLst/>
          </a:prstGeom>
          <a:noFill/>
          <a:ln w="127000">
            <a:pattFill prst="plaid">
              <a:fgClr>
                <a:schemeClr val="tx1"/>
              </a:fgClr>
              <a:bgClr>
                <a:srgbClr val="FFFFFF"/>
              </a:bgClr>
            </a:pattFill>
          </a:ln>
        </p:spPr>
      </p:pic>
      <p:pic>
        <p:nvPicPr>
          <p:cNvPr id="7" name="Picture 4" descr="02207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>
          <a:xfrm>
            <a:off x="7000892" y="3643314"/>
            <a:ext cx="1530334" cy="1835823"/>
          </a:xfrm>
          <a:prstGeom prst="rect">
            <a:avLst/>
          </a:prstGeom>
          <a:noFill/>
          <a:ln w="127000">
            <a:pattFill prst="plaid">
              <a:fgClr>
                <a:schemeClr val="tx1"/>
              </a:fgClr>
              <a:bgClr>
                <a:srgbClr val="FFFFFF"/>
              </a:bgClr>
            </a:pattFill>
          </a:ln>
        </p:spPr>
      </p:pic>
      <p:sp>
        <p:nvSpPr>
          <p:cNvPr id="8" name="Овал 7"/>
          <p:cNvSpPr/>
          <p:nvPr/>
        </p:nvSpPr>
        <p:spPr>
          <a:xfrm>
            <a:off x="8072462" y="5715016"/>
            <a:ext cx="714380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4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28728" y="1000108"/>
            <a:ext cx="64294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Друг детства</a:t>
            </a:r>
            <a:endParaRPr lang="ru-RU" sz="6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4283968" y="-358925"/>
            <a:ext cx="576064" cy="7143800"/>
          </a:xfrm>
          <a:prstGeom prst="leftBrace">
            <a:avLst>
              <a:gd name="adj1" fmla="val 49219"/>
              <a:gd name="adj2" fmla="val 50217"/>
            </a:avLst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763688" y="4293096"/>
            <a:ext cx="51845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Виктор Юзефович Драгунский</a:t>
            </a:r>
            <a:endParaRPr lang="ru-RU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072462" y="5715016"/>
            <a:ext cx="714380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5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28148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427311"/>
            <a:ext cx="62646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Словарная работа</a:t>
            </a:r>
            <a:endParaRPr lang="ru-RU" sz="4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285860"/>
            <a:ext cx="8715404" cy="45243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1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Ален </a:t>
            </a:r>
            <a:r>
              <a:rPr lang="ru-RU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Бомбар</a:t>
            </a:r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– </a:t>
            </a:r>
            <a:endParaRPr lang="ru-RU" sz="48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0" lvl="1"/>
            <a:endParaRPr lang="ru-RU" sz="48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 marL="0" lvl="1"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первый человек в мире, пересёкший под парусом Атлантический океан </a:t>
            </a:r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лодке</a:t>
            </a:r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endParaRPr lang="ru-RU" sz="2400" dirty="0" smtClean="0">
              <a:solidFill>
                <a:srgbClr val="002060"/>
              </a:solidFill>
            </a:endParaRPr>
          </a:p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endParaRPr lang="ru-RU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7" name="Овал 6">
            <a:hlinkClick r:id="rId2" action="ppaction://hlinkfile"/>
          </p:cNvPr>
          <p:cNvSpPr/>
          <p:nvPr/>
        </p:nvSpPr>
        <p:spPr>
          <a:xfrm>
            <a:off x="8072462" y="5715016"/>
            <a:ext cx="714380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6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46077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ombard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357166"/>
            <a:ext cx="1901825" cy="237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3000372"/>
          <a:ext cx="7072362" cy="3058668"/>
        </p:xfrm>
        <a:graphic>
          <a:graphicData uri="http://schemas.openxmlformats.org/drawingml/2006/table">
            <a:tbl>
              <a:tblPr/>
              <a:tblGrid>
                <a:gridCol w="3536181"/>
                <a:gridCol w="3536181"/>
              </a:tblGrid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Род деятельности: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 tooltip="Врач"/>
                        </a:rPr>
                        <a:t>врач</a:t>
                      </a: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, путешественник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Дата рождения: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 tooltip="27 октября"/>
                        </a:rPr>
                        <a:t>27 октября</a:t>
                      </a: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 tooltip="1924 год"/>
                        </a:rPr>
                        <a:t>1924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Место рождения: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6" tooltip="Париж"/>
                        </a:rPr>
                        <a:t>Париж</a:t>
                      </a: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8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7" tooltip="Франция"/>
                        </a:rPr>
                        <a:t>Франция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Гражданство: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8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7" tooltip="Франция"/>
                        </a:rPr>
                        <a:t>Франция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Дата смерти: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8" tooltip="19 июля"/>
                        </a:rPr>
                        <a:t>19 июля</a:t>
                      </a: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9" tooltip="2005 год"/>
                        </a:rPr>
                        <a:t>2005</a:t>
                      </a: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 (80 лет)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Место смерти: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10" tooltip="Тулон"/>
                        </a:rPr>
                        <a:t>Тулон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7" tooltip="Франция"/>
                        </a:rPr>
                        <a:t>Франция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Рисунок 4" descr="Flag of France.svg">
            <a:hlinkClick r:id="rId7" tooltip="&quot;Франция&quot;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0"/>
            <a:ext cx="209550" cy="14287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29058" y="928670"/>
            <a:ext cx="43893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Ален </a:t>
            </a:r>
            <a:r>
              <a:rPr lang="ru-RU" sz="40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Бомбар</a:t>
            </a:r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endParaRPr lang="ru-RU" sz="4000" dirty="0"/>
          </a:p>
        </p:txBody>
      </p:sp>
      <p:sp>
        <p:nvSpPr>
          <p:cNvPr id="6" name="Овал 5"/>
          <p:cNvSpPr/>
          <p:nvPr/>
        </p:nvSpPr>
        <p:spPr>
          <a:xfrm>
            <a:off x="8286776" y="5857892"/>
            <a:ext cx="714380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7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427311"/>
            <a:ext cx="62646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Словарная работа</a:t>
            </a:r>
            <a:endParaRPr lang="ru-RU" sz="4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1357298"/>
            <a:ext cx="81439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Сингапур  – </a:t>
            </a:r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маленький остров-город-государство Юго-Восточной Азии </a:t>
            </a:r>
            <a:endParaRPr lang="ru-RU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285860"/>
            <a:ext cx="8286776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1"/>
            <a:endParaRPr lang="ru-RU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7" name="Овал 6">
            <a:hlinkClick r:id="rId2" action="ppaction://hlinkfile"/>
          </p:cNvPr>
          <p:cNvSpPr/>
          <p:nvPr/>
        </p:nvSpPr>
        <p:spPr>
          <a:xfrm>
            <a:off x="8072462" y="5715016"/>
            <a:ext cx="714380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8</a:t>
            </a:r>
            <a:endParaRPr lang="ru-RU" sz="3600" b="1" dirty="0"/>
          </a:p>
        </p:txBody>
      </p:sp>
      <p:pic>
        <p:nvPicPr>
          <p:cNvPr id="5122" name="Picture 2" descr="&amp;Pcy;&amp;ocy;&amp;dcy;&amp;rcy;&amp;ocy;&amp;bcy;&amp;ncy;&amp;acy;&amp;yacy; &amp;kcy;&amp;acy;&amp;rcy;&amp;tcy;&amp;acy; &amp;Scy;&amp;icy;&amp;ncy;&amp;gcy;&amp;acy;&amp;pcy;&amp;ucy;&amp;rcy;&amp;a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3429000"/>
            <a:ext cx="3762375" cy="2857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6077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28" y="357166"/>
            <a:ext cx="721523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B0F0"/>
                </a:solidFill>
                <a:latin typeface="Bookman Old Style" pitchFamily="18" charset="0"/>
              </a:rPr>
              <a:t>Утиль </a:t>
            </a:r>
          </a:p>
          <a:p>
            <a:pPr algn="ctr"/>
            <a:r>
              <a:rPr lang="ru-RU" sz="4400" b="1" dirty="0" smtClean="0">
                <a:solidFill>
                  <a:srgbClr val="00B0F0"/>
                </a:solidFill>
                <a:latin typeface="Bookman Old Style" pitchFamily="18" charset="0"/>
              </a:rPr>
              <a:t>(игрушечный)</a:t>
            </a:r>
            <a:endParaRPr lang="ru-RU" sz="4400" b="1" dirty="0">
              <a:solidFill>
                <a:srgbClr val="00B0F0"/>
              </a:solidFill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2143116"/>
            <a:ext cx="30003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Новые вещи</a:t>
            </a:r>
            <a:endParaRPr lang="ru-RU" sz="3200" b="1" dirty="0">
              <a:solidFill>
                <a:schemeClr val="accent3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43174" y="3143248"/>
            <a:ext cx="58579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Вещи очень старые, негодные к употреблению</a:t>
            </a:r>
            <a:endParaRPr lang="ru-RU" sz="3600" b="1" dirty="0">
              <a:solidFill>
                <a:schemeClr val="accent3">
                  <a:lumMod val="75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4679157" y="2464587"/>
            <a:ext cx="1571636" cy="71438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8286776" y="5857892"/>
            <a:ext cx="714380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9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acy;&amp;rcy;&amp;kcy; &amp;Vcy;&amp;icy;&amp;iecy;&amp;ncy;&amp;kcy;&amp;ocy;&amp;chcy;&amp;icy; vv-travel.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3071810"/>
            <a:ext cx="5357850" cy="3571901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00166" y="224174"/>
            <a:ext cx="72152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Толковый словарь русского языка. Д.Н. Ушаков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Bookman Old Style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000068" y="357166"/>
            <a:ext cx="8143932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Ненадежный, некрепкий. Утлое суденышко. В ледовитом океане лодка утлая плывет. Некрасов.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endParaRPr lang="en-US" sz="1200" b="1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Ветхий, прогнивший, гнилой (устар.)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Bookman Old Style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14414" y="2500306"/>
            <a:ext cx="6286544" cy="100013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Утлый челнок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715272" y="5857892"/>
            <a:ext cx="1285884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10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257</Words>
  <Application>Microsoft Office PowerPoint</Application>
  <PresentationFormat>Экран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НАТАША</cp:lastModifiedBy>
  <cp:revision>39</cp:revision>
  <dcterms:created xsi:type="dcterms:W3CDTF">2012-08-01T11:30:26Z</dcterms:created>
  <dcterms:modified xsi:type="dcterms:W3CDTF">2015-04-23T17:44:46Z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138362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