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258" r:id="rId3"/>
    <p:sldId id="259" r:id="rId4"/>
    <p:sldId id="262" r:id="rId5"/>
    <p:sldId id="263" r:id="rId6"/>
    <p:sldId id="291" r:id="rId7"/>
    <p:sldId id="281" r:id="rId8"/>
    <p:sldId id="287" r:id="rId9"/>
    <p:sldId id="286" r:id="rId10"/>
    <p:sldId id="294" r:id="rId11"/>
    <p:sldId id="293" r:id="rId12"/>
    <p:sldId id="275" r:id="rId13"/>
    <p:sldId id="276" r:id="rId14"/>
    <p:sldId id="29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3300"/>
    <a:srgbClr val="FFFFFF"/>
    <a:srgbClr val="006600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00CEA-3EE5-469C-84EC-C6D8D0E7682D}" type="doc">
      <dgm:prSet loTypeId="urn:microsoft.com/office/officeart/2005/8/layout/hierarchy4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CAF12D7-36E8-40C1-BE41-61781DCEA948}">
      <dgm:prSet phldrT="[Текст]"/>
      <dgm:spPr/>
      <dgm:t>
        <a:bodyPr/>
        <a:lstStyle/>
        <a:p>
          <a:r>
            <a:rPr lang="ru-RU" b="1" smtClean="0"/>
            <a:t>Основные природные зоны</a:t>
          </a:r>
          <a:endParaRPr lang="ru-RU" b="1" dirty="0"/>
        </a:p>
      </dgm:t>
    </dgm:pt>
    <dgm:pt modelId="{5C35F1C7-F7C5-4A8F-83D4-2B230ACE8FE0}" type="parTrans" cxnId="{E19DDACC-FC31-4B7F-869F-2E98A1325545}">
      <dgm:prSet/>
      <dgm:spPr/>
      <dgm:t>
        <a:bodyPr/>
        <a:lstStyle/>
        <a:p>
          <a:endParaRPr lang="ru-RU" b="1">
            <a:solidFill>
              <a:schemeClr val="bg1">
                <a:lumMod val="10000"/>
              </a:schemeClr>
            </a:solidFill>
          </a:endParaRPr>
        </a:p>
      </dgm:t>
    </dgm:pt>
    <dgm:pt modelId="{FAF7611B-E500-4350-A81B-26126947B94D}" type="sibTrans" cxnId="{E19DDACC-FC31-4B7F-869F-2E98A1325545}">
      <dgm:prSet/>
      <dgm:spPr/>
      <dgm:t>
        <a:bodyPr/>
        <a:lstStyle/>
        <a:p>
          <a:endParaRPr lang="ru-RU" b="1">
            <a:solidFill>
              <a:schemeClr val="bg1">
                <a:lumMod val="10000"/>
              </a:schemeClr>
            </a:solidFill>
          </a:endParaRPr>
        </a:p>
      </dgm:t>
    </dgm:pt>
    <dgm:pt modelId="{C2873B8C-5F4F-46D1-91D5-F91DDB8E0DEC}">
      <dgm:prSet phldrT="[Текст]"/>
      <dgm:spPr>
        <a:ln>
          <a:solidFill>
            <a:schemeClr val="bg1">
              <a:lumMod val="25000"/>
            </a:schemeClr>
          </a:solidFill>
        </a:ln>
      </dgm:spPr>
      <dgm:t>
        <a:bodyPr/>
        <a:lstStyle/>
        <a:p>
          <a:r>
            <a:rPr lang="ru-RU" b="1" smtClean="0"/>
            <a:t>Тундра</a:t>
          </a:r>
          <a:endParaRPr lang="ru-RU" b="1" dirty="0"/>
        </a:p>
      </dgm:t>
    </dgm:pt>
    <dgm:pt modelId="{1C79E777-2E90-437A-836E-CA5C2E7EFCD1}" type="parTrans" cxnId="{8B3667EE-8934-4787-BC11-0C8CAD6313C8}">
      <dgm:prSet/>
      <dgm:spPr/>
      <dgm:t>
        <a:bodyPr/>
        <a:lstStyle/>
        <a:p>
          <a:endParaRPr lang="ru-RU" b="1">
            <a:solidFill>
              <a:schemeClr val="bg1">
                <a:lumMod val="10000"/>
              </a:schemeClr>
            </a:solidFill>
          </a:endParaRPr>
        </a:p>
      </dgm:t>
    </dgm:pt>
    <dgm:pt modelId="{2A9DF9A8-2F2A-4C77-A7E7-3531DFD8A026}" type="sibTrans" cxnId="{8B3667EE-8934-4787-BC11-0C8CAD6313C8}">
      <dgm:prSet/>
      <dgm:spPr/>
      <dgm:t>
        <a:bodyPr/>
        <a:lstStyle/>
        <a:p>
          <a:endParaRPr lang="ru-RU" b="1">
            <a:solidFill>
              <a:schemeClr val="bg1">
                <a:lumMod val="10000"/>
              </a:schemeClr>
            </a:solidFill>
          </a:endParaRPr>
        </a:p>
      </dgm:t>
    </dgm:pt>
    <dgm:pt modelId="{33BC8617-303C-4B2C-857D-AA22C31846FA}">
      <dgm:prSet phldrT="[Текст]"/>
      <dgm:spPr>
        <a:ln>
          <a:solidFill>
            <a:schemeClr val="bg1">
              <a:lumMod val="25000"/>
            </a:schemeClr>
          </a:solidFill>
        </a:ln>
      </dgm:spPr>
      <dgm:t>
        <a:bodyPr/>
        <a:lstStyle/>
        <a:p>
          <a:r>
            <a:rPr lang="ru-RU" b="1" smtClean="0"/>
            <a:t>Лесотундра</a:t>
          </a:r>
          <a:endParaRPr lang="ru-RU" b="1" dirty="0"/>
        </a:p>
      </dgm:t>
    </dgm:pt>
    <dgm:pt modelId="{632F8357-B21F-4848-9776-CDE63894C182}" type="parTrans" cxnId="{462D9D57-137D-412C-9A75-ABE685F5DC84}">
      <dgm:prSet/>
      <dgm:spPr/>
      <dgm:t>
        <a:bodyPr/>
        <a:lstStyle/>
        <a:p>
          <a:endParaRPr lang="ru-RU" b="1">
            <a:solidFill>
              <a:schemeClr val="bg1">
                <a:lumMod val="10000"/>
              </a:schemeClr>
            </a:solidFill>
          </a:endParaRPr>
        </a:p>
      </dgm:t>
    </dgm:pt>
    <dgm:pt modelId="{C9F8ECE7-AD57-4D33-AD62-107644884C3E}" type="sibTrans" cxnId="{462D9D57-137D-412C-9A75-ABE685F5DC84}">
      <dgm:prSet/>
      <dgm:spPr/>
      <dgm:t>
        <a:bodyPr/>
        <a:lstStyle/>
        <a:p>
          <a:endParaRPr lang="ru-RU" b="1">
            <a:solidFill>
              <a:schemeClr val="bg1">
                <a:lumMod val="10000"/>
              </a:schemeClr>
            </a:solidFill>
          </a:endParaRPr>
        </a:p>
      </dgm:t>
    </dgm:pt>
    <dgm:pt modelId="{59A73EE6-EEAB-4DEE-8C0E-0E8F38D8DE1A}">
      <dgm:prSet phldrT="[Текст]"/>
      <dgm:spPr>
        <a:ln>
          <a:solidFill>
            <a:schemeClr val="bg1">
              <a:lumMod val="25000"/>
            </a:schemeClr>
          </a:solidFill>
        </a:ln>
      </dgm:spPr>
      <dgm:t>
        <a:bodyPr/>
        <a:lstStyle/>
        <a:p>
          <a:r>
            <a:rPr lang="ru-RU" b="1" smtClean="0"/>
            <a:t>Тайга</a:t>
          </a:r>
          <a:endParaRPr lang="ru-RU" b="1" dirty="0"/>
        </a:p>
      </dgm:t>
    </dgm:pt>
    <dgm:pt modelId="{9615D437-89EE-4256-8B6C-632ABCDBA8C7}" type="parTrans" cxnId="{1D2B49B2-720B-42B9-8085-5E229BACF077}">
      <dgm:prSet/>
      <dgm:spPr/>
      <dgm:t>
        <a:bodyPr/>
        <a:lstStyle/>
        <a:p>
          <a:endParaRPr lang="ru-RU" b="1">
            <a:solidFill>
              <a:schemeClr val="bg1">
                <a:lumMod val="10000"/>
              </a:schemeClr>
            </a:solidFill>
          </a:endParaRPr>
        </a:p>
      </dgm:t>
    </dgm:pt>
    <dgm:pt modelId="{7CCBEB40-0676-41AF-A7FB-7B0D5A8AF946}" type="sibTrans" cxnId="{1D2B49B2-720B-42B9-8085-5E229BACF077}">
      <dgm:prSet/>
      <dgm:spPr/>
      <dgm:t>
        <a:bodyPr/>
        <a:lstStyle/>
        <a:p>
          <a:endParaRPr lang="ru-RU" b="1">
            <a:solidFill>
              <a:schemeClr val="bg1">
                <a:lumMod val="10000"/>
              </a:schemeClr>
            </a:solidFill>
          </a:endParaRPr>
        </a:p>
      </dgm:t>
    </dgm:pt>
    <dgm:pt modelId="{B25B9EDD-C3BA-4924-A45D-72B8AF300C26}" type="pres">
      <dgm:prSet presAssocID="{BAB00CEA-3EE5-469C-84EC-C6D8D0E7682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B71F3C-ABEA-48BD-B54A-3916B6567CD6}" type="pres">
      <dgm:prSet presAssocID="{ACAF12D7-36E8-40C1-BE41-61781DCEA948}" presName="vertOne" presStyleCnt="0"/>
      <dgm:spPr/>
    </dgm:pt>
    <dgm:pt modelId="{250D308F-6065-4A2A-8B19-F3D51FFF60A8}" type="pres">
      <dgm:prSet presAssocID="{ACAF12D7-36E8-40C1-BE41-61781DCEA94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E2281D-DB8F-44D8-9790-41A05E12386A}" type="pres">
      <dgm:prSet presAssocID="{ACAF12D7-36E8-40C1-BE41-61781DCEA948}" presName="parTransOne" presStyleCnt="0"/>
      <dgm:spPr/>
    </dgm:pt>
    <dgm:pt modelId="{A5563DC8-D7AE-4A80-9FF5-98AD1C605BC3}" type="pres">
      <dgm:prSet presAssocID="{ACAF12D7-36E8-40C1-BE41-61781DCEA948}" presName="horzOne" presStyleCnt="0"/>
      <dgm:spPr/>
    </dgm:pt>
    <dgm:pt modelId="{8AE3714E-8D7D-430C-8B4B-24B9574F12DD}" type="pres">
      <dgm:prSet presAssocID="{C2873B8C-5F4F-46D1-91D5-F91DDB8E0DEC}" presName="vertTwo" presStyleCnt="0"/>
      <dgm:spPr/>
    </dgm:pt>
    <dgm:pt modelId="{2378A6C1-4051-472A-9C12-1315C1312EDC}" type="pres">
      <dgm:prSet presAssocID="{C2873B8C-5F4F-46D1-91D5-F91DDB8E0DEC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40ECD6-B4C8-4CB9-8236-3D6209E30BC9}" type="pres">
      <dgm:prSet presAssocID="{C2873B8C-5F4F-46D1-91D5-F91DDB8E0DEC}" presName="horzTwo" presStyleCnt="0"/>
      <dgm:spPr/>
    </dgm:pt>
    <dgm:pt modelId="{6377584F-FCF3-401D-BFD1-1D628DAC03EF}" type="pres">
      <dgm:prSet presAssocID="{2A9DF9A8-2F2A-4C77-A7E7-3531DFD8A026}" presName="sibSpaceTwo" presStyleCnt="0"/>
      <dgm:spPr/>
    </dgm:pt>
    <dgm:pt modelId="{C9B00873-99CC-4A8E-850B-8B5578161F07}" type="pres">
      <dgm:prSet presAssocID="{33BC8617-303C-4B2C-857D-AA22C31846FA}" presName="vertTwo" presStyleCnt="0"/>
      <dgm:spPr/>
    </dgm:pt>
    <dgm:pt modelId="{36C4268A-9ECD-4F3C-B2CB-E11C404F773E}" type="pres">
      <dgm:prSet presAssocID="{33BC8617-303C-4B2C-857D-AA22C31846FA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3B983F-641A-49BA-A1EE-CC243C12AE9B}" type="pres">
      <dgm:prSet presAssocID="{33BC8617-303C-4B2C-857D-AA22C31846FA}" presName="horzTwo" presStyleCnt="0"/>
      <dgm:spPr/>
    </dgm:pt>
    <dgm:pt modelId="{4B18F87C-EC49-40F9-B5D7-BA1BAF3996C6}" type="pres">
      <dgm:prSet presAssocID="{C9F8ECE7-AD57-4D33-AD62-107644884C3E}" presName="sibSpaceTwo" presStyleCnt="0"/>
      <dgm:spPr/>
    </dgm:pt>
    <dgm:pt modelId="{BDFBB146-C3D1-4DF7-A0B7-97B6B83358D7}" type="pres">
      <dgm:prSet presAssocID="{59A73EE6-EEAB-4DEE-8C0E-0E8F38D8DE1A}" presName="vertTwo" presStyleCnt="0"/>
      <dgm:spPr/>
    </dgm:pt>
    <dgm:pt modelId="{24909600-0CB0-42F3-A74A-F69F1F532473}" type="pres">
      <dgm:prSet presAssocID="{59A73EE6-EEAB-4DEE-8C0E-0E8F38D8DE1A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C191E9-8CEC-48EF-B028-7335172E6B40}" type="pres">
      <dgm:prSet presAssocID="{59A73EE6-EEAB-4DEE-8C0E-0E8F38D8DE1A}" presName="horzTwo" presStyleCnt="0"/>
      <dgm:spPr/>
    </dgm:pt>
  </dgm:ptLst>
  <dgm:cxnLst>
    <dgm:cxn modelId="{462D9D57-137D-412C-9A75-ABE685F5DC84}" srcId="{ACAF12D7-36E8-40C1-BE41-61781DCEA948}" destId="{33BC8617-303C-4B2C-857D-AA22C31846FA}" srcOrd="1" destOrd="0" parTransId="{632F8357-B21F-4848-9776-CDE63894C182}" sibTransId="{C9F8ECE7-AD57-4D33-AD62-107644884C3E}"/>
    <dgm:cxn modelId="{8B3667EE-8934-4787-BC11-0C8CAD6313C8}" srcId="{ACAF12D7-36E8-40C1-BE41-61781DCEA948}" destId="{C2873B8C-5F4F-46D1-91D5-F91DDB8E0DEC}" srcOrd="0" destOrd="0" parTransId="{1C79E777-2E90-437A-836E-CA5C2E7EFCD1}" sibTransId="{2A9DF9A8-2F2A-4C77-A7E7-3531DFD8A026}"/>
    <dgm:cxn modelId="{B93E8DBE-B2BF-415B-B694-49B1C591FB48}" type="presOf" srcId="{C2873B8C-5F4F-46D1-91D5-F91DDB8E0DEC}" destId="{2378A6C1-4051-472A-9C12-1315C1312EDC}" srcOrd="0" destOrd="0" presId="urn:microsoft.com/office/officeart/2005/8/layout/hierarchy4"/>
    <dgm:cxn modelId="{AB26976E-26EA-46B7-8C39-3511005603E5}" type="presOf" srcId="{33BC8617-303C-4B2C-857D-AA22C31846FA}" destId="{36C4268A-9ECD-4F3C-B2CB-E11C404F773E}" srcOrd="0" destOrd="0" presId="urn:microsoft.com/office/officeart/2005/8/layout/hierarchy4"/>
    <dgm:cxn modelId="{1D2B49B2-720B-42B9-8085-5E229BACF077}" srcId="{ACAF12D7-36E8-40C1-BE41-61781DCEA948}" destId="{59A73EE6-EEAB-4DEE-8C0E-0E8F38D8DE1A}" srcOrd="2" destOrd="0" parTransId="{9615D437-89EE-4256-8B6C-632ABCDBA8C7}" sibTransId="{7CCBEB40-0676-41AF-A7FB-7B0D5A8AF946}"/>
    <dgm:cxn modelId="{F0725A8D-558F-4F38-A9D8-33089D644AC7}" type="presOf" srcId="{59A73EE6-EEAB-4DEE-8C0E-0E8F38D8DE1A}" destId="{24909600-0CB0-42F3-A74A-F69F1F532473}" srcOrd="0" destOrd="0" presId="urn:microsoft.com/office/officeart/2005/8/layout/hierarchy4"/>
    <dgm:cxn modelId="{DF4E7E76-6CF3-4F93-83CC-45DC1BE61AC0}" type="presOf" srcId="{BAB00CEA-3EE5-469C-84EC-C6D8D0E7682D}" destId="{B25B9EDD-C3BA-4924-A45D-72B8AF300C26}" srcOrd="0" destOrd="0" presId="urn:microsoft.com/office/officeart/2005/8/layout/hierarchy4"/>
    <dgm:cxn modelId="{E19DDACC-FC31-4B7F-869F-2E98A1325545}" srcId="{BAB00CEA-3EE5-469C-84EC-C6D8D0E7682D}" destId="{ACAF12D7-36E8-40C1-BE41-61781DCEA948}" srcOrd="0" destOrd="0" parTransId="{5C35F1C7-F7C5-4A8F-83D4-2B230ACE8FE0}" sibTransId="{FAF7611B-E500-4350-A81B-26126947B94D}"/>
    <dgm:cxn modelId="{4E7849E2-92AC-408A-831E-A5F819EF1D85}" type="presOf" srcId="{ACAF12D7-36E8-40C1-BE41-61781DCEA948}" destId="{250D308F-6065-4A2A-8B19-F3D51FFF60A8}" srcOrd="0" destOrd="0" presId="urn:microsoft.com/office/officeart/2005/8/layout/hierarchy4"/>
    <dgm:cxn modelId="{2033682A-4D4E-422D-B8E6-D4F8D4003D38}" type="presParOf" srcId="{B25B9EDD-C3BA-4924-A45D-72B8AF300C26}" destId="{D4B71F3C-ABEA-48BD-B54A-3916B6567CD6}" srcOrd="0" destOrd="0" presId="urn:microsoft.com/office/officeart/2005/8/layout/hierarchy4"/>
    <dgm:cxn modelId="{57A4A335-AFEF-4A25-9F9F-C97261359BD3}" type="presParOf" srcId="{D4B71F3C-ABEA-48BD-B54A-3916B6567CD6}" destId="{250D308F-6065-4A2A-8B19-F3D51FFF60A8}" srcOrd="0" destOrd="0" presId="urn:microsoft.com/office/officeart/2005/8/layout/hierarchy4"/>
    <dgm:cxn modelId="{934B3645-7452-45C1-9F1F-D015A721441D}" type="presParOf" srcId="{D4B71F3C-ABEA-48BD-B54A-3916B6567CD6}" destId="{14E2281D-DB8F-44D8-9790-41A05E12386A}" srcOrd="1" destOrd="0" presId="urn:microsoft.com/office/officeart/2005/8/layout/hierarchy4"/>
    <dgm:cxn modelId="{1EBA7D7D-0944-4796-89C0-6871509B8510}" type="presParOf" srcId="{D4B71F3C-ABEA-48BD-B54A-3916B6567CD6}" destId="{A5563DC8-D7AE-4A80-9FF5-98AD1C605BC3}" srcOrd="2" destOrd="0" presId="urn:microsoft.com/office/officeart/2005/8/layout/hierarchy4"/>
    <dgm:cxn modelId="{27D716C6-E507-4436-A60C-FFDC16D7E70D}" type="presParOf" srcId="{A5563DC8-D7AE-4A80-9FF5-98AD1C605BC3}" destId="{8AE3714E-8D7D-430C-8B4B-24B9574F12DD}" srcOrd="0" destOrd="0" presId="urn:microsoft.com/office/officeart/2005/8/layout/hierarchy4"/>
    <dgm:cxn modelId="{59B1CFBA-49B9-4790-872B-2FA60102BE21}" type="presParOf" srcId="{8AE3714E-8D7D-430C-8B4B-24B9574F12DD}" destId="{2378A6C1-4051-472A-9C12-1315C1312EDC}" srcOrd="0" destOrd="0" presId="urn:microsoft.com/office/officeart/2005/8/layout/hierarchy4"/>
    <dgm:cxn modelId="{172C32C8-A972-49CF-8AE6-B60DB3008404}" type="presParOf" srcId="{8AE3714E-8D7D-430C-8B4B-24B9574F12DD}" destId="{E740ECD6-B4C8-4CB9-8236-3D6209E30BC9}" srcOrd="1" destOrd="0" presId="urn:microsoft.com/office/officeart/2005/8/layout/hierarchy4"/>
    <dgm:cxn modelId="{BF50987C-0279-4B6C-BC7F-6342AE5DFD6D}" type="presParOf" srcId="{A5563DC8-D7AE-4A80-9FF5-98AD1C605BC3}" destId="{6377584F-FCF3-401D-BFD1-1D628DAC03EF}" srcOrd="1" destOrd="0" presId="urn:microsoft.com/office/officeart/2005/8/layout/hierarchy4"/>
    <dgm:cxn modelId="{E5E270DA-C20E-468A-A13F-D17F20C6B429}" type="presParOf" srcId="{A5563DC8-D7AE-4A80-9FF5-98AD1C605BC3}" destId="{C9B00873-99CC-4A8E-850B-8B5578161F07}" srcOrd="2" destOrd="0" presId="urn:microsoft.com/office/officeart/2005/8/layout/hierarchy4"/>
    <dgm:cxn modelId="{5F2D2AF7-F847-4FD6-A01B-42B2D1234C40}" type="presParOf" srcId="{C9B00873-99CC-4A8E-850B-8B5578161F07}" destId="{36C4268A-9ECD-4F3C-B2CB-E11C404F773E}" srcOrd="0" destOrd="0" presId="urn:microsoft.com/office/officeart/2005/8/layout/hierarchy4"/>
    <dgm:cxn modelId="{6E6C5111-65B9-4481-90D1-5D7A0FA7C326}" type="presParOf" srcId="{C9B00873-99CC-4A8E-850B-8B5578161F07}" destId="{2A3B983F-641A-49BA-A1EE-CC243C12AE9B}" srcOrd="1" destOrd="0" presId="urn:microsoft.com/office/officeart/2005/8/layout/hierarchy4"/>
    <dgm:cxn modelId="{084E0C2E-566A-421E-9151-DD3C12804B10}" type="presParOf" srcId="{A5563DC8-D7AE-4A80-9FF5-98AD1C605BC3}" destId="{4B18F87C-EC49-40F9-B5D7-BA1BAF3996C6}" srcOrd="3" destOrd="0" presId="urn:microsoft.com/office/officeart/2005/8/layout/hierarchy4"/>
    <dgm:cxn modelId="{F7F971CD-C287-4722-9D8E-2E5CEB0253D3}" type="presParOf" srcId="{A5563DC8-D7AE-4A80-9FF5-98AD1C605BC3}" destId="{BDFBB146-C3D1-4DF7-A0B7-97B6B83358D7}" srcOrd="4" destOrd="0" presId="urn:microsoft.com/office/officeart/2005/8/layout/hierarchy4"/>
    <dgm:cxn modelId="{4CC8D163-707D-429F-A023-5CD85E72F350}" type="presParOf" srcId="{BDFBB146-C3D1-4DF7-A0B7-97B6B83358D7}" destId="{24909600-0CB0-42F3-A74A-F69F1F532473}" srcOrd="0" destOrd="0" presId="urn:microsoft.com/office/officeart/2005/8/layout/hierarchy4"/>
    <dgm:cxn modelId="{352AB87E-696C-410B-B77A-3F4CC22195C3}" type="presParOf" srcId="{BDFBB146-C3D1-4DF7-A0B7-97B6B83358D7}" destId="{15C191E9-8CEC-48EF-B028-7335172E6B40}" srcOrd="1" destOrd="0" presId="urn:microsoft.com/office/officeart/2005/8/layout/hierarchy4"/>
  </dgm:cxnLst>
  <dgm:bg/>
  <dgm:whole>
    <a:ln>
      <a:solidFill>
        <a:schemeClr val="bg1">
          <a:lumMod val="25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1CED61-C2A7-4130-9413-CDA45EE00603}" type="doc">
      <dgm:prSet loTypeId="urn:microsoft.com/office/officeart/2005/8/layout/vList4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B29E666-727F-4E2E-B223-1F30486DBB19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Полуостров Камчатка</a:t>
          </a:r>
          <a:endParaRPr lang="ru-RU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9016AC-725E-4186-B2C9-0FC5F2315D20}" type="parTrans" cxnId="{DF39A695-4E27-49CD-81BD-5CE487356F6A}">
      <dgm:prSet/>
      <dgm:spPr/>
      <dgm:t>
        <a:bodyPr/>
        <a:lstStyle/>
        <a:p>
          <a:endParaRPr lang="ru-RU" b="1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A16E48-0620-4832-854D-E07F81C3481A}" type="sibTrans" cxnId="{DF39A695-4E27-49CD-81BD-5CE487356F6A}">
      <dgm:prSet/>
      <dgm:spPr/>
      <dgm:t>
        <a:bodyPr/>
        <a:lstStyle/>
        <a:p>
          <a:endParaRPr lang="ru-RU" b="1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8873A1-1B43-4CFC-81AF-1179AC50D5A7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Остров Сахалин</a:t>
          </a:r>
          <a:endParaRPr lang="ru-RU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E40CB3-F827-4C83-9785-876D1A23E08D}" type="parTrans" cxnId="{C662CEC7-BFDB-496D-80FB-BA7AEEC5AA3C}">
      <dgm:prSet/>
      <dgm:spPr/>
      <dgm:t>
        <a:bodyPr/>
        <a:lstStyle/>
        <a:p>
          <a:endParaRPr lang="ru-RU" b="1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C0A163-96C6-4B9B-990E-FFE4A4DB7A76}" type="sibTrans" cxnId="{C662CEC7-BFDB-496D-80FB-BA7AEEC5AA3C}">
      <dgm:prSet/>
      <dgm:spPr/>
      <dgm:t>
        <a:bodyPr/>
        <a:lstStyle/>
        <a:p>
          <a:endParaRPr lang="ru-RU" b="1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787F48-B12F-49BA-B9B8-1E3DC1275D4B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Курильские острова</a:t>
          </a:r>
          <a:endParaRPr lang="ru-RU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F11271-76D8-4433-8473-693361B9DE5E}" type="parTrans" cxnId="{B32D2C19-9DAF-43AE-8FEA-71422A9002C3}">
      <dgm:prSet/>
      <dgm:spPr/>
      <dgm:t>
        <a:bodyPr/>
        <a:lstStyle/>
        <a:p>
          <a:endParaRPr lang="ru-RU" b="1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A94899-B5D9-484A-85F4-0D066B755C7E}" type="sibTrans" cxnId="{B32D2C19-9DAF-43AE-8FEA-71422A9002C3}">
      <dgm:prSet/>
      <dgm:spPr/>
      <dgm:t>
        <a:bodyPr/>
        <a:lstStyle/>
        <a:p>
          <a:endParaRPr lang="ru-RU" b="1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812A4B-933B-4011-A243-8360E7652F66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Приморье и Приамурье</a:t>
          </a:r>
          <a:endParaRPr lang="ru-RU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A4543D-E1DC-42B5-8E66-39C65DB5C576}" type="parTrans" cxnId="{833ACBB0-F154-498C-8F2C-230F20D0636B}">
      <dgm:prSet/>
      <dgm:spPr/>
      <dgm:t>
        <a:bodyPr/>
        <a:lstStyle/>
        <a:p>
          <a:endParaRPr lang="ru-RU" b="1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4407D9-CAC9-48A5-858C-CD34A4FA7B0A}" type="sibTrans" cxnId="{833ACBB0-F154-498C-8F2C-230F20D0636B}">
      <dgm:prSet/>
      <dgm:spPr/>
      <dgm:t>
        <a:bodyPr/>
        <a:lstStyle/>
        <a:p>
          <a:endParaRPr lang="ru-RU" b="1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954D06-011F-489B-A0DE-1BC0AF7757AA}" type="pres">
      <dgm:prSet presAssocID="{6F1CED61-C2A7-4130-9413-CDA45EE006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5830AA-1A4A-43B6-823E-6045B42F38E3}" type="pres">
      <dgm:prSet presAssocID="{CB29E666-727F-4E2E-B223-1F30486DBB19}" presName="comp" presStyleCnt="0"/>
      <dgm:spPr/>
    </dgm:pt>
    <dgm:pt modelId="{FA00CF9A-CFCE-4FD6-8172-15E0A843521E}" type="pres">
      <dgm:prSet presAssocID="{CB29E666-727F-4E2E-B223-1F30486DBB19}" presName="box" presStyleLbl="node1" presStyleIdx="0" presStyleCnt="4"/>
      <dgm:spPr/>
      <dgm:t>
        <a:bodyPr/>
        <a:lstStyle/>
        <a:p>
          <a:endParaRPr lang="ru-RU"/>
        </a:p>
      </dgm:t>
    </dgm:pt>
    <dgm:pt modelId="{0312DCFC-B681-44BE-96EE-B55403A45B1D}" type="pres">
      <dgm:prSet presAssocID="{CB29E666-727F-4E2E-B223-1F30486DBB19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D4B5C8F-EED4-4275-9DD4-7CCCE7A413E7}" type="pres">
      <dgm:prSet presAssocID="{CB29E666-727F-4E2E-B223-1F30486DBB1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102DD-4823-4910-AA30-4358ECA2C300}" type="pres">
      <dgm:prSet presAssocID="{83A16E48-0620-4832-854D-E07F81C3481A}" presName="spacer" presStyleCnt="0"/>
      <dgm:spPr/>
    </dgm:pt>
    <dgm:pt modelId="{4620545C-0DFE-499E-B090-D0D9C9A21B18}" type="pres">
      <dgm:prSet presAssocID="{E48873A1-1B43-4CFC-81AF-1179AC50D5A7}" presName="comp" presStyleCnt="0"/>
      <dgm:spPr/>
    </dgm:pt>
    <dgm:pt modelId="{9016D11B-7424-4712-AE80-2582F75D7609}" type="pres">
      <dgm:prSet presAssocID="{E48873A1-1B43-4CFC-81AF-1179AC50D5A7}" presName="box" presStyleLbl="node1" presStyleIdx="1" presStyleCnt="4"/>
      <dgm:spPr/>
      <dgm:t>
        <a:bodyPr/>
        <a:lstStyle/>
        <a:p>
          <a:endParaRPr lang="ru-RU"/>
        </a:p>
      </dgm:t>
    </dgm:pt>
    <dgm:pt modelId="{3151DC7C-5E5F-4FFB-9876-DE05FD4ABF6F}" type="pres">
      <dgm:prSet presAssocID="{E48873A1-1B43-4CFC-81AF-1179AC50D5A7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5088BF3-2BCC-4E0B-8741-C88579F9D6E6}" type="pres">
      <dgm:prSet presAssocID="{E48873A1-1B43-4CFC-81AF-1179AC50D5A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5FDD6-363B-40F3-9289-06C03E333584}" type="pres">
      <dgm:prSet presAssocID="{3CC0A163-96C6-4B9B-990E-FFE4A4DB7A76}" presName="spacer" presStyleCnt="0"/>
      <dgm:spPr/>
    </dgm:pt>
    <dgm:pt modelId="{2D69CD7E-DEBF-4992-A3BD-F09F51F481F0}" type="pres">
      <dgm:prSet presAssocID="{7B787F48-B12F-49BA-B9B8-1E3DC1275D4B}" presName="comp" presStyleCnt="0"/>
      <dgm:spPr/>
    </dgm:pt>
    <dgm:pt modelId="{144A1701-CAB3-49B9-B4F0-FF9D16B9CA92}" type="pres">
      <dgm:prSet presAssocID="{7B787F48-B12F-49BA-B9B8-1E3DC1275D4B}" presName="box" presStyleLbl="node1" presStyleIdx="2" presStyleCnt="4"/>
      <dgm:spPr/>
      <dgm:t>
        <a:bodyPr/>
        <a:lstStyle/>
        <a:p>
          <a:endParaRPr lang="ru-RU"/>
        </a:p>
      </dgm:t>
    </dgm:pt>
    <dgm:pt modelId="{2E2C3EE8-BC8C-484E-9645-706F64B4CBBB}" type="pres">
      <dgm:prSet presAssocID="{7B787F48-B12F-49BA-B9B8-1E3DC1275D4B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8EA63D1-884F-4A82-8740-E029FE316161}" type="pres">
      <dgm:prSet presAssocID="{7B787F48-B12F-49BA-B9B8-1E3DC1275D4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FE62C-7967-4D2F-9BCC-9ED778907E82}" type="pres">
      <dgm:prSet presAssocID="{ADA94899-B5D9-484A-85F4-0D066B755C7E}" presName="spacer" presStyleCnt="0"/>
      <dgm:spPr/>
    </dgm:pt>
    <dgm:pt modelId="{C6F424FD-500C-4D07-A61C-5FCD46FCD994}" type="pres">
      <dgm:prSet presAssocID="{5B812A4B-933B-4011-A243-8360E7652F66}" presName="comp" presStyleCnt="0"/>
      <dgm:spPr/>
    </dgm:pt>
    <dgm:pt modelId="{FCD7FC43-1774-48A9-95FA-4AE02E4B22B7}" type="pres">
      <dgm:prSet presAssocID="{5B812A4B-933B-4011-A243-8360E7652F66}" presName="box" presStyleLbl="node1" presStyleIdx="3" presStyleCnt="4"/>
      <dgm:spPr/>
      <dgm:t>
        <a:bodyPr/>
        <a:lstStyle/>
        <a:p>
          <a:endParaRPr lang="ru-RU"/>
        </a:p>
      </dgm:t>
    </dgm:pt>
    <dgm:pt modelId="{4B05EB17-2742-4935-ACBE-33AD1C77E9EA}" type="pres">
      <dgm:prSet presAssocID="{5B812A4B-933B-4011-A243-8360E7652F66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8FE560-4C7B-4519-BCF7-092EFD6FC949}" type="pres">
      <dgm:prSet presAssocID="{5B812A4B-933B-4011-A243-8360E7652F6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2F464E-CF93-4B21-A322-0039BF383E5D}" type="presOf" srcId="{E48873A1-1B43-4CFC-81AF-1179AC50D5A7}" destId="{D5088BF3-2BCC-4E0B-8741-C88579F9D6E6}" srcOrd="1" destOrd="0" presId="urn:microsoft.com/office/officeart/2005/8/layout/vList4"/>
    <dgm:cxn modelId="{F1E4ACF4-6730-4A5F-8B44-B50F60350962}" type="presOf" srcId="{E48873A1-1B43-4CFC-81AF-1179AC50D5A7}" destId="{9016D11B-7424-4712-AE80-2582F75D7609}" srcOrd="0" destOrd="0" presId="urn:microsoft.com/office/officeart/2005/8/layout/vList4"/>
    <dgm:cxn modelId="{A5EA0E90-D135-41A6-A956-867837B85E26}" type="presOf" srcId="{CB29E666-727F-4E2E-B223-1F30486DBB19}" destId="{4D4B5C8F-EED4-4275-9DD4-7CCCE7A413E7}" srcOrd="1" destOrd="0" presId="urn:microsoft.com/office/officeart/2005/8/layout/vList4"/>
    <dgm:cxn modelId="{DBA957AC-4A4A-4A3E-901F-008F466D77B6}" type="presOf" srcId="{6F1CED61-C2A7-4130-9413-CDA45EE00603}" destId="{47954D06-011F-489B-A0DE-1BC0AF7757AA}" srcOrd="0" destOrd="0" presId="urn:microsoft.com/office/officeart/2005/8/layout/vList4"/>
    <dgm:cxn modelId="{E1BE90C4-B493-458C-B401-2F82EB2DDFEE}" type="presOf" srcId="{7B787F48-B12F-49BA-B9B8-1E3DC1275D4B}" destId="{144A1701-CAB3-49B9-B4F0-FF9D16B9CA92}" srcOrd="0" destOrd="0" presId="urn:microsoft.com/office/officeart/2005/8/layout/vList4"/>
    <dgm:cxn modelId="{EC2296BB-06EA-4233-A777-B99CF30D5AA0}" type="presOf" srcId="{7B787F48-B12F-49BA-B9B8-1E3DC1275D4B}" destId="{88EA63D1-884F-4A82-8740-E029FE316161}" srcOrd="1" destOrd="0" presId="urn:microsoft.com/office/officeart/2005/8/layout/vList4"/>
    <dgm:cxn modelId="{DF39A695-4E27-49CD-81BD-5CE487356F6A}" srcId="{6F1CED61-C2A7-4130-9413-CDA45EE00603}" destId="{CB29E666-727F-4E2E-B223-1F30486DBB19}" srcOrd="0" destOrd="0" parTransId="{939016AC-725E-4186-B2C9-0FC5F2315D20}" sibTransId="{83A16E48-0620-4832-854D-E07F81C3481A}"/>
    <dgm:cxn modelId="{C662CEC7-BFDB-496D-80FB-BA7AEEC5AA3C}" srcId="{6F1CED61-C2A7-4130-9413-CDA45EE00603}" destId="{E48873A1-1B43-4CFC-81AF-1179AC50D5A7}" srcOrd="1" destOrd="0" parTransId="{E9E40CB3-F827-4C83-9785-876D1A23E08D}" sibTransId="{3CC0A163-96C6-4B9B-990E-FFE4A4DB7A76}"/>
    <dgm:cxn modelId="{833ACBB0-F154-498C-8F2C-230F20D0636B}" srcId="{6F1CED61-C2A7-4130-9413-CDA45EE00603}" destId="{5B812A4B-933B-4011-A243-8360E7652F66}" srcOrd="3" destOrd="0" parTransId="{2AA4543D-E1DC-42B5-8E66-39C65DB5C576}" sibTransId="{804407D9-CAC9-48A5-858C-CD34A4FA7B0A}"/>
    <dgm:cxn modelId="{5143C3C5-A15D-42FB-8969-362997F23E4D}" type="presOf" srcId="{5B812A4B-933B-4011-A243-8360E7652F66}" destId="{C68FE560-4C7B-4519-BCF7-092EFD6FC949}" srcOrd="1" destOrd="0" presId="urn:microsoft.com/office/officeart/2005/8/layout/vList4"/>
    <dgm:cxn modelId="{69A76DEE-4CD3-4FEC-9C28-796AFBABFF3D}" type="presOf" srcId="{CB29E666-727F-4E2E-B223-1F30486DBB19}" destId="{FA00CF9A-CFCE-4FD6-8172-15E0A843521E}" srcOrd="0" destOrd="0" presId="urn:microsoft.com/office/officeart/2005/8/layout/vList4"/>
    <dgm:cxn modelId="{6D0BD3D1-87CB-4F1D-A74E-7021E8B8932A}" type="presOf" srcId="{5B812A4B-933B-4011-A243-8360E7652F66}" destId="{FCD7FC43-1774-48A9-95FA-4AE02E4B22B7}" srcOrd="0" destOrd="0" presId="urn:microsoft.com/office/officeart/2005/8/layout/vList4"/>
    <dgm:cxn modelId="{B32D2C19-9DAF-43AE-8FEA-71422A9002C3}" srcId="{6F1CED61-C2A7-4130-9413-CDA45EE00603}" destId="{7B787F48-B12F-49BA-B9B8-1E3DC1275D4B}" srcOrd="2" destOrd="0" parTransId="{23F11271-76D8-4433-8473-693361B9DE5E}" sibTransId="{ADA94899-B5D9-484A-85F4-0D066B755C7E}"/>
    <dgm:cxn modelId="{83EB90F3-018B-4A19-B484-2D02C185C4B8}" type="presParOf" srcId="{47954D06-011F-489B-A0DE-1BC0AF7757AA}" destId="{AE5830AA-1A4A-43B6-823E-6045B42F38E3}" srcOrd="0" destOrd="0" presId="urn:microsoft.com/office/officeart/2005/8/layout/vList4"/>
    <dgm:cxn modelId="{F20702F1-6916-441D-A7A5-964563B344D6}" type="presParOf" srcId="{AE5830AA-1A4A-43B6-823E-6045B42F38E3}" destId="{FA00CF9A-CFCE-4FD6-8172-15E0A843521E}" srcOrd="0" destOrd="0" presId="urn:microsoft.com/office/officeart/2005/8/layout/vList4"/>
    <dgm:cxn modelId="{3F515DBE-4081-4D45-BD83-E5F8B4730D45}" type="presParOf" srcId="{AE5830AA-1A4A-43B6-823E-6045B42F38E3}" destId="{0312DCFC-B681-44BE-96EE-B55403A45B1D}" srcOrd="1" destOrd="0" presId="urn:microsoft.com/office/officeart/2005/8/layout/vList4"/>
    <dgm:cxn modelId="{B10E27BB-B22F-4485-8AD1-7632594CC305}" type="presParOf" srcId="{AE5830AA-1A4A-43B6-823E-6045B42F38E3}" destId="{4D4B5C8F-EED4-4275-9DD4-7CCCE7A413E7}" srcOrd="2" destOrd="0" presId="urn:microsoft.com/office/officeart/2005/8/layout/vList4"/>
    <dgm:cxn modelId="{52479AA3-A726-44B8-9029-1F0D5759F3EF}" type="presParOf" srcId="{47954D06-011F-489B-A0DE-1BC0AF7757AA}" destId="{964102DD-4823-4910-AA30-4358ECA2C300}" srcOrd="1" destOrd="0" presId="urn:microsoft.com/office/officeart/2005/8/layout/vList4"/>
    <dgm:cxn modelId="{5E809CBE-E44B-42D6-9019-B20351B2BF04}" type="presParOf" srcId="{47954D06-011F-489B-A0DE-1BC0AF7757AA}" destId="{4620545C-0DFE-499E-B090-D0D9C9A21B18}" srcOrd="2" destOrd="0" presId="urn:microsoft.com/office/officeart/2005/8/layout/vList4"/>
    <dgm:cxn modelId="{F1205733-6E26-4CBD-BF68-F9F8B541B42C}" type="presParOf" srcId="{4620545C-0DFE-499E-B090-D0D9C9A21B18}" destId="{9016D11B-7424-4712-AE80-2582F75D7609}" srcOrd="0" destOrd="0" presId="urn:microsoft.com/office/officeart/2005/8/layout/vList4"/>
    <dgm:cxn modelId="{35F3822D-C0B3-46A6-A802-A646BA8CFC19}" type="presParOf" srcId="{4620545C-0DFE-499E-B090-D0D9C9A21B18}" destId="{3151DC7C-5E5F-4FFB-9876-DE05FD4ABF6F}" srcOrd="1" destOrd="0" presId="urn:microsoft.com/office/officeart/2005/8/layout/vList4"/>
    <dgm:cxn modelId="{2FBF5C36-A637-4A8C-833D-4A81480AAE81}" type="presParOf" srcId="{4620545C-0DFE-499E-B090-D0D9C9A21B18}" destId="{D5088BF3-2BCC-4E0B-8741-C88579F9D6E6}" srcOrd="2" destOrd="0" presId="urn:microsoft.com/office/officeart/2005/8/layout/vList4"/>
    <dgm:cxn modelId="{FED7B164-E62E-403E-A8A7-A7B6BE9D35F0}" type="presParOf" srcId="{47954D06-011F-489B-A0DE-1BC0AF7757AA}" destId="{1175FDD6-363B-40F3-9289-06C03E333584}" srcOrd="3" destOrd="0" presId="urn:microsoft.com/office/officeart/2005/8/layout/vList4"/>
    <dgm:cxn modelId="{8A136264-B77D-4DC9-A7F9-4AB02BCB28B2}" type="presParOf" srcId="{47954D06-011F-489B-A0DE-1BC0AF7757AA}" destId="{2D69CD7E-DEBF-4992-A3BD-F09F51F481F0}" srcOrd="4" destOrd="0" presId="urn:microsoft.com/office/officeart/2005/8/layout/vList4"/>
    <dgm:cxn modelId="{7506407A-18C5-4FD2-A1C2-B2D426BB9CA9}" type="presParOf" srcId="{2D69CD7E-DEBF-4992-A3BD-F09F51F481F0}" destId="{144A1701-CAB3-49B9-B4F0-FF9D16B9CA92}" srcOrd="0" destOrd="0" presId="urn:microsoft.com/office/officeart/2005/8/layout/vList4"/>
    <dgm:cxn modelId="{C234CAD3-8AE0-42C3-A612-271764336B52}" type="presParOf" srcId="{2D69CD7E-DEBF-4992-A3BD-F09F51F481F0}" destId="{2E2C3EE8-BC8C-484E-9645-706F64B4CBBB}" srcOrd="1" destOrd="0" presId="urn:microsoft.com/office/officeart/2005/8/layout/vList4"/>
    <dgm:cxn modelId="{5F8B9195-2CCC-4A55-9893-25C08B6ECE9D}" type="presParOf" srcId="{2D69CD7E-DEBF-4992-A3BD-F09F51F481F0}" destId="{88EA63D1-884F-4A82-8740-E029FE316161}" srcOrd="2" destOrd="0" presId="urn:microsoft.com/office/officeart/2005/8/layout/vList4"/>
    <dgm:cxn modelId="{F9085FE2-EFDC-4623-8EC9-189D968B6E25}" type="presParOf" srcId="{47954D06-011F-489B-A0DE-1BC0AF7757AA}" destId="{5E5FE62C-7967-4D2F-9BCC-9ED778907E82}" srcOrd="5" destOrd="0" presId="urn:microsoft.com/office/officeart/2005/8/layout/vList4"/>
    <dgm:cxn modelId="{6171C131-46D4-46F6-92AB-BB79659B4CBE}" type="presParOf" srcId="{47954D06-011F-489B-A0DE-1BC0AF7757AA}" destId="{C6F424FD-500C-4D07-A61C-5FCD46FCD994}" srcOrd="6" destOrd="0" presId="urn:microsoft.com/office/officeart/2005/8/layout/vList4"/>
    <dgm:cxn modelId="{9983DE28-35EA-437D-8BFE-04CFEC3B6CD2}" type="presParOf" srcId="{C6F424FD-500C-4D07-A61C-5FCD46FCD994}" destId="{FCD7FC43-1774-48A9-95FA-4AE02E4B22B7}" srcOrd="0" destOrd="0" presId="urn:microsoft.com/office/officeart/2005/8/layout/vList4"/>
    <dgm:cxn modelId="{CEC63BD2-04FF-4E05-8B70-172CB49F2A2A}" type="presParOf" srcId="{C6F424FD-500C-4D07-A61C-5FCD46FCD994}" destId="{4B05EB17-2742-4935-ACBE-33AD1C77E9EA}" srcOrd="1" destOrd="0" presId="urn:microsoft.com/office/officeart/2005/8/layout/vList4"/>
    <dgm:cxn modelId="{0056ADB7-EA5F-47FC-B14D-4D6EF9F47344}" type="presParOf" srcId="{C6F424FD-500C-4D07-A61C-5FCD46FCD994}" destId="{C68FE560-4C7B-4519-BCF7-092EFD6FC9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0D308F-6065-4A2A-8B19-F3D51FFF60A8}">
      <dsp:nvSpPr>
        <dsp:cNvPr id="0" name=""/>
        <dsp:cNvSpPr/>
      </dsp:nvSpPr>
      <dsp:spPr>
        <a:xfrm>
          <a:off x="1682" y="744"/>
          <a:ext cx="4677155" cy="802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Основные природные зоны</a:t>
          </a:r>
          <a:endParaRPr lang="ru-RU" sz="2700" b="1" kern="1200" dirty="0"/>
        </a:p>
      </dsp:txBody>
      <dsp:txXfrm>
        <a:off x="1682" y="744"/>
        <a:ext cx="4677155" cy="802494"/>
      </dsp:txXfrm>
    </dsp:sp>
    <dsp:sp modelId="{2378A6C1-4051-472A-9C12-1315C1312EDC}">
      <dsp:nvSpPr>
        <dsp:cNvPr id="0" name=""/>
        <dsp:cNvSpPr/>
      </dsp:nvSpPr>
      <dsp:spPr>
        <a:xfrm>
          <a:off x="1682" y="924951"/>
          <a:ext cx="1476374" cy="802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bg1">
              <a:lumMod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Тундра</a:t>
          </a:r>
          <a:endParaRPr lang="ru-RU" sz="1900" b="1" kern="1200" dirty="0"/>
        </a:p>
      </dsp:txBody>
      <dsp:txXfrm>
        <a:off x="1682" y="924951"/>
        <a:ext cx="1476374" cy="802494"/>
      </dsp:txXfrm>
    </dsp:sp>
    <dsp:sp modelId="{36C4268A-9ECD-4F3C-B2CB-E11C404F773E}">
      <dsp:nvSpPr>
        <dsp:cNvPr id="0" name=""/>
        <dsp:cNvSpPr/>
      </dsp:nvSpPr>
      <dsp:spPr>
        <a:xfrm>
          <a:off x="1602072" y="924951"/>
          <a:ext cx="1476374" cy="802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bg1">
              <a:lumMod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Лесотундра</a:t>
          </a:r>
          <a:endParaRPr lang="ru-RU" sz="1900" b="1" kern="1200" dirty="0"/>
        </a:p>
      </dsp:txBody>
      <dsp:txXfrm>
        <a:off x="1602072" y="924951"/>
        <a:ext cx="1476374" cy="802494"/>
      </dsp:txXfrm>
    </dsp:sp>
    <dsp:sp modelId="{24909600-0CB0-42F3-A74A-F69F1F532473}">
      <dsp:nvSpPr>
        <dsp:cNvPr id="0" name=""/>
        <dsp:cNvSpPr/>
      </dsp:nvSpPr>
      <dsp:spPr>
        <a:xfrm>
          <a:off x="3202462" y="924951"/>
          <a:ext cx="1476374" cy="802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bg1">
              <a:lumMod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Тайга</a:t>
          </a:r>
          <a:endParaRPr lang="ru-RU" sz="1900" b="1" kern="1200" dirty="0"/>
        </a:p>
      </dsp:txBody>
      <dsp:txXfrm>
        <a:off x="3202462" y="924951"/>
        <a:ext cx="1476374" cy="8024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00CF9A-CFCE-4FD6-8172-15E0A843521E}">
      <dsp:nvSpPr>
        <dsp:cNvPr id="0" name=""/>
        <dsp:cNvSpPr/>
      </dsp:nvSpPr>
      <dsp:spPr>
        <a:xfrm>
          <a:off x="0" y="0"/>
          <a:ext cx="7632848" cy="1202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Полуостров Камчатка</a:t>
          </a:r>
          <a:endParaRPr lang="ru-RU" sz="4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6854" y="0"/>
        <a:ext cx="5985993" cy="1202846"/>
      </dsp:txXfrm>
    </dsp:sp>
    <dsp:sp modelId="{0312DCFC-B681-44BE-96EE-B55403A45B1D}">
      <dsp:nvSpPr>
        <dsp:cNvPr id="0" name=""/>
        <dsp:cNvSpPr/>
      </dsp:nvSpPr>
      <dsp:spPr>
        <a:xfrm>
          <a:off x="120284" y="120284"/>
          <a:ext cx="1526569" cy="9622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016D11B-7424-4712-AE80-2582F75D7609}">
      <dsp:nvSpPr>
        <dsp:cNvPr id="0" name=""/>
        <dsp:cNvSpPr/>
      </dsp:nvSpPr>
      <dsp:spPr>
        <a:xfrm>
          <a:off x="0" y="1323131"/>
          <a:ext cx="7632848" cy="1202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Остров Сахалин</a:t>
          </a:r>
          <a:endParaRPr lang="ru-RU" sz="4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6854" y="1323131"/>
        <a:ext cx="5985993" cy="1202846"/>
      </dsp:txXfrm>
    </dsp:sp>
    <dsp:sp modelId="{3151DC7C-5E5F-4FFB-9876-DE05FD4ABF6F}">
      <dsp:nvSpPr>
        <dsp:cNvPr id="0" name=""/>
        <dsp:cNvSpPr/>
      </dsp:nvSpPr>
      <dsp:spPr>
        <a:xfrm>
          <a:off x="120284" y="1443415"/>
          <a:ext cx="1526569" cy="9622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44A1701-CAB3-49B9-B4F0-FF9D16B9CA92}">
      <dsp:nvSpPr>
        <dsp:cNvPr id="0" name=""/>
        <dsp:cNvSpPr/>
      </dsp:nvSpPr>
      <dsp:spPr>
        <a:xfrm>
          <a:off x="0" y="2646262"/>
          <a:ext cx="7632848" cy="1202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Курильские острова</a:t>
          </a:r>
          <a:endParaRPr lang="ru-RU" sz="4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6854" y="2646262"/>
        <a:ext cx="5985993" cy="1202846"/>
      </dsp:txXfrm>
    </dsp:sp>
    <dsp:sp modelId="{2E2C3EE8-BC8C-484E-9645-706F64B4CBBB}">
      <dsp:nvSpPr>
        <dsp:cNvPr id="0" name=""/>
        <dsp:cNvSpPr/>
      </dsp:nvSpPr>
      <dsp:spPr>
        <a:xfrm>
          <a:off x="120284" y="2766546"/>
          <a:ext cx="1526569" cy="9622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D7FC43-1774-48A9-95FA-4AE02E4B22B7}">
      <dsp:nvSpPr>
        <dsp:cNvPr id="0" name=""/>
        <dsp:cNvSpPr/>
      </dsp:nvSpPr>
      <dsp:spPr>
        <a:xfrm>
          <a:off x="0" y="3969393"/>
          <a:ext cx="7632848" cy="1202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Приморье и Приамурье</a:t>
          </a:r>
          <a:endParaRPr lang="ru-RU" sz="4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6854" y="3969393"/>
        <a:ext cx="5985993" cy="1202846"/>
      </dsp:txXfrm>
    </dsp:sp>
    <dsp:sp modelId="{4B05EB17-2742-4935-ACBE-33AD1C77E9EA}">
      <dsp:nvSpPr>
        <dsp:cNvPr id="0" name=""/>
        <dsp:cNvSpPr/>
      </dsp:nvSpPr>
      <dsp:spPr>
        <a:xfrm>
          <a:off x="120284" y="4089677"/>
          <a:ext cx="1526569" cy="9622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EF7C0C-60A7-4683-9190-B41228DD894F}" type="datetimeFigureOut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04E48B9-CD1E-4C16-B759-2628AAF2C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F21B7F-E7FA-45BC-AF3D-ECE080B21068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277BA-D195-410C-A6C6-661DAC733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8A180-B46A-49E1-843F-FC65C0224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B6CD-757E-4DC6-A41D-2354868D6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8879-74C0-4AC6-8F73-7A11524B2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B8D20-20A6-4F8B-89C9-765BB3735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CD8A-652F-40EC-9053-5A464C62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45D87-DED3-4829-B542-78E0C1475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0AE28-B9CC-41AF-9F0F-D8EB84362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7E4E-D6B0-47B3-A639-1A36DEDA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B40FF-C449-461B-AB10-919C24960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8E8F8-9574-460F-A72D-4D8F32B61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DF3B348-9995-4364-A5B0-8E851822C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ПРИРОДНЫЕ КОМПЛЕКСЫ РОССИИ</a:t>
            </a:r>
          </a:p>
        </p:txBody>
      </p:sp>
      <p:pic>
        <p:nvPicPr>
          <p:cNvPr id="3077" name="Picture 5" descr="C:\Documents and Settings\Admin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12875"/>
            <a:ext cx="8458200" cy="5183188"/>
          </a:xfrm>
          <a:ln w="38100">
            <a:solidFill>
              <a:schemeClr val="bg1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Природные зоны</a:t>
            </a:r>
            <a:endParaRPr lang="ru-RU" dirty="0"/>
          </a:p>
        </p:txBody>
      </p:sp>
      <p:sp>
        <p:nvSpPr>
          <p:cNvPr id="13315" name="Содержимое 4"/>
          <p:cNvSpPr>
            <a:spLocks noGrp="1"/>
          </p:cNvSpPr>
          <p:nvPr>
            <p:ph sz="half" idx="2"/>
          </p:nvPr>
        </p:nvSpPr>
        <p:spPr>
          <a:xfrm>
            <a:off x="4932363" y="1341438"/>
            <a:ext cx="4211637" cy="5327650"/>
          </a:xfrm>
        </p:spPr>
        <p:txBody>
          <a:bodyPr/>
          <a:lstStyle/>
          <a:p>
            <a:r>
              <a:rPr lang="ru-RU" sz="2000" b="1" smtClean="0">
                <a:latin typeface="Arial" charset="0"/>
                <a:cs typeface="Arial" charset="0"/>
              </a:rPr>
              <a:t>Взаимодействие континентальных и морских воздушных масс, северных и южных воздушных потоков, сложный рельеф, приводит  к разнообразию растительного покрова, к присутствию в его составе северных и южных видов. </a:t>
            </a:r>
          </a:p>
          <a:p>
            <a:r>
              <a:rPr lang="ru-RU" sz="2000" b="1" smtClean="0">
                <a:latin typeface="Arial" charset="0"/>
                <a:cs typeface="Arial" charset="0"/>
              </a:rPr>
              <a:t>Большая часть региона занята лесами, особенно необычны смешанные леса Приморья, где встречаются северные и южные виды животных и растений.</a:t>
            </a:r>
          </a:p>
          <a:p>
            <a:r>
              <a:rPr lang="ru-RU" sz="2000" b="1" smtClean="0">
                <a:latin typeface="Arial" charset="0"/>
                <a:cs typeface="Arial" charset="0"/>
              </a:rPr>
              <a:t>В горах – высотная поясность.</a:t>
            </a:r>
          </a:p>
        </p:txBody>
      </p:sp>
      <p:graphicFrame>
        <p:nvGraphicFramePr>
          <p:cNvPr id="13" name="Содержимое 4"/>
          <p:cNvGraphicFramePr>
            <a:graphicFrameLocks/>
          </p:cNvGraphicFramePr>
          <p:nvPr/>
        </p:nvGraphicFramePr>
        <p:xfrm>
          <a:off x="251520" y="4797152"/>
          <a:ext cx="4680520" cy="172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39750" y="1557338"/>
            <a:ext cx="4103688" cy="3078162"/>
          </a:xfrm>
          <a:ln>
            <a:solidFill>
              <a:schemeClr val="bg1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Дальний Восток (схема)"/>
          <p:cNvPicPr>
            <a:picLocks noChangeAspect="1" noChangeArrowheads="1"/>
          </p:cNvPicPr>
          <p:nvPr/>
        </p:nvPicPr>
        <p:blipFill>
          <a:blip r:embed="rId8" cstate="print"/>
          <a:srcRect r="16063"/>
          <a:stretch>
            <a:fillRect/>
          </a:stretch>
        </p:blipFill>
        <p:spPr bwMode="auto">
          <a:xfrm>
            <a:off x="468313" y="3357563"/>
            <a:ext cx="4319587" cy="31670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0825" y="4076700"/>
            <a:ext cx="4392613" cy="230505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Уссурийский тигр – один из самых малочисленных подвидов тигра.</a:t>
            </a:r>
          </a:p>
        </p:txBody>
      </p:sp>
      <p:sp>
        <p:nvSpPr>
          <p:cNvPr id="14339" name="Содержимое 5"/>
          <p:cNvSpPr>
            <a:spLocks noGrp="1"/>
          </p:cNvSpPr>
          <p:nvPr>
            <p:ph sz="half" idx="2"/>
          </p:nvPr>
        </p:nvSpPr>
        <p:spPr>
          <a:xfrm>
            <a:off x="4427538" y="908050"/>
            <a:ext cx="4537075" cy="5400675"/>
          </a:xfrm>
        </p:spPr>
        <p:txBody>
          <a:bodyPr/>
          <a:lstStyle/>
          <a:p>
            <a:r>
              <a:rPr lang="ru-RU" sz="2000" b="1" i="1" smtClean="0"/>
              <a:t>Уссурийский тигр - самый северный тигр, занесен в Красную книгу. В России около 200 особей. </a:t>
            </a:r>
          </a:p>
          <a:p>
            <a:r>
              <a:rPr lang="ru-RU" sz="2000" b="1" i="1" smtClean="0"/>
              <a:t>Амурский тигр по современным данным относится к наиболее крупным подвидам, шерсть гуще, чем у тигров, живущих в тёплых районах, а его окрас светлее. </a:t>
            </a:r>
          </a:p>
          <a:p>
            <a:r>
              <a:rPr lang="ru-RU" sz="2000" b="1" i="1" smtClean="0"/>
              <a:t>Основной окрас шерсти в зимнее время — оранжевый, живот белый. </a:t>
            </a:r>
          </a:p>
          <a:p>
            <a:r>
              <a:rPr lang="ru-RU" sz="2000" b="1" i="1" smtClean="0"/>
              <a:t>Это единственный тигр, имеющий на брюхе пятисантиметровый слой жира, защищающий от леденящего ветра при крайне низких температурах.</a:t>
            </a:r>
          </a:p>
          <a:p>
            <a:endParaRPr lang="ru-RU" sz="2000" b="1" i="1" smtClean="0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125538"/>
            <a:ext cx="3598862" cy="2698750"/>
          </a:xfrm>
          <a:ln>
            <a:solidFill>
              <a:schemeClr val="bg1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Природные комплексы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115616" y="1397000"/>
          <a:ext cx="7632848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27313" y="188913"/>
            <a:ext cx="5900737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Природные ресурсы Дальнего Востока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3000" y="1500188"/>
          <a:ext cx="7715250" cy="5334000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000250"/>
                <a:gridCol w="5715000"/>
              </a:tblGrid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Минерально-сырьевые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</a:rPr>
                        <a:t>Золото, олово, железные руды, цветные металлы, уголь, нефть, ртуть; минеральные источники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Лесные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</a:rPr>
                        <a:t>Древесина, целебные растения (женьшень, лимонник)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Водные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</a:rPr>
                        <a:t>Энергия рек (Амур, Зея, Бурея); гидротермальные источники Камчатки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Морские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</a:rPr>
                        <a:t>Ценные породы рыб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</a:rPr>
                        <a:t> (</a:t>
                      </a: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</a:rPr>
                        <a:t>лосось, кета, горбуша), морские животные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Рекреаци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kumimoji="0" lang="ru-RU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онные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</a:rPr>
                        <a:t>Экзотические долины Камчатки; уссурийский край; пляжи в районе Находки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4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8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2349500"/>
            <a:ext cx="5457825" cy="4092575"/>
          </a:xfrm>
          <a:ln>
            <a:solidFill>
              <a:schemeClr val="bg1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1" name="Заголовок 6"/>
          <p:cNvSpPr>
            <a:spLocks noGrp="1"/>
          </p:cNvSpPr>
          <p:nvPr>
            <p:ph type="title"/>
          </p:nvPr>
        </p:nvSpPr>
        <p:spPr>
          <a:xfrm>
            <a:off x="1979613" y="549275"/>
            <a:ext cx="6840537" cy="1425575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0000FF"/>
                </a:solidFill>
              </a:rPr>
              <a:t>Берегите природу Дальнего Востока – самого удаленного от Москвы региона России!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67744" cy="2351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1563" y="500063"/>
            <a:ext cx="7786687" cy="2286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Дальний Восток – край контрастов</a:t>
            </a:r>
            <a:endParaRPr lang="ru-RU" sz="7200" b="1" dirty="0">
              <a:solidFill>
                <a:srgbClr val="C00000"/>
              </a:solidFill>
            </a:endParaRPr>
          </a:p>
        </p:txBody>
      </p:sp>
      <p:pic>
        <p:nvPicPr>
          <p:cNvPr id="4099" name="Picture 2" descr="C:\Documents and Settings\Admin\Рабочий стол\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3429000"/>
            <a:ext cx="4095750" cy="3214688"/>
          </a:xfrm>
          <a:prstGeom prst="rect">
            <a:avLst/>
          </a:prstGeom>
          <a:ln>
            <a:solidFill>
              <a:schemeClr val="bg1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3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928938"/>
            <a:ext cx="2736850" cy="2143125"/>
          </a:xfrm>
          <a:prstGeom prst="rect">
            <a:avLst/>
          </a:prstGeom>
          <a:ln>
            <a:solidFill>
              <a:schemeClr val="bg1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2928938"/>
            <a:ext cx="2571750" cy="2071687"/>
          </a:xfrm>
          <a:prstGeom prst="rect">
            <a:avLst/>
          </a:prstGeom>
          <a:ln>
            <a:solidFill>
              <a:schemeClr val="bg1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 положение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4663" y="1412875"/>
            <a:ext cx="4608512" cy="51847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Территория Дальнего Востока протянулась вдоль побережья Тихого океана на 4500 км. </a:t>
            </a:r>
            <a:endParaRPr lang="en-US" sz="2000" b="1" dirty="0" smtClean="0">
              <a:solidFill>
                <a:schemeClr val="bg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Регион имеет самую протяженную среди регионов береговую линию – 17,7 тыс. км. (с островами).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Здесь расположены самый крупный полуостров – Камчатка (350 тыс. км².), крупнейший остров страны – Сахалин (76,4 тыс. км².), архипелаг с наибольшим числом островов – Курилы и многие другие архипелаги и острова. </a:t>
            </a:r>
            <a:endParaRPr lang="en-US" sz="2000" b="1" dirty="0" smtClean="0">
              <a:solidFill>
                <a:schemeClr val="bg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 descr="C:\Documents and Settings\Admin\Рабочий стол\post-3-12553520244183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557338"/>
            <a:ext cx="3241675" cy="4875212"/>
          </a:xfrm>
          <a:ln>
            <a:solidFill>
              <a:schemeClr val="bg1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1" descr="C:\Documents and Settings\Admin\Рабочий стол\Дальний Восто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484313"/>
            <a:ext cx="3168650" cy="4902200"/>
          </a:xfrm>
          <a:ln>
            <a:solidFill>
              <a:schemeClr val="bg1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076825" y="1412875"/>
            <a:ext cx="3887788" cy="5111750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Рельеф Дальнего Востока приподнятый и даже гористый.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 юге и </a:t>
            </a:r>
            <a:r>
              <a:rPr lang="ru-RU" sz="2000" b="1" dirty="0" err="1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п-ве</a:t>
            </a: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Камчатке преобладают низкие и средневысотные горные хребты  (</a:t>
            </a:r>
            <a:r>
              <a:rPr lang="ru-RU" sz="2000" b="1" dirty="0" err="1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Джугджур</a:t>
            </a: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Джагды, </a:t>
            </a:r>
            <a:r>
              <a:rPr lang="ru-RU" sz="2000" b="1" dirty="0" err="1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Буреинский</a:t>
            </a: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Сихотэ-Алинь, Срединный; на севере -  нагорья (Колымское, Чукотское) и плоскогорья (</a:t>
            </a:r>
            <a:r>
              <a:rPr lang="ru-RU" sz="2000" b="1" dirty="0" err="1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Анадырское</a:t>
            </a: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Только ¼ часть Дальнего Востока занимают равнины.</a:t>
            </a:r>
          </a:p>
          <a:p>
            <a:pPr>
              <a:defRPr/>
            </a:pPr>
            <a:endParaRPr lang="ru-RU" sz="2200" b="1" dirty="0" smtClean="0">
              <a:solidFill>
                <a:schemeClr val="bg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400" b="1" dirty="0">
              <a:solidFill>
                <a:schemeClr val="bg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3" descr="C:\Documents and Settings\Admin\Рабочий стол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2112962" cy="1584325"/>
          </a:xfrm>
          <a:prstGeom prst="rect">
            <a:avLst/>
          </a:prstGeom>
          <a:ln>
            <a:solidFill>
              <a:schemeClr val="bg1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Тектоническое строение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4" descr="C:\Documents and Settings\Admin\Рабочий стол\Рисунок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213" y="1412875"/>
            <a:ext cx="2665412" cy="5187950"/>
          </a:xfrm>
          <a:ln>
            <a:solidFill>
              <a:schemeClr val="bg1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Содержимое 6"/>
          <p:cNvSpPr>
            <a:spLocks noGrp="1"/>
          </p:cNvSpPr>
          <p:nvPr>
            <p:ph sz="half" idx="2"/>
          </p:nvPr>
        </p:nvSpPr>
        <p:spPr>
          <a:xfrm>
            <a:off x="5508625" y="1341438"/>
            <a:ext cx="3384550" cy="5327650"/>
          </a:xfrm>
        </p:spPr>
        <p:txBody>
          <a:bodyPr/>
          <a:lstStyle/>
          <a:p>
            <a:r>
              <a:rPr lang="ru-RU" sz="2000" b="1" smtClean="0">
                <a:latin typeface="Arial" charset="0"/>
                <a:cs typeface="Arial" charset="0"/>
              </a:rPr>
              <a:t>Дальний Восток находится в зоне взаимодействия двух крупных литосферных плит: океанической и материковой, при котором Тихоокеанская плита «подныривает» под Евразиатскую.</a:t>
            </a:r>
          </a:p>
          <a:p>
            <a:r>
              <a:rPr lang="ru-RU" sz="2000" b="1" smtClean="0">
                <a:latin typeface="Arial" charset="0"/>
                <a:cs typeface="Arial" charset="0"/>
              </a:rPr>
              <a:t>Территория региона возникла в мезозое и кайнозое и горообразовательные процессы продолжаются.</a:t>
            </a:r>
          </a:p>
          <a:p>
            <a:endParaRPr lang="ru-RU" sz="2000" b="1" smtClean="0">
              <a:latin typeface="Arial" charset="0"/>
              <a:cs typeface="Arial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8" y="1196975"/>
            <a:ext cx="2693987" cy="3168650"/>
          </a:xfrm>
          <a:prstGeom prst="rect">
            <a:avLst/>
          </a:prstGeom>
          <a:ln>
            <a:solidFill>
              <a:schemeClr val="bg1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9388" y="4724400"/>
            <a:ext cx="2592387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Камчатка и Курилы входят в сейсмический пояс Земли (вулканы, землетрясения, гейзеры, цунами).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5273675"/>
            <a:ext cx="7920037" cy="1584325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Ключевская Сопка – самый высокий активный вулкан на Евразийском континенте – 4850 м.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Содержимое 3"/>
          <p:cNvSpPr>
            <a:spLocks noGrp="1"/>
          </p:cNvSpPr>
          <p:nvPr>
            <p:ph sz="half" idx="2"/>
          </p:nvPr>
        </p:nvSpPr>
        <p:spPr>
          <a:xfrm>
            <a:off x="4859338" y="188913"/>
            <a:ext cx="4105275" cy="5184775"/>
          </a:xfrm>
        </p:spPr>
        <p:txBody>
          <a:bodyPr/>
          <a:lstStyle/>
          <a:p>
            <a:r>
              <a:rPr lang="ru-RU" sz="2000" b="1" i="1" smtClean="0">
                <a:solidFill>
                  <a:srgbClr val="663300"/>
                </a:solidFill>
                <a:cs typeface="Arial" charset="0"/>
              </a:rPr>
              <a:t>Возраст вулкана 7000 лет. За 270 лет произошло более 50 сильных извержений</a:t>
            </a:r>
          </a:p>
          <a:p>
            <a:r>
              <a:rPr lang="ru-RU" sz="2000" b="1" i="1" smtClean="0">
                <a:solidFill>
                  <a:srgbClr val="663300"/>
                </a:solidFill>
                <a:cs typeface="Arial" charset="0"/>
              </a:rPr>
              <a:t>Представляет собой правильный конус с 70 побочными конусами, куполами и кратерами. </a:t>
            </a:r>
          </a:p>
          <a:p>
            <a:r>
              <a:rPr lang="ru-RU" sz="2000" b="1" i="1" smtClean="0">
                <a:solidFill>
                  <a:srgbClr val="663300"/>
                </a:solidFill>
                <a:cs typeface="Arial" charset="0"/>
              </a:rPr>
              <a:t>Сложен потоками базальтовой, отчасти андезитовой лавы, в верхней части преимущественно рыхлым материалом. </a:t>
            </a:r>
          </a:p>
          <a:p>
            <a:r>
              <a:rPr lang="ru-RU" sz="2000" b="1" i="1" smtClean="0">
                <a:solidFill>
                  <a:srgbClr val="663300"/>
                </a:solidFill>
                <a:cs typeface="Arial" charset="0"/>
              </a:rPr>
              <a:t>Несмотря на большую высоту вулкана на нём нет снега и ледников из-за активной вулканической деятельности. 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765175"/>
            <a:ext cx="4514850" cy="3816350"/>
          </a:xfrm>
          <a:ln>
            <a:solidFill>
              <a:schemeClr val="bg1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ископаемые</a:t>
            </a:r>
            <a:endParaRPr lang="ru-RU" dirty="0"/>
          </a:p>
        </p:txBody>
      </p:sp>
      <p:sp>
        <p:nvSpPr>
          <p:cNvPr id="10243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268413"/>
            <a:ext cx="4249737" cy="5400675"/>
          </a:xfrm>
        </p:spPr>
        <p:txBody>
          <a:bodyPr/>
          <a:lstStyle/>
          <a:p>
            <a:r>
              <a:rPr lang="ru-RU" sz="2000" b="1" smtClean="0">
                <a:solidFill>
                  <a:srgbClr val="663300"/>
                </a:solidFill>
                <a:latin typeface="Arial" charset="0"/>
                <a:cs typeface="Arial" charset="0"/>
              </a:rPr>
              <a:t>Дальний Восток богат многими полезными ископаемыми: золото, оловянные, ртутные, медные, никелевые, полиметаллические, железные, марганцевые, вольфрамовые руды, каменный и бурый уголь, фосфориты, апатиты, графит, нефть, природный газ.</a:t>
            </a:r>
          </a:p>
          <a:p>
            <a:r>
              <a:rPr lang="ru-RU" sz="2000" b="1" smtClean="0">
                <a:solidFill>
                  <a:srgbClr val="663300"/>
                </a:solidFill>
                <a:latin typeface="Arial" charset="0"/>
                <a:cs typeface="Arial" charset="0"/>
              </a:rPr>
              <a:t>Природные ископаемые российского Дальнего Востока в настоящее время являются практически нетронутыми. </a:t>
            </a:r>
            <a:endParaRPr lang="ru-RU" b="1" smtClean="0">
              <a:solidFill>
                <a:srgbClr val="663300"/>
              </a:solidFill>
            </a:endParaRPr>
          </a:p>
        </p:txBody>
      </p:sp>
      <p:pic>
        <p:nvPicPr>
          <p:cNvPr id="51201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1557338"/>
            <a:ext cx="2016125" cy="2271712"/>
          </a:xfrm>
          <a:ln>
            <a:solidFill>
              <a:schemeClr val="bg1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684213" y="4076700"/>
            <a:ext cx="3543300" cy="2259013"/>
          </a:xfrm>
          <a:prstGeom prst="rect">
            <a:avLst/>
          </a:prstGeom>
          <a:ln>
            <a:solidFill>
              <a:schemeClr val="bg1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557338"/>
            <a:ext cx="1931987" cy="2263775"/>
          </a:xfrm>
          <a:prstGeom prst="rect">
            <a:avLst/>
          </a:prstGeom>
          <a:ln>
            <a:solidFill>
              <a:schemeClr val="bg1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9338" y="260350"/>
            <a:ext cx="34671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Содержимое 4"/>
          <p:cNvSpPr>
            <a:spLocks noGrp="1"/>
          </p:cNvSpPr>
          <p:nvPr>
            <p:ph sz="half" idx="2"/>
          </p:nvPr>
        </p:nvSpPr>
        <p:spPr>
          <a:xfrm>
            <a:off x="4067175" y="1412875"/>
            <a:ext cx="5076825" cy="5256213"/>
          </a:xfrm>
        </p:spPr>
        <p:txBody>
          <a:bodyPr/>
          <a:lstStyle/>
          <a:p>
            <a:r>
              <a:rPr lang="ru-RU" sz="2000" b="1" smtClean="0">
                <a:solidFill>
                  <a:srgbClr val="663300"/>
                </a:solidFill>
                <a:latin typeface="Arial" charset="0"/>
                <a:cs typeface="Arial" charset="0"/>
              </a:rPr>
              <a:t>Климат Дальнего Востока отличается особой контрастностью из-за большой протяженности территории с севера на юг.</a:t>
            </a:r>
          </a:p>
          <a:p>
            <a:r>
              <a:rPr lang="ru-RU" sz="2000" b="1" smtClean="0">
                <a:solidFill>
                  <a:srgbClr val="663300"/>
                </a:solidFill>
                <a:latin typeface="Arial" charset="0"/>
                <a:cs typeface="Arial" charset="0"/>
              </a:rPr>
              <a:t>Климат носит в основном муссонный характер. Он создается под влиянием Азиатского континента и Тихого океана, поэтому зимой холодно и сухо, а летом прохладно и дождливо.</a:t>
            </a:r>
          </a:p>
          <a:p>
            <a:r>
              <a:rPr lang="ru-RU" sz="2000" b="1" smtClean="0">
                <a:solidFill>
                  <a:srgbClr val="663300"/>
                </a:solidFill>
                <a:latin typeface="Arial" charset="0"/>
                <a:cs typeface="Arial" charset="0"/>
              </a:rPr>
              <a:t>На севере располагаются области арктического и субарктического климата.</a:t>
            </a:r>
          </a:p>
          <a:p>
            <a:r>
              <a:rPr lang="ru-RU" sz="2000" b="1" smtClean="0">
                <a:solidFill>
                  <a:srgbClr val="663300"/>
                </a:solidFill>
                <a:latin typeface="Arial" charset="0"/>
                <a:cs typeface="Arial" charset="0"/>
              </a:rPr>
              <a:t>Территория находится на пути разрушительных тайфунов. </a:t>
            </a:r>
          </a:p>
        </p:txBody>
      </p:sp>
      <p:pic>
        <p:nvPicPr>
          <p:cNvPr id="11268" name="Picture 4" descr="C:\Documents and Settings\Admin\Рабочий стол\Рисунок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620713"/>
            <a:ext cx="3146425" cy="5910262"/>
          </a:xfrm>
          <a:ln>
            <a:solidFill>
              <a:schemeClr val="bg1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 воды</a:t>
            </a:r>
            <a:endParaRPr lang="ru-RU" dirty="0"/>
          </a:p>
        </p:txBody>
      </p:sp>
      <p:sp>
        <p:nvSpPr>
          <p:cNvPr id="12291" name="Содержимое 7"/>
          <p:cNvSpPr>
            <a:spLocks noGrp="1"/>
          </p:cNvSpPr>
          <p:nvPr>
            <p:ph sz="half" idx="2"/>
          </p:nvPr>
        </p:nvSpPr>
        <p:spPr>
          <a:xfrm>
            <a:off x="4067175" y="1484313"/>
            <a:ext cx="4826000" cy="5040312"/>
          </a:xfrm>
        </p:spPr>
        <p:txBody>
          <a:bodyPr/>
          <a:lstStyle/>
          <a:p>
            <a:r>
              <a:rPr lang="ru-RU" sz="2000" b="1" smtClean="0">
                <a:solidFill>
                  <a:srgbClr val="663300"/>
                </a:solidFill>
                <a:latin typeface="Arial" charset="0"/>
                <a:cs typeface="Arial" charset="0"/>
              </a:rPr>
              <a:t>Речная сеть принадлежит к бассейну Тихого океана. </a:t>
            </a:r>
          </a:p>
          <a:p>
            <a:r>
              <a:rPr lang="ru-RU" sz="2000" b="1" smtClean="0">
                <a:latin typeface="Arial" charset="0"/>
                <a:cs typeface="Arial" charset="0"/>
              </a:rPr>
              <a:t>Преобладают небольшие горные реки с летним половодьем под влиянием муссонных дождей. </a:t>
            </a:r>
          </a:p>
          <a:p>
            <a:r>
              <a:rPr lang="ru-RU" sz="2000" b="1" smtClean="0">
                <a:latin typeface="Arial" charset="0"/>
                <a:cs typeface="Arial" charset="0"/>
              </a:rPr>
              <a:t>Главные реки – Амур, Зея, Бурея, Амгунь, Уссури, Камчатка.</a:t>
            </a:r>
          </a:p>
          <a:p>
            <a:r>
              <a:rPr lang="ru-RU" sz="2000" b="1" smtClean="0">
                <a:latin typeface="Arial" charset="0"/>
                <a:cs typeface="Arial" charset="0"/>
              </a:rPr>
              <a:t>Направление течения совпадает с направлением горных хребтов.</a:t>
            </a:r>
            <a:endParaRPr lang="ru-RU" sz="2000" smtClean="0">
              <a:latin typeface="Arial" charset="0"/>
              <a:cs typeface="Arial" charset="0"/>
            </a:endParaRPr>
          </a:p>
          <a:p>
            <a:r>
              <a:rPr lang="ru-RU" sz="2000" b="1" smtClean="0">
                <a:latin typeface="Arial" charset="0"/>
                <a:cs typeface="Arial" charset="0"/>
              </a:rPr>
              <a:t>В местах пересечения горных хребтов реки текут по дну глубоких долин, ограниченных высокими скалистыми склонами.</a:t>
            </a:r>
          </a:p>
          <a:p>
            <a:r>
              <a:rPr lang="ru-RU" sz="2000" b="1" smtClean="0">
                <a:latin typeface="Arial" charset="0"/>
                <a:cs typeface="Arial" charset="0"/>
              </a:rPr>
              <a:t>Озер практически нет. Самое крупное – Ханка. </a:t>
            </a:r>
          </a:p>
        </p:txBody>
      </p:sp>
      <p:pic>
        <p:nvPicPr>
          <p:cNvPr id="9" name="Picture 7" descr="C:\Documents and Settings\Admin\Рабочий стол\Рисунок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412875"/>
            <a:ext cx="2271713" cy="5016500"/>
          </a:xfrm>
          <a:ln>
            <a:solidFill>
              <a:schemeClr val="bg1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Шаблон оформления 'Опавшие листья'">
  <a:themeElements>
    <a:clrScheme name="Office Theme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'Опавшие листья'</Template>
  <TotalTime>332</TotalTime>
  <Words>699</Words>
  <Application>Microsoft Office PowerPoint</Application>
  <PresentationFormat>Экран (4:3)</PresentationFormat>
  <Paragraphs>65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Garamond</vt:lpstr>
      <vt:lpstr>Calibri</vt:lpstr>
      <vt:lpstr>Arial Unicode MS</vt:lpstr>
      <vt:lpstr>Times New Roman</vt:lpstr>
      <vt:lpstr>Шаблон оформления 'Опавшие листья'</vt:lpstr>
      <vt:lpstr>ПРИРОДНЫЕ КОМПЛЕКСЫ РОССИИ</vt:lpstr>
      <vt:lpstr>Дальний Восток – край контрастов</vt:lpstr>
      <vt:lpstr>Географическое положение</vt:lpstr>
      <vt:lpstr>Рельеф</vt:lpstr>
      <vt:lpstr>Тектоническое строение</vt:lpstr>
      <vt:lpstr>Ключевская Сопка – самый высокий активный вулкан на Евразийском континенте – 4850 м.</vt:lpstr>
      <vt:lpstr>Полезные ископаемые</vt:lpstr>
      <vt:lpstr>Климат</vt:lpstr>
      <vt:lpstr>Внутренние воды</vt:lpstr>
      <vt:lpstr>Природные зоны</vt:lpstr>
      <vt:lpstr>Уссурийский тигр – один из самых малочисленных подвидов тигра.</vt:lpstr>
      <vt:lpstr>Природные комплексы</vt:lpstr>
      <vt:lpstr>Природные ресурсы Дальнего Востока</vt:lpstr>
      <vt:lpstr>Берегите природу Дальнего Востока – самого удаленного от Москвы региона России!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starostina</dc:creator>
  <cp:keywords/>
  <dc:description/>
  <cp:lastModifiedBy>User</cp:lastModifiedBy>
  <cp:revision>52</cp:revision>
  <dcterms:created xsi:type="dcterms:W3CDTF">2010-01-28T13:01:59Z</dcterms:created>
  <dcterms:modified xsi:type="dcterms:W3CDTF">2015-10-22T17:33:16Z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TC100690481049</vt:lpwstr>
  </property>
</Properties>
</file>