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59" r:id="rId10"/>
    <p:sldId id="261" r:id="rId11"/>
    <p:sldId id="262" r:id="rId12"/>
    <p:sldId id="269" r:id="rId13"/>
    <p:sldId id="267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2B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DB4732-DF15-4456-A2AA-A628F7DC723F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91313C-B6B5-4B2A-B193-7C180178F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ловеч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282" y="3794946"/>
            <a:ext cx="4357718" cy="3063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</a:t>
            </a:r>
            <a:r>
              <a:rPr lang="ru-RU" dirty="0" smtClean="0"/>
              <a:t>урока: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«Правописание безударных личных окончаний глаголов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603778" cy="4594832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rgbClr val="FF0000"/>
                </a:solidFill>
              </a:rPr>
              <a:t>Цели урока: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Развивать орфографические навыки;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Повторить спряжения глаголов;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Научится определять спряжение глаголов;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Научиться применять правило </a:t>
            </a:r>
          </a:p>
          <a:p>
            <a:pPr marL="457200" indent="-457200"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правописания личных безударных окончаний</a:t>
            </a:r>
          </a:p>
          <a:p>
            <a:pPr marL="457200" indent="-457200"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глаголов;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развивать навыки монологической речи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457200" indent="-457200" algn="l"/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3 урока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marL="457200" indent="-457200" algn="l"/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ловек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57165"/>
            <a:ext cx="2018124" cy="2690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 и запомни!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 Чтобы определить спряжение глагола с безударным личным окончанием, нужно: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1) поставить глагол в неопределённую форму (гуляет - гулять);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2) определить, какая гласная стоит перед </a:t>
            </a:r>
            <a:r>
              <a:rPr lang="ru-RU" sz="4000" b="1" dirty="0" smtClean="0">
                <a:solidFill>
                  <a:srgbClr val="C00000"/>
                </a:solidFill>
              </a:rPr>
              <a:t>-</a:t>
            </a:r>
            <a:r>
              <a:rPr lang="ru-RU" sz="4000" b="1" dirty="0" err="1" smtClean="0">
                <a:solidFill>
                  <a:srgbClr val="C00000"/>
                </a:solidFill>
              </a:rPr>
              <a:t>ть</a:t>
            </a:r>
            <a:r>
              <a:rPr lang="ru-RU" sz="4000" b="1" dirty="0" smtClean="0">
                <a:solidFill>
                  <a:srgbClr val="C00000"/>
                </a:solidFill>
              </a:rPr>
              <a:t>.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ловек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498" y="0"/>
            <a:ext cx="2857502" cy="3810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4143404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u="sng" dirty="0" smtClean="0">
                <a:solidFill>
                  <a:srgbClr val="FF0000"/>
                </a:solidFill>
              </a:rPr>
              <a:t>Важно!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6929486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         По начальной форме, не поставив сначала глагол в личную форму, его спряжение определить нельзя: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жить – живёшь, живут</a:t>
            </a:r>
            <a:r>
              <a:rPr lang="ru-RU" b="1" dirty="0" smtClean="0">
                <a:solidFill>
                  <a:srgbClr val="0070C0"/>
                </a:solidFill>
              </a:rPr>
              <a:t> (I </a:t>
            </a:r>
            <a:r>
              <a:rPr lang="ru-RU" b="1" dirty="0" err="1" smtClean="0">
                <a:solidFill>
                  <a:srgbClr val="0070C0"/>
                </a:solidFill>
              </a:rPr>
              <a:t>спр</a:t>
            </a:r>
            <a:r>
              <a:rPr lang="ru-RU" b="1" dirty="0" smtClean="0">
                <a:solidFill>
                  <a:srgbClr val="0070C0"/>
                </a:solidFill>
              </a:rPr>
              <a:t>.); </a:t>
            </a:r>
            <a:r>
              <a:rPr lang="ru-RU" b="1" dirty="0" smtClean="0">
                <a:solidFill>
                  <a:srgbClr val="00B050"/>
                </a:solidFill>
              </a:rPr>
              <a:t> 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  шуметь – шумишь, шумят </a:t>
            </a: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b="1" dirty="0" err="1" smtClean="0">
                <a:solidFill>
                  <a:srgbClr val="0070C0"/>
                </a:solidFill>
              </a:rPr>
              <a:t>IIспр</a:t>
            </a:r>
            <a:r>
              <a:rPr lang="ru-RU" b="1" dirty="0" smtClean="0">
                <a:solidFill>
                  <a:srgbClr val="0070C0"/>
                </a:solidFill>
              </a:rPr>
              <a:t>.).</a:t>
            </a:r>
            <a:r>
              <a:rPr lang="ru-RU" b="1" dirty="0" smtClean="0">
                <a:solidFill>
                  <a:srgbClr val="00B050"/>
                </a:solidFill>
              </a:rPr>
              <a:t>    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Глаголы с приставками и суффиксом      </a:t>
            </a:r>
            <a:r>
              <a:rPr lang="ru-RU" sz="4000" dirty="0" smtClean="0">
                <a:solidFill>
                  <a:srgbClr val="FF0000"/>
                </a:solidFill>
              </a:rPr>
              <a:t>- </a:t>
            </a:r>
            <a:r>
              <a:rPr lang="ru-RU" sz="4000" dirty="0" err="1" smtClean="0">
                <a:solidFill>
                  <a:srgbClr val="FF0000"/>
                </a:solidFill>
              </a:rPr>
              <a:t>ся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изменяются(спрягаются) так же как бесприставочные. Поэтому при определении спряжения  сначала надо отбрасывать «лишнее»: приставки и суффикс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1857388" cy="1857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715172" cy="796908"/>
          </a:xfrm>
        </p:spPr>
        <p:txBody>
          <a:bodyPr/>
          <a:lstStyle/>
          <a:p>
            <a:r>
              <a:rPr lang="ru-RU" dirty="0" smtClean="0"/>
              <a:t>Потренируемся?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071546"/>
            <a:ext cx="7069484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Вставьте гласные в безударные личные окончания глаголов.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Спорить – (ты) </a:t>
            </a:r>
            <a:r>
              <a:rPr lang="ru-RU" b="1" dirty="0" err="1" smtClean="0"/>
              <a:t>спор_</a:t>
            </a:r>
            <a:r>
              <a:rPr lang="ru-RU" b="1" dirty="0" smtClean="0"/>
              <a:t> </a:t>
            </a:r>
            <a:r>
              <a:rPr lang="ru-RU" b="1" dirty="0" err="1" smtClean="0"/>
              <a:t>шь</a:t>
            </a:r>
            <a:r>
              <a:rPr lang="ru-RU" b="1" dirty="0" smtClean="0"/>
              <a:t>, хлопать – </a:t>
            </a:r>
            <a:r>
              <a:rPr lang="ru-RU" b="1" dirty="0" err="1" smtClean="0"/>
              <a:t>хлопа_</a:t>
            </a:r>
            <a:r>
              <a:rPr lang="ru-RU" b="1" dirty="0" smtClean="0"/>
              <a:t> </a:t>
            </a:r>
            <a:r>
              <a:rPr lang="ru-RU" b="1" dirty="0" err="1" smtClean="0"/>
              <a:t>шь</a:t>
            </a:r>
            <a:r>
              <a:rPr lang="ru-RU" b="1" dirty="0" smtClean="0"/>
              <a:t>, купаться – </a:t>
            </a:r>
            <a:r>
              <a:rPr lang="ru-RU" b="1" dirty="0" err="1" smtClean="0"/>
              <a:t>купа_</a:t>
            </a:r>
            <a:r>
              <a:rPr lang="ru-RU" b="1" dirty="0" smtClean="0"/>
              <a:t> </a:t>
            </a:r>
            <a:r>
              <a:rPr lang="ru-RU" b="1" dirty="0" err="1" smtClean="0"/>
              <a:t>шься</a:t>
            </a:r>
            <a:r>
              <a:rPr lang="ru-RU" b="1" dirty="0" smtClean="0"/>
              <a:t>, помнить – </a:t>
            </a:r>
            <a:r>
              <a:rPr lang="ru-RU" b="1" dirty="0" err="1" smtClean="0"/>
              <a:t>помн_</a:t>
            </a:r>
            <a:r>
              <a:rPr lang="ru-RU" b="1" dirty="0" smtClean="0"/>
              <a:t> </a:t>
            </a:r>
            <a:r>
              <a:rPr lang="ru-RU" b="1" dirty="0" err="1" smtClean="0"/>
              <a:t>шь</a:t>
            </a:r>
            <a:r>
              <a:rPr lang="ru-RU" b="1" dirty="0" smtClean="0"/>
              <a:t>, пугаться – </a:t>
            </a:r>
            <a:r>
              <a:rPr lang="ru-RU" b="1" dirty="0" err="1" smtClean="0"/>
              <a:t>пуга_</a:t>
            </a:r>
            <a:r>
              <a:rPr lang="ru-RU" b="1" dirty="0" smtClean="0"/>
              <a:t> </a:t>
            </a:r>
            <a:r>
              <a:rPr lang="ru-RU" b="1" dirty="0" err="1" smtClean="0"/>
              <a:t>шься</a:t>
            </a:r>
            <a:r>
              <a:rPr lang="ru-RU" b="1" dirty="0" smtClean="0"/>
              <a:t>, поджарить – </a:t>
            </a:r>
            <a:r>
              <a:rPr lang="ru-RU" b="1" dirty="0" err="1" smtClean="0"/>
              <a:t>поджар_</a:t>
            </a:r>
            <a:r>
              <a:rPr lang="ru-RU" b="1" dirty="0" smtClean="0"/>
              <a:t> </a:t>
            </a:r>
            <a:r>
              <a:rPr lang="ru-RU" b="1" dirty="0" err="1" smtClean="0"/>
              <a:t>шь</a:t>
            </a:r>
            <a:r>
              <a:rPr lang="ru-RU" b="1" dirty="0" smtClean="0"/>
              <a:t>, клеить – </a:t>
            </a:r>
            <a:r>
              <a:rPr lang="ru-RU" b="1" dirty="0" err="1" smtClean="0"/>
              <a:t>кле_</a:t>
            </a:r>
            <a:r>
              <a:rPr lang="ru-RU" b="1" dirty="0" smtClean="0"/>
              <a:t> </a:t>
            </a:r>
            <a:r>
              <a:rPr lang="ru-RU" b="1" dirty="0" err="1" smtClean="0"/>
              <a:t>шь</a:t>
            </a:r>
            <a:r>
              <a:rPr lang="ru-RU" b="1" dirty="0" smtClean="0"/>
              <a:t>. </a:t>
            </a:r>
          </a:p>
          <a:p>
            <a:pPr>
              <a:buNone/>
            </a:pPr>
            <a:r>
              <a:rPr lang="ru-RU" b="1" dirty="0" smtClean="0"/>
              <a:t>(комментированное письмо)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de-to-facebook-insigh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428869"/>
            <a:ext cx="6644648" cy="442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теперь обратимся к учебнику!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6994044" cy="2195514"/>
          </a:xfrm>
        </p:spPr>
        <p:txBody>
          <a:bodyPr/>
          <a:lstStyle/>
          <a:p>
            <a:r>
              <a:rPr lang="ru-RU" dirty="0" smtClean="0">
                <a:latin typeface="Franklin Gothic Medium" pitchFamily="34" charset="0"/>
              </a:rPr>
              <a:t>Открываем учебник стр.122, §119 читаем орфограмму №25- ее нужно будет выучить </a:t>
            </a:r>
            <a:r>
              <a:rPr lang="ru-RU" u="sng" dirty="0" smtClean="0">
                <a:solidFill>
                  <a:srgbClr val="FF0000"/>
                </a:solidFill>
                <a:latin typeface="Franklin Gothic Medium" pitchFamily="34" charset="0"/>
              </a:rPr>
              <a:t>наизусть</a:t>
            </a:r>
            <a:r>
              <a:rPr lang="ru-RU" u="sng" dirty="0" smtClean="0">
                <a:solidFill>
                  <a:srgbClr val="FF0000"/>
                </a:solidFill>
                <a:latin typeface="Franklin Gothic Medium" pitchFamily="34" charset="0"/>
              </a:rPr>
              <a:t>!</a:t>
            </a:r>
          </a:p>
          <a:p>
            <a:r>
              <a:rPr lang="ru-RU" u="sng" dirty="0" smtClean="0">
                <a:solidFill>
                  <a:srgbClr val="FF0000"/>
                </a:solidFill>
                <a:latin typeface="Franklin Gothic Medium" pitchFamily="34" charset="0"/>
              </a:rPr>
              <a:t>Упр.669,671,684</a:t>
            </a:r>
            <a:endParaRPr lang="ru-RU" u="sng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д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0857" y="1928802"/>
            <a:ext cx="3263143" cy="4786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Попробуем вставить гласную в окончание глагола: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6143668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Ты </a:t>
            </a:r>
            <a:r>
              <a:rPr lang="ru-RU" b="1" dirty="0" err="1" smtClean="0">
                <a:solidFill>
                  <a:srgbClr val="0000FF"/>
                </a:solidFill>
              </a:rPr>
              <a:t>потуш</a:t>
            </a:r>
            <a:r>
              <a:rPr lang="ru-RU" b="1" dirty="0" smtClean="0">
                <a:solidFill>
                  <a:srgbClr val="0000FF"/>
                </a:solidFill>
              </a:rPr>
              <a:t>…</a:t>
            </a:r>
            <a:r>
              <a:rPr lang="ru-RU" b="1" dirty="0" err="1" smtClean="0">
                <a:solidFill>
                  <a:srgbClr val="0000FF"/>
                </a:solidFill>
              </a:rPr>
              <a:t>шь</a:t>
            </a:r>
            <a:r>
              <a:rPr lang="ru-RU" b="1" dirty="0" smtClean="0">
                <a:solidFill>
                  <a:srgbClr val="0000FF"/>
                </a:solidFill>
              </a:rPr>
              <a:t>,     он </a:t>
            </a:r>
            <a:r>
              <a:rPr lang="ru-RU" b="1" dirty="0" err="1" smtClean="0">
                <a:solidFill>
                  <a:srgbClr val="0000FF"/>
                </a:solidFill>
              </a:rPr>
              <a:t>откро</a:t>
            </a:r>
            <a:r>
              <a:rPr lang="ru-RU" b="1" dirty="0" smtClean="0">
                <a:solidFill>
                  <a:srgbClr val="0000FF"/>
                </a:solidFill>
              </a:rPr>
              <a:t>…т,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они пил…т,     они штукатур…т,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ты </a:t>
            </a:r>
            <a:r>
              <a:rPr lang="ru-RU" b="1" dirty="0" err="1" smtClean="0">
                <a:solidFill>
                  <a:srgbClr val="0000FF"/>
                </a:solidFill>
              </a:rPr>
              <a:t>закро</a:t>
            </a:r>
            <a:r>
              <a:rPr lang="ru-RU" b="1" dirty="0" smtClean="0">
                <a:solidFill>
                  <a:srgbClr val="0000FF"/>
                </a:solidFill>
              </a:rPr>
              <a:t>…</a:t>
            </a:r>
            <a:r>
              <a:rPr lang="ru-RU" b="1" dirty="0" err="1" smtClean="0">
                <a:solidFill>
                  <a:srgbClr val="0000FF"/>
                </a:solidFill>
              </a:rPr>
              <a:t>шь</a:t>
            </a:r>
            <a:r>
              <a:rPr lang="ru-RU" b="1" dirty="0" smtClean="0">
                <a:solidFill>
                  <a:srgbClr val="0000FF"/>
                </a:solidFill>
              </a:rPr>
              <a:t>,     мы </a:t>
            </a:r>
            <a:r>
              <a:rPr lang="ru-RU" b="1" dirty="0" err="1" smtClean="0">
                <a:solidFill>
                  <a:srgbClr val="0000FF"/>
                </a:solidFill>
              </a:rPr>
              <a:t>чита</a:t>
            </a:r>
            <a:r>
              <a:rPr lang="ru-RU" b="1" dirty="0" smtClean="0">
                <a:solidFill>
                  <a:srgbClr val="0000FF"/>
                </a:solidFill>
              </a:rPr>
              <a:t>…м,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он </a:t>
            </a:r>
            <a:r>
              <a:rPr lang="ru-RU" b="1" dirty="0" err="1" smtClean="0">
                <a:solidFill>
                  <a:srgbClr val="0000FF"/>
                </a:solidFill>
              </a:rPr>
              <a:t>бре</a:t>
            </a:r>
            <a:r>
              <a:rPr lang="ru-RU" b="1" dirty="0" smtClean="0">
                <a:solidFill>
                  <a:srgbClr val="0000FF"/>
                </a:solidFill>
              </a:rPr>
              <a:t>…т,     мы </a:t>
            </a:r>
            <a:r>
              <a:rPr lang="ru-RU" b="1" dirty="0" err="1" smtClean="0">
                <a:solidFill>
                  <a:srgbClr val="0000FF"/>
                </a:solidFill>
              </a:rPr>
              <a:t>дыш</a:t>
            </a:r>
            <a:r>
              <a:rPr lang="ru-RU" b="1" dirty="0" smtClean="0">
                <a:solidFill>
                  <a:srgbClr val="0000FF"/>
                </a:solidFill>
              </a:rPr>
              <a:t>…м,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он </a:t>
            </a:r>
            <a:r>
              <a:rPr lang="ru-RU" b="1" dirty="0" err="1" smtClean="0">
                <a:solidFill>
                  <a:srgbClr val="0000FF"/>
                </a:solidFill>
              </a:rPr>
              <a:t>участву</a:t>
            </a:r>
            <a:r>
              <a:rPr lang="ru-RU" b="1" dirty="0" smtClean="0">
                <a:solidFill>
                  <a:srgbClr val="0000FF"/>
                </a:solidFill>
              </a:rPr>
              <a:t>…т,     мы завис…м. 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22672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Вставьте гласные в безударные личные окончания глаголов.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Все </a:t>
            </a:r>
            <a:r>
              <a:rPr lang="ru-RU" b="1" dirty="0" err="1" smtClean="0">
                <a:solidFill>
                  <a:srgbClr val="FF0000"/>
                </a:solidFill>
              </a:rPr>
              <a:t>смотр_</a:t>
            </a:r>
            <a:r>
              <a:rPr lang="ru-RU" b="1" dirty="0" smtClean="0">
                <a:solidFill>
                  <a:srgbClr val="FF0000"/>
                </a:solidFill>
              </a:rPr>
              <a:t> т </a:t>
            </a:r>
            <a:r>
              <a:rPr lang="ru-RU" b="1" dirty="0" smtClean="0"/>
              <a:t>телевизор. Куда ты </a:t>
            </a:r>
            <a:r>
              <a:rPr lang="ru-RU" b="1" dirty="0" err="1" smtClean="0">
                <a:solidFill>
                  <a:srgbClr val="FF0000"/>
                </a:solidFill>
              </a:rPr>
              <a:t>гон_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шь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гусей? Зима </a:t>
            </a:r>
            <a:r>
              <a:rPr lang="ru-RU" b="1" dirty="0" err="1" smtClean="0">
                <a:solidFill>
                  <a:srgbClr val="FF0000"/>
                </a:solidFill>
              </a:rPr>
              <a:t>стел_</a:t>
            </a:r>
            <a:r>
              <a:rPr lang="ru-RU" b="1" dirty="0" smtClean="0">
                <a:solidFill>
                  <a:srgbClr val="FF0000"/>
                </a:solidFill>
              </a:rPr>
              <a:t> т </a:t>
            </a:r>
            <a:r>
              <a:rPr lang="ru-RU" b="1" dirty="0" smtClean="0"/>
              <a:t>снежный ковёр. Парикмахер </a:t>
            </a:r>
            <a:r>
              <a:rPr lang="ru-RU" b="1" dirty="0" err="1" smtClean="0">
                <a:solidFill>
                  <a:srgbClr val="FF0000"/>
                </a:solidFill>
              </a:rPr>
              <a:t>бре_</a:t>
            </a:r>
            <a:r>
              <a:rPr lang="ru-RU" b="1" dirty="0" smtClean="0">
                <a:solidFill>
                  <a:srgbClr val="FF0000"/>
                </a:solidFill>
              </a:rPr>
              <a:t> т </a:t>
            </a:r>
            <a:r>
              <a:rPr lang="ru-RU" b="1" dirty="0" smtClean="0"/>
              <a:t>бороду. Туристы </a:t>
            </a:r>
            <a:r>
              <a:rPr lang="ru-RU" b="1" dirty="0" err="1" smtClean="0">
                <a:solidFill>
                  <a:srgbClr val="FF0000"/>
                </a:solidFill>
              </a:rPr>
              <a:t>пил_</a:t>
            </a:r>
            <a:r>
              <a:rPr lang="ru-RU" b="1" dirty="0" smtClean="0">
                <a:solidFill>
                  <a:srgbClr val="FF0000"/>
                </a:solidFill>
              </a:rPr>
              <a:t> т </a:t>
            </a:r>
            <a:r>
              <a:rPr lang="ru-RU" b="1" dirty="0" smtClean="0"/>
              <a:t>и </a:t>
            </a:r>
            <a:r>
              <a:rPr lang="ru-RU" b="1" dirty="0" err="1" smtClean="0">
                <a:solidFill>
                  <a:srgbClr val="FF0000"/>
                </a:solidFill>
              </a:rPr>
              <a:t>кол_т</a:t>
            </a:r>
            <a:r>
              <a:rPr lang="ru-RU" b="1" dirty="0" smtClean="0"/>
              <a:t> дрова. Учитель </a:t>
            </a:r>
            <a:r>
              <a:rPr lang="ru-RU" b="1" dirty="0" err="1" smtClean="0">
                <a:solidFill>
                  <a:srgbClr val="FF0000"/>
                </a:solidFill>
              </a:rPr>
              <a:t>скаж_т</a:t>
            </a:r>
            <a:r>
              <a:rPr lang="ru-RU" b="1" dirty="0" smtClean="0"/>
              <a:t>, когда приходить. Он </a:t>
            </a:r>
            <a:r>
              <a:rPr lang="ru-RU" b="1" dirty="0" err="1" smtClean="0">
                <a:solidFill>
                  <a:srgbClr val="FF0000"/>
                </a:solidFill>
              </a:rPr>
              <a:t>кле_т</a:t>
            </a:r>
            <a:r>
              <a:rPr lang="ru-RU" b="1" dirty="0" smtClean="0"/>
              <a:t> обои. Ветер </a:t>
            </a:r>
            <a:r>
              <a:rPr lang="ru-RU" b="1" dirty="0" err="1" smtClean="0">
                <a:solidFill>
                  <a:srgbClr val="FF0000"/>
                </a:solidFill>
              </a:rPr>
              <a:t>колыш_т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знамёна. Больной тяжело </a:t>
            </a:r>
            <a:r>
              <a:rPr lang="ru-RU" b="1" dirty="0" err="1" smtClean="0">
                <a:solidFill>
                  <a:srgbClr val="FF0000"/>
                </a:solidFill>
              </a:rPr>
              <a:t>дыш_т</a:t>
            </a:r>
            <a:r>
              <a:rPr lang="ru-RU" b="1" dirty="0" smtClean="0"/>
              <a:t>. Корабль </a:t>
            </a:r>
            <a:r>
              <a:rPr lang="ru-RU" b="1" dirty="0" err="1" smtClean="0">
                <a:solidFill>
                  <a:srgbClr val="FF0000"/>
                </a:solidFill>
              </a:rPr>
              <a:t>держ_т</a:t>
            </a:r>
            <a:r>
              <a:rPr lang="ru-RU" b="1" dirty="0" smtClean="0"/>
              <a:t> путь в порт. Девочка </a:t>
            </a:r>
            <a:r>
              <a:rPr lang="ru-RU" b="1" dirty="0" err="1" smtClean="0">
                <a:solidFill>
                  <a:srgbClr val="FF0000"/>
                </a:solidFill>
              </a:rPr>
              <a:t>пиш_т</a:t>
            </a:r>
            <a:r>
              <a:rPr lang="ru-RU" b="1" dirty="0" smtClean="0"/>
              <a:t> письмо. Ответ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завис_т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от решения.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самостоятельно: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Вставьте гласные в безударные личные окончания глаголов.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Одним ударом дерева </a:t>
            </a:r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 err="1" smtClean="0">
                <a:solidFill>
                  <a:srgbClr val="C00000"/>
                </a:solidFill>
              </a:rPr>
              <a:t>сруб_шь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/>
              <a:t>Мама </a:t>
            </a:r>
            <a:r>
              <a:rPr lang="ru-RU" b="1" dirty="0" err="1" smtClean="0">
                <a:solidFill>
                  <a:srgbClr val="C00000"/>
                </a:solidFill>
              </a:rPr>
              <a:t>буд_т</a:t>
            </a:r>
            <a:r>
              <a:rPr lang="ru-RU" b="1" dirty="0" smtClean="0"/>
              <a:t> меня очень рано. Отец </a:t>
            </a:r>
            <a:r>
              <a:rPr lang="ru-RU" b="1" dirty="0" err="1" smtClean="0">
                <a:solidFill>
                  <a:srgbClr val="C00000"/>
                </a:solidFill>
              </a:rPr>
              <a:t>буд_т</a:t>
            </a:r>
            <a:r>
              <a:rPr lang="ru-RU" b="1" dirty="0" smtClean="0"/>
              <a:t> дома поздно. Чем больше </a:t>
            </a:r>
            <a:r>
              <a:rPr lang="ru-RU" b="1" dirty="0" err="1" smtClean="0">
                <a:solidFill>
                  <a:srgbClr val="C00000"/>
                </a:solidFill>
              </a:rPr>
              <a:t>узна_шь</a:t>
            </a:r>
            <a:r>
              <a:rPr lang="ru-RU" b="1" dirty="0" smtClean="0"/>
              <a:t>, тем счастливее </a:t>
            </a:r>
            <a:r>
              <a:rPr lang="ru-RU" b="1" dirty="0" err="1" smtClean="0">
                <a:solidFill>
                  <a:srgbClr val="C00000"/>
                </a:solidFill>
              </a:rPr>
              <a:t>стан_шь</a:t>
            </a:r>
            <a:r>
              <a:rPr lang="ru-RU" b="1" dirty="0" smtClean="0"/>
              <a:t>. Дружба правдой </a:t>
            </a:r>
            <a:r>
              <a:rPr lang="ru-RU" b="1" dirty="0" err="1" smtClean="0">
                <a:solidFill>
                  <a:srgbClr val="C00000"/>
                </a:solidFill>
              </a:rPr>
              <a:t>крепн_т</a:t>
            </a:r>
            <a:r>
              <a:rPr lang="ru-RU" b="1" dirty="0" smtClean="0"/>
              <a:t>. Раньше </a:t>
            </a:r>
            <a:r>
              <a:rPr lang="ru-RU" b="1" dirty="0" err="1" smtClean="0">
                <a:solidFill>
                  <a:srgbClr val="C00000"/>
                </a:solidFill>
              </a:rPr>
              <a:t>начн_шь</a:t>
            </a:r>
            <a:r>
              <a:rPr lang="ru-RU" b="1" dirty="0" smtClean="0"/>
              <a:t>, </a:t>
            </a:r>
            <a:r>
              <a:rPr lang="ru-RU" b="1" dirty="0" err="1" smtClean="0"/>
              <a:t>раньше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законч_шь</a:t>
            </a:r>
            <a:r>
              <a:rPr lang="ru-RU" b="1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ни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000372"/>
            <a:ext cx="3857628" cy="3857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5214974" cy="1000108"/>
          </a:xfrm>
        </p:spPr>
        <p:txBody>
          <a:bodyPr/>
          <a:lstStyle/>
          <a:p>
            <a:r>
              <a:rPr lang="ru-RU" dirty="0" smtClean="0"/>
              <a:t>Проверяем: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5715040" cy="483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Одним ударом дерева не сруб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шь. Мама буд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т меня очень рано. Отец буд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т дома поздно. Чем больше узна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шь, тем счастливее стан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шь. Дружба правдой крепн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т. Раньше начн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шь, раньше законч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шь.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ловек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928802"/>
            <a:ext cx="3429024" cy="4572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Вспомним что такое </a:t>
            </a:r>
            <a:r>
              <a:rPr lang="ru-RU" dirty="0" smtClean="0">
                <a:solidFill>
                  <a:srgbClr val="F52BBB"/>
                </a:solidFill>
              </a:rPr>
              <a:t>спряжение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52BBB"/>
                </a:solidFill>
                <a:latin typeface="Franklin Gothic Medium" pitchFamily="34" charset="0"/>
                <a:cs typeface="Aharoni" pitchFamily="2" charset="-79"/>
              </a:rPr>
              <a:t>Это изменение глаголов по лицам и числам.</a:t>
            </a:r>
            <a:endParaRPr lang="ru-RU" sz="4000" dirty="0">
              <a:solidFill>
                <a:srgbClr val="F52BBB"/>
              </a:solidFill>
              <a:latin typeface="Franklin Gothic Medium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708292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глаголы относятся ко </a:t>
            </a:r>
            <a:r>
              <a:rPr lang="en-US" dirty="0" smtClean="0">
                <a:solidFill>
                  <a:srgbClr val="F52BBB"/>
                </a:solidFill>
              </a:rPr>
              <a:t>II </a:t>
            </a:r>
            <a:r>
              <a:rPr lang="ru-RU" dirty="0" smtClean="0">
                <a:solidFill>
                  <a:srgbClr val="F52BBB"/>
                </a:solidFill>
              </a:rPr>
              <a:t>спряжению?</a:t>
            </a:r>
            <a:endParaRPr lang="ru-RU" dirty="0">
              <a:solidFill>
                <a:srgbClr val="F52BB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rgbClr val="F52BBB"/>
                </a:solidFill>
              </a:rPr>
              <a:t>Ко второму же спряженью </a:t>
            </a:r>
            <a:br>
              <a:rPr lang="ru-RU" dirty="0" smtClean="0">
                <a:solidFill>
                  <a:srgbClr val="F52BBB"/>
                </a:solidFill>
              </a:rPr>
            </a:br>
            <a:r>
              <a:rPr lang="ru-RU" dirty="0" smtClean="0">
                <a:solidFill>
                  <a:srgbClr val="F52BBB"/>
                </a:solidFill>
              </a:rPr>
              <a:t>Отнесем мы, без сомненья, </a:t>
            </a:r>
            <a:br>
              <a:rPr lang="ru-RU" dirty="0" smtClean="0">
                <a:solidFill>
                  <a:srgbClr val="F52BBB"/>
                </a:solidFill>
              </a:rPr>
            </a:br>
            <a:r>
              <a:rPr lang="ru-RU" dirty="0" smtClean="0">
                <a:solidFill>
                  <a:srgbClr val="F52BBB"/>
                </a:solidFill>
              </a:rPr>
              <a:t>Все глаголы, что на </a:t>
            </a:r>
            <a:r>
              <a:rPr lang="ru-RU" sz="4000" dirty="0" smtClean="0">
                <a:solidFill>
                  <a:srgbClr val="0070C0"/>
                </a:solidFill>
              </a:rPr>
              <a:t>-</a:t>
            </a:r>
            <a:r>
              <a:rPr lang="ru-RU" sz="4000" dirty="0" err="1" smtClean="0">
                <a:solidFill>
                  <a:srgbClr val="0070C0"/>
                </a:solidFill>
              </a:rPr>
              <a:t>ить</a:t>
            </a:r>
            <a:r>
              <a:rPr lang="ru-RU" sz="4000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F52BBB"/>
                </a:solidFill>
              </a:rPr>
              <a:t/>
            </a:r>
            <a:br>
              <a:rPr lang="ru-RU" dirty="0" smtClean="0">
                <a:solidFill>
                  <a:srgbClr val="F52BBB"/>
                </a:solidFill>
              </a:rPr>
            </a:br>
            <a:r>
              <a:rPr lang="ru-RU" dirty="0" smtClean="0">
                <a:solidFill>
                  <a:srgbClr val="F52BBB"/>
                </a:solidFill>
              </a:rPr>
              <a:t>Исключения</a:t>
            </a:r>
            <a:r>
              <a:rPr lang="ru-RU" u="sng" dirty="0" smtClean="0">
                <a:solidFill>
                  <a:srgbClr val="F52BBB"/>
                </a:solidFill>
              </a:rPr>
              <a:t>: брить, стелить. </a:t>
            </a:r>
            <a:r>
              <a:rPr lang="ru-RU" dirty="0" smtClean="0">
                <a:solidFill>
                  <a:srgbClr val="F52BBB"/>
                </a:solidFill>
              </a:rPr>
              <a:t/>
            </a:r>
            <a:br>
              <a:rPr lang="ru-RU" dirty="0" smtClean="0">
                <a:solidFill>
                  <a:srgbClr val="F52BBB"/>
                </a:solidFill>
              </a:rPr>
            </a:br>
            <a:r>
              <a:rPr lang="ru-RU" dirty="0" smtClean="0">
                <a:solidFill>
                  <a:srgbClr val="F52BBB"/>
                </a:solidFill>
              </a:rPr>
              <a:t>И еще: смотр</a:t>
            </a:r>
            <a:r>
              <a:rPr lang="ru-RU" dirty="0" smtClean="0">
                <a:solidFill>
                  <a:srgbClr val="0070C0"/>
                </a:solidFill>
              </a:rPr>
              <a:t>еть</a:t>
            </a:r>
            <a:r>
              <a:rPr lang="ru-RU" dirty="0" smtClean="0">
                <a:solidFill>
                  <a:srgbClr val="F52BBB"/>
                </a:solidFill>
              </a:rPr>
              <a:t>, обид</a:t>
            </a:r>
            <a:r>
              <a:rPr lang="ru-RU" dirty="0" smtClean="0">
                <a:solidFill>
                  <a:srgbClr val="0070C0"/>
                </a:solidFill>
              </a:rPr>
              <a:t>еть</a:t>
            </a:r>
            <a:r>
              <a:rPr lang="ru-RU" dirty="0" smtClean="0">
                <a:solidFill>
                  <a:srgbClr val="F52BBB"/>
                </a:solidFill>
              </a:rPr>
              <a:t>, </a:t>
            </a:r>
            <a:br>
              <a:rPr lang="ru-RU" dirty="0" smtClean="0">
                <a:solidFill>
                  <a:srgbClr val="F52BBB"/>
                </a:solidFill>
              </a:rPr>
            </a:br>
            <a:r>
              <a:rPr lang="ru-RU" dirty="0" smtClean="0">
                <a:solidFill>
                  <a:srgbClr val="F52BBB"/>
                </a:solidFill>
              </a:rPr>
              <a:t>Слыш</a:t>
            </a:r>
            <a:r>
              <a:rPr lang="ru-RU" dirty="0" smtClean="0">
                <a:solidFill>
                  <a:srgbClr val="0070C0"/>
                </a:solidFill>
              </a:rPr>
              <a:t>ать</a:t>
            </a:r>
            <a:r>
              <a:rPr lang="ru-RU" dirty="0" smtClean="0">
                <a:solidFill>
                  <a:srgbClr val="F52BBB"/>
                </a:solidFill>
              </a:rPr>
              <a:t>, вид</a:t>
            </a:r>
            <a:r>
              <a:rPr lang="ru-RU" dirty="0" smtClean="0">
                <a:solidFill>
                  <a:srgbClr val="0070C0"/>
                </a:solidFill>
              </a:rPr>
              <a:t>еть</a:t>
            </a:r>
            <a:r>
              <a:rPr lang="ru-RU" dirty="0" smtClean="0">
                <a:solidFill>
                  <a:srgbClr val="F52BBB"/>
                </a:solidFill>
              </a:rPr>
              <a:t>, ненавид</a:t>
            </a:r>
            <a:r>
              <a:rPr lang="ru-RU" dirty="0" smtClean="0">
                <a:solidFill>
                  <a:srgbClr val="0070C0"/>
                </a:solidFill>
              </a:rPr>
              <a:t>еть</a:t>
            </a:r>
            <a:r>
              <a:rPr lang="ru-RU" dirty="0" smtClean="0">
                <a:solidFill>
                  <a:srgbClr val="F52BBB"/>
                </a:solidFill>
              </a:rPr>
              <a:t>, </a:t>
            </a:r>
            <a:br>
              <a:rPr lang="ru-RU" dirty="0" smtClean="0">
                <a:solidFill>
                  <a:srgbClr val="F52BBB"/>
                </a:solidFill>
              </a:rPr>
            </a:br>
            <a:r>
              <a:rPr lang="ru-RU" dirty="0" smtClean="0">
                <a:solidFill>
                  <a:srgbClr val="F52BBB"/>
                </a:solidFill>
              </a:rPr>
              <a:t>Гн</a:t>
            </a:r>
            <a:r>
              <a:rPr lang="ru-RU" dirty="0" smtClean="0">
                <a:solidFill>
                  <a:srgbClr val="0070C0"/>
                </a:solidFill>
              </a:rPr>
              <a:t>ать</a:t>
            </a:r>
            <a:r>
              <a:rPr lang="ru-RU" dirty="0" smtClean="0">
                <a:solidFill>
                  <a:srgbClr val="F52BBB"/>
                </a:solidFill>
              </a:rPr>
              <a:t>, дыш</a:t>
            </a:r>
            <a:r>
              <a:rPr lang="ru-RU" dirty="0" smtClean="0">
                <a:solidFill>
                  <a:srgbClr val="0070C0"/>
                </a:solidFill>
              </a:rPr>
              <a:t>ать</a:t>
            </a:r>
            <a:r>
              <a:rPr lang="ru-RU" dirty="0" smtClean="0">
                <a:solidFill>
                  <a:srgbClr val="F52BBB"/>
                </a:solidFill>
              </a:rPr>
              <a:t>, держ</a:t>
            </a:r>
            <a:r>
              <a:rPr lang="ru-RU" dirty="0" smtClean="0">
                <a:solidFill>
                  <a:srgbClr val="0070C0"/>
                </a:solidFill>
              </a:rPr>
              <a:t>ать</a:t>
            </a:r>
            <a:r>
              <a:rPr lang="ru-RU" dirty="0" smtClean="0">
                <a:solidFill>
                  <a:srgbClr val="F52BBB"/>
                </a:solidFill>
              </a:rPr>
              <a:t>, верт</a:t>
            </a:r>
            <a:r>
              <a:rPr lang="ru-RU" dirty="0" smtClean="0">
                <a:solidFill>
                  <a:srgbClr val="0070C0"/>
                </a:solidFill>
              </a:rPr>
              <a:t>еть</a:t>
            </a:r>
            <a:r>
              <a:rPr lang="ru-RU" dirty="0" smtClean="0">
                <a:solidFill>
                  <a:srgbClr val="F52BBB"/>
                </a:solidFill>
              </a:rPr>
              <a:t/>
            </a:r>
            <a:br>
              <a:rPr lang="ru-RU" dirty="0" smtClean="0">
                <a:solidFill>
                  <a:srgbClr val="F52BBB"/>
                </a:solidFill>
              </a:rPr>
            </a:br>
            <a:r>
              <a:rPr lang="ru-RU" dirty="0" smtClean="0">
                <a:solidFill>
                  <a:srgbClr val="F52BBB"/>
                </a:solidFill>
              </a:rPr>
              <a:t>И завис</a:t>
            </a:r>
            <a:r>
              <a:rPr lang="ru-RU" dirty="0" smtClean="0">
                <a:solidFill>
                  <a:srgbClr val="0070C0"/>
                </a:solidFill>
              </a:rPr>
              <a:t>еть</a:t>
            </a:r>
            <a:r>
              <a:rPr lang="ru-RU" dirty="0" smtClean="0">
                <a:solidFill>
                  <a:srgbClr val="F52BBB"/>
                </a:solidFill>
              </a:rPr>
              <a:t> и терп</a:t>
            </a:r>
            <a:r>
              <a:rPr lang="ru-RU" dirty="0" smtClean="0">
                <a:solidFill>
                  <a:srgbClr val="0070C0"/>
                </a:solidFill>
              </a:rPr>
              <a:t>еть</a:t>
            </a:r>
            <a:r>
              <a:rPr lang="ru-RU" dirty="0" smtClean="0">
                <a:solidFill>
                  <a:srgbClr val="F52BBB"/>
                </a:solidFill>
              </a:rPr>
              <a:t>. </a:t>
            </a:r>
            <a:endParaRPr lang="ru-RU" b="1" dirty="0">
              <a:solidFill>
                <a:srgbClr val="F52B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ловек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786057"/>
            <a:ext cx="3143272" cy="4191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глаголы относятся к </a:t>
            </a:r>
            <a:r>
              <a:rPr lang="en-US" dirty="0" smtClean="0"/>
              <a:t>I </a:t>
            </a:r>
            <a:r>
              <a:rPr lang="ru-RU" dirty="0" smtClean="0"/>
              <a:t>спряжению: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498080" cy="4800600"/>
          </a:xfrm>
        </p:spPr>
        <p:txBody>
          <a:bodyPr/>
          <a:lstStyle/>
          <a:p>
            <a:r>
              <a:rPr lang="ru-RU" b="1" dirty="0" smtClean="0"/>
              <a:t>К I спряжению относятся: </a:t>
            </a:r>
            <a:endParaRPr lang="ru-RU" dirty="0" smtClean="0"/>
          </a:p>
          <a:p>
            <a:r>
              <a:rPr lang="ru-RU" b="1" dirty="0" smtClean="0"/>
              <a:t>– глаголы в неопределённой форме ,оканчивающиеся на </a:t>
            </a:r>
            <a:r>
              <a:rPr lang="ru-RU" sz="3600" b="1" dirty="0" smtClean="0">
                <a:solidFill>
                  <a:srgbClr val="F52BBB"/>
                </a:solidFill>
              </a:rPr>
              <a:t>-</a:t>
            </a:r>
            <a:r>
              <a:rPr lang="ru-RU" sz="3600" b="1" dirty="0" err="1" smtClean="0">
                <a:solidFill>
                  <a:srgbClr val="F52BBB"/>
                </a:solidFill>
              </a:rPr>
              <a:t>еть</a:t>
            </a:r>
            <a:r>
              <a:rPr lang="ru-RU" sz="3600" b="1" dirty="0" smtClean="0">
                <a:solidFill>
                  <a:srgbClr val="F52BBB"/>
                </a:solidFill>
              </a:rPr>
              <a:t> 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F52BBB"/>
                </a:solidFill>
              </a:rPr>
              <a:t>-</a:t>
            </a:r>
            <a:r>
              <a:rPr lang="ru-RU" sz="3600" b="1" dirty="0" err="1" smtClean="0">
                <a:solidFill>
                  <a:srgbClr val="F52BBB"/>
                </a:solidFill>
              </a:rPr>
              <a:t>ать</a:t>
            </a:r>
            <a:r>
              <a:rPr lang="ru-RU" sz="3600" b="1" dirty="0" smtClean="0">
                <a:solidFill>
                  <a:srgbClr val="F52BBB"/>
                </a:solidFill>
              </a:rPr>
              <a:t> -ять, -</a:t>
            </a:r>
            <a:r>
              <a:rPr lang="ru-RU" sz="3600" b="1" dirty="0" err="1" smtClean="0">
                <a:solidFill>
                  <a:srgbClr val="F52BBB"/>
                </a:solidFill>
              </a:rPr>
              <a:t>уть</a:t>
            </a:r>
            <a:r>
              <a:rPr lang="ru-RU" sz="3600" b="1" dirty="0" smtClean="0">
                <a:solidFill>
                  <a:srgbClr val="F52BBB"/>
                </a:solidFill>
              </a:rPr>
              <a:t>, -</a:t>
            </a:r>
            <a:r>
              <a:rPr lang="ru-RU" sz="3600" b="1" dirty="0" err="1" smtClean="0">
                <a:solidFill>
                  <a:srgbClr val="F52BBB"/>
                </a:solidFill>
              </a:rPr>
              <a:t>ыть</a:t>
            </a:r>
            <a:r>
              <a:rPr lang="ru-RU" sz="3600" b="1" dirty="0" smtClean="0">
                <a:solidFill>
                  <a:srgbClr val="F52BBB"/>
                </a:solidFill>
              </a:rPr>
              <a:t>, ---</a:t>
            </a:r>
            <a:r>
              <a:rPr lang="ru-RU" sz="3600" b="1" dirty="0" err="1" smtClean="0">
                <a:solidFill>
                  <a:srgbClr val="F52BBB"/>
                </a:solidFill>
              </a:rPr>
              <a:t>оть</a:t>
            </a:r>
            <a:endParaRPr lang="ru-RU" sz="3600" b="1" dirty="0" smtClean="0">
              <a:solidFill>
                <a:srgbClr val="F52BBB"/>
              </a:solidFill>
            </a:endParaRPr>
          </a:p>
          <a:p>
            <a:r>
              <a:rPr lang="ru-RU" b="1" dirty="0" smtClean="0"/>
              <a:t>–</a:t>
            </a:r>
            <a:r>
              <a:rPr lang="ru-RU" dirty="0" smtClean="0"/>
              <a:t>два глагола на </a:t>
            </a:r>
            <a:r>
              <a:rPr lang="ru-RU" b="1" dirty="0" smtClean="0">
                <a:solidFill>
                  <a:srgbClr val="F52BBB"/>
                </a:solidFill>
              </a:rPr>
              <a:t>-</a:t>
            </a:r>
            <a:r>
              <a:rPr lang="ru-RU" b="1" dirty="0" err="1" smtClean="0">
                <a:solidFill>
                  <a:srgbClr val="F52BBB"/>
                </a:solidFill>
              </a:rPr>
              <a:t>ить</a:t>
            </a:r>
            <a:r>
              <a:rPr lang="ru-RU" b="1" dirty="0" smtClean="0">
                <a:solidFill>
                  <a:srgbClr val="F52BBB"/>
                </a:solidFill>
              </a:rPr>
              <a:t>:</a:t>
            </a:r>
            <a:r>
              <a:rPr lang="ru-RU" u="sng" dirty="0" smtClean="0"/>
              <a:t> 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брить    и       стелить.</a:t>
            </a:r>
          </a:p>
          <a:p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7043_html_m31bd8f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0"/>
            <a:ext cx="5372099" cy="33575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98080" cy="1143000"/>
          </a:xfrm>
        </p:spPr>
        <p:txBody>
          <a:bodyPr/>
          <a:lstStyle/>
          <a:p>
            <a:r>
              <a:rPr lang="ru-RU" dirty="0" smtClean="0"/>
              <a:t>     Потренируемся?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857364"/>
            <a:ext cx="8215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/>
              <a:t>Выберите </a:t>
            </a:r>
            <a:r>
              <a:rPr lang="ru-RU" sz="3600" b="1" dirty="0" smtClean="0"/>
              <a:t>глаголы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            </a:t>
            </a:r>
            <a:r>
              <a:rPr lang="ru-RU" sz="3600" b="1" u="sng" dirty="0">
                <a:solidFill>
                  <a:srgbClr val="FF0000"/>
                </a:solidFill>
              </a:rPr>
              <a:t>1 спряжения.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/>
              <a:t>Шагать, жить, ходить, плыть, строить, полоть, тянуть, носить, лететь, лаять.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себя: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5422408" cy="4800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Шагать,</a:t>
            </a:r>
            <a:r>
              <a:rPr lang="ru-RU" sz="3600" b="1" dirty="0" smtClean="0"/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жить</a:t>
            </a:r>
            <a:r>
              <a:rPr lang="ru-RU" sz="3600" b="1" dirty="0" smtClean="0"/>
              <a:t>, ходить, 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плыть, </a:t>
            </a:r>
          </a:p>
          <a:p>
            <a:r>
              <a:rPr lang="ru-RU" sz="3600" b="1" dirty="0" smtClean="0"/>
              <a:t>строить, </a:t>
            </a:r>
            <a:r>
              <a:rPr lang="ru-RU" sz="3600" b="1" dirty="0" smtClean="0">
                <a:solidFill>
                  <a:srgbClr val="FF0000"/>
                </a:solidFill>
              </a:rPr>
              <a:t>полоть,</a:t>
            </a:r>
          </a:p>
          <a:p>
            <a:r>
              <a:rPr lang="ru-RU" sz="3600" b="1" dirty="0" smtClean="0"/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тянуть</a:t>
            </a:r>
            <a:r>
              <a:rPr lang="ru-RU" sz="3600" b="1" dirty="0" smtClean="0"/>
              <a:t>, носить,</a:t>
            </a:r>
          </a:p>
          <a:p>
            <a:r>
              <a:rPr lang="ru-RU" sz="3600" b="1" dirty="0" smtClean="0"/>
              <a:t> лететь,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 лаять. 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пр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68" y="1928802"/>
            <a:ext cx="4429132" cy="44291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6072230" cy="62865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Выберите глаголы </a:t>
            </a:r>
            <a:r>
              <a:rPr lang="ru-RU" b="1" dirty="0" smtClean="0">
                <a:solidFill>
                  <a:srgbClr val="FF0000"/>
                </a:solidFill>
              </a:rPr>
              <a:t>II спряжения.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900" b="1" dirty="0" smtClean="0"/>
              <a:t>Едешь, </a:t>
            </a:r>
          </a:p>
          <a:p>
            <a:pPr algn="ctr">
              <a:buNone/>
            </a:pPr>
            <a:r>
              <a:rPr lang="ru-RU" sz="3900" b="1" dirty="0" smtClean="0"/>
              <a:t>гонит,</a:t>
            </a:r>
          </a:p>
          <a:p>
            <a:pPr algn="ctr">
              <a:buNone/>
            </a:pPr>
            <a:r>
              <a:rPr lang="ru-RU" sz="3900" b="1" dirty="0" smtClean="0"/>
              <a:t> посмотрим, </a:t>
            </a:r>
          </a:p>
          <a:p>
            <a:pPr algn="ctr">
              <a:buNone/>
            </a:pPr>
            <a:r>
              <a:rPr lang="ru-RU" sz="3900" b="1" dirty="0" smtClean="0"/>
              <a:t>тянем, </a:t>
            </a:r>
          </a:p>
          <a:p>
            <a:pPr algn="ctr">
              <a:buNone/>
            </a:pPr>
            <a:r>
              <a:rPr lang="ru-RU" sz="3900" b="1" dirty="0" smtClean="0"/>
              <a:t>чистишь, </a:t>
            </a:r>
          </a:p>
          <a:p>
            <a:pPr algn="ctr">
              <a:buNone/>
            </a:pPr>
            <a:r>
              <a:rPr lang="ru-RU" sz="3900" b="1" dirty="0" smtClean="0"/>
              <a:t>запускает, </a:t>
            </a:r>
          </a:p>
          <a:p>
            <a:pPr algn="ctr">
              <a:buNone/>
            </a:pPr>
            <a:r>
              <a:rPr lang="ru-RU" sz="3900" b="1" dirty="0" smtClean="0"/>
              <a:t>спрячешь, </a:t>
            </a:r>
          </a:p>
          <a:p>
            <a:pPr algn="ctr">
              <a:buNone/>
            </a:pPr>
            <a:r>
              <a:rPr lang="ru-RU" sz="3900" b="1" dirty="0" smtClean="0"/>
              <a:t>приготовит,</a:t>
            </a:r>
          </a:p>
          <a:p>
            <a:pPr algn="ctr">
              <a:buNone/>
            </a:pPr>
            <a:r>
              <a:rPr lang="ru-RU" sz="3900" b="1" dirty="0" smtClean="0"/>
              <a:t> ставим.</a:t>
            </a:r>
            <a:r>
              <a:rPr lang="ru-RU" sz="3600" b="1" dirty="0" smtClean="0"/>
              <a:t>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Гон</a:t>
            </a:r>
            <a:r>
              <a:rPr lang="ru-RU" sz="4000" dirty="0" smtClean="0">
                <a:solidFill>
                  <a:srgbClr val="FF0000"/>
                </a:solidFill>
              </a:rPr>
              <a:t>ит</a:t>
            </a:r>
            <a:r>
              <a:rPr lang="ru-RU" sz="4000" dirty="0" smtClean="0"/>
              <a:t>    -  </a:t>
            </a:r>
            <a:r>
              <a:rPr lang="en-US" sz="4000" dirty="0" smtClean="0"/>
              <a:t>II </a:t>
            </a:r>
            <a:r>
              <a:rPr lang="ru-RU" sz="4000" dirty="0" err="1" smtClean="0"/>
              <a:t>спр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Посмотр</a:t>
            </a:r>
            <a:r>
              <a:rPr lang="ru-RU" sz="4000" dirty="0" smtClean="0">
                <a:solidFill>
                  <a:srgbClr val="FF0000"/>
                </a:solidFill>
              </a:rPr>
              <a:t>ит</a:t>
            </a:r>
            <a:r>
              <a:rPr lang="ru-RU" sz="4000" dirty="0" smtClean="0"/>
              <a:t> -  </a:t>
            </a:r>
            <a:r>
              <a:rPr lang="en-US" sz="4000" dirty="0" smtClean="0"/>
              <a:t>II </a:t>
            </a:r>
            <a:r>
              <a:rPr lang="ru-RU" sz="4000" dirty="0" err="1" smtClean="0"/>
              <a:t>спр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Чистишь -  </a:t>
            </a:r>
            <a:r>
              <a:rPr lang="en-US" sz="4000" dirty="0" smtClean="0"/>
              <a:t>II </a:t>
            </a:r>
            <a:r>
              <a:rPr lang="ru-RU" sz="4000" dirty="0" err="1" smtClean="0"/>
              <a:t>спр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Приготов</a:t>
            </a:r>
            <a:r>
              <a:rPr lang="ru-RU" sz="4000" dirty="0" smtClean="0">
                <a:solidFill>
                  <a:srgbClr val="FF0000"/>
                </a:solidFill>
              </a:rPr>
              <a:t>ит</a:t>
            </a:r>
            <a:r>
              <a:rPr lang="ru-RU" sz="4000" dirty="0" smtClean="0"/>
              <a:t> -  </a:t>
            </a:r>
            <a:r>
              <a:rPr lang="en-US" sz="4000" dirty="0" smtClean="0"/>
              <a:t>II </a:t>
            </a:r>
            <a:r>
              <a:rPr lang="ru-RU" sz="4000" dirty="0" err="1" smtClean="0"/>
              <a:t>спр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став</a:t>
            </a:r>
            <a:r>
              <a:rPr lang="ru-RU" sz="4000" dirty="0" smtClean="0">
                <a:solidFill>
                  <a:srgbClr val="FF0000"/>
                </a:solidFill>
              </a:rPr>
              <a:t>им</a:t>
            </a:r>
            <a:r>
              <a:rPr lang="ru-RU" sz="4000" dirty="0" smtClean="0"/>
              <a:t> -  </a:t>
            </a:r>
            <a:r>
              <a:rPr lang="en-US" sz="4000" dirty="0" smtClean="0"/>
              <a:t>II </a:t>
            </a:r>
            <a:r>
              <a:rPr lang="ru-RU" sz="4000" dirty="0" err="1" smtClean="0"/>
              <a:t>спр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de-to-facebook-insigh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810414"/>
            <a:ext cx="4572032" cy="3047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НАМ НУЖНО ЗНАТЬ СПРЯЖЕНИЯ ГЛАГОЛОВ?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279796" cy="3195646"/>
          </a:xfrm>
        </p:spPr>
        <p:txBody>
          <a:bodyPr/>
          <a:lstStyle/>
          <a:p>
            <a:r>
              <a:rPr lang="ru-RU" dirty="0" smtClean="0"/>
              <a:t>Ответ: </a:t>
            </a:r>
          </a:p>
          <a:p>
            <a:pPr algn="ctr">
              <a:buNone/>
            </a:pPr>
            <a:r>
              <a:rPr lang="ru-RU" sz="4800" b="1" dirty="0" smtClean="0"/>
              <a:t>чтобы правильно писать безударные личные окончания глаголов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258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Тема урока: «Правописание безударных личных окончаний глаголов»</vt:lpstr>
      <vt:lpstr>Вспомним что такое спряжение:</vt:lpstr>
      <vt:lpstr>Какие глаголы относятся ко II спряжению?</vt:lpstr>
      <vt:lpstr>Какие глаголы относятся к I спряжению:</vt:lpstr>
      <vt:lpstr>     Потренируемся?</vt:lpstr>
      <vt:lpstr>Проверьте себя: </vt:lpstr>
      <vt:lpstr>Слайд 7</vt:lpstr>
      <vt:lpstr>Проверь себя:</vt:lpstr>
      <vt:lpstr>ДЛЯ ЧЕГО НАМ НУЖНО ЗНАТЬ СПРЯЖЕНИЯ ГЛАГОЛОВ?</vt:lpstr>
      <vt:lpstr>Запиши и запомни!</vt:lpstr>
      <vt:lpstr>Важно!</vt:lpstr>
      <vt:lpstr>Важно:</vt:lpstr>
      <vt:lpstr>Потренируемся?</vt:lpstr>
      <vt:lpstr>А теперь обратимся к учебнику!</vt:lpstr>
      <vt:lpstr>Попробуем вставить гласную в окончание глагола:</vt:lpstr>
      <vt:lpstr>Вставьте гласные в безударные личные окончания глаголов.</vt:lpstr>
      <vt:lpstr>А теперь самостоятельно:</vt:lpstr>
      <vt:lpstr>Проверяем: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«Правописание безударных личных окончаний глаголов»</dc:title>
  <dc:creator>Windows User</dc:creator>
  <cp:lastModifiedBy>Sony</cp:lastModifiedBy>
  <cp:revision>15</cp:revision>
  <dcterms:created xsi:type="dcterms:W3CDTF">2015-04-22T17:51:30Z</dcterms:created>
  <dcterms:modified xsi:type="dcterms:W3CDTF">2020-05-09T06:47:43Z</dcterms:modified>
</cp:coreProperties>
</file>