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70" r:id="rId3"/>
    <p:sldId id="271" r:id="rId4"/>
    <p:sldId id="286" r:id="rId5"/>
    <p:sldId id="287" r:id="rId6"/>
    <p:sldId id="288" r:id="rId7"/>
    <p:sldId id="289" r:id="rId8"/>
    <p:sldId id="292" r:id="rId9"/>
    <p:sldId id="272" r:id="rId10"/>
    <p:sldId id="293"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56" autoAdjust="0"/>
  </p:normalViewPr>
  <p:slideViewPr>
    <p:cSldViewPr snapToGrid="0" showGuides="1">
      <p:cViewPr varScale="1">
        <p:scale>
          <a:sx n="64" d="100"/>
          <a:sy n="64" d="100"/>
        </p:scale>
        <p:origin x="9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13708C-07A8-4515-A584-EFF78D63052F}" type="datetimeFigureOut">
              <a:rPr lang="ru-RU" smtClean="0"/>
              <a:t>01.05.2020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2E29C5-B690-4557-98DE-FFC5ED97CE9F}" type="slidenum">
              <a:rPr lang="ru-RU" smtClean="0"/>
              <a:t>‹#›</a:t>
            </a:fld>
            <a:endParaRPr lang="ru-RU"/>
          </a:p>
        </p:txBody>
      </p:sp>
    </p:spTree>
    <p:extLst>
      <p:ext uri="{BB962C8B-B14F-4D97-AF65-F5344CB8AC3E}">
        <p14:creationId xmlns:p14="http://schemas.microsoft.com/office/powerpoint/2010/main" val="114828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D6721CD-728F-4BC9-A7FE-32DD1A14CBD2}"/>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15600EFD-B87F-40E6-9BAC-75708BA02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6A3ECB3-A323-43C3-91CD-7BE7D7F0D1D0}"/>
              </a:ext>
            </a:extLst>
          </p:cNvPr>
          <p:cNvSpPr>
            <a:spLocks noGrp="1"/>
          </p:cNvSpPr>
          <p:nvPr>
            <p:ph type="dt" sz="half" idx="10"/>
          </p:nvPr>
        </p:nvSpPr>
        <p:spPr/>
        <p:txBody>
          <a:bodyPr/>
          <a:lstStyle/>
          <a:p>
            <a:fld id="{6A81A5A7-BED7-4238-A152-77FD7C9C0814}" type="datetime1">
              <a:rPr lang="ru-RU" smtClean="0"/>
              <a:t>01.05.2020</a:t>
            </a:fld>
            <a:endParaRPr lang="ru-RU"/>
          </a:p>
        </p:txBody>
      </p:sp>
      <p:sp>
        <p:nvSpPr>
          <p:cNvPr id="5" name="Нижний колонтитул 4">
            <a:extLst>
              <a:ext uri="{FF2B5EF4-FFF2-40B4-BE49-F238E27FC236}">
                <a16:creationId xmlns:a16="http://schemas.microsoft.com/office/drawing/2014/main" id="{54526611-7C77-432D-864C-E5B55EA2E8E2}"/>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5D43DC0C-69FB-48F3-9935-A6B09A59B5C5}"/>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2249550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D05859-7B98-4335-9CBE-EA14092F8B6E}"/>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CB987916-2B56-429A-8311-4F6694AAA68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85648E9-B31D-4A0B-9C77-A666809264A6}"/>
              </a:ext>
            </a:extLst>
          </p:cNvPr>
          <p:cNvSpPr>
            <a:spLocks noGrp="1"/>
          </p:cNvSpPr>
          <p:nvPr>
            <p:ph type="dt" sz="half" idx="10"/>
          </p:nvPr>
        </p:nvSpPr>
        <p:spPr/>
        <p:txBody>
          <a:bodyPr/>
          <a:lstStyle/>
          <a:p>
            <a:fld id="{0B92E587-F256-4B81-93F1-9A816BA84DAB}" type="datetime1">
              <a:rPr lang="ru-RU" smtClean="0"/>
              <a:t>01.05.2020</a:t>
            </a:fld>
            <a:endParaRPr lang="ru-RU"/>
          </a:p>
        </p:txBody>
      </p:sp>
      <p:sp>
        <p:nvSpPr>
          <p:cNvPr id="5" name="Нижний колонтитул 4">
            <a:extLst>
              <a:ext uri="{FF2B5EF4-FFF2-40B4-BE49-F238E27FC236}">
                <a16:creationId xmlns:a16="http://schemas.microsoft.com/office/drawing/2014/main" id="{F9B71007-841E-4FD2-A5CE-ECD2F9EBFEB3}"/>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5AD68F08-6705-49F2-8164-426CA520E479}"/>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21416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6F19655A-04D3-4C5A-80E1-C86D52E10D9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800469A-2484-4206-9ED6-5A29310E675E}"/>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70D3603-6E8A-49E8-A37C-513A617E7D24}"/>
              </a:ext>
            </a:extLst>
          </p:cNvPr>
          <p:cNvSpPr>
            <a:spLocks noGrp="1"/>
          </p:cNvSpPr>
          <p:nvPr>
            <p:ph type="dt" sz="half" idx="10"/>
          </p:nvPr>
        </p:nvSpPr>
        <p:spPr/>
        <p:txBody>
          <a:bodyPr/>
          <a:lstStyle/>
          <a:p>
            <a:fld id="{FA2A7983-6E4A-4D92-B423-C4D28D875086}" type="datetime1">
              <a:rPr lang="ru-RU" smtClean="0"/>
              <a:t>01.05.2020</a:t>
            </a:fld>
            <a:endParaRPr lang="ru-RU"/>
          </a:p>
        </p:txBody>
      </p:sp>
      <p:sp>
        <p:nvSpPr>
          <p:cNvPr id="5" name="Нижний колонтитул 4">
            <a:extLst>
              <a:ext uri="{FF2B5EF4-FFF2-40B4-BE49-F238E27FC236}">
                <a16:creationId xmlns:a16="http://schemas.microsoft.com/office/drawing/2014/main" id="{E516CA0F-0C39-473B-BC8C-26533E01D303}"/>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8058024E-008B-4A72-9998-C8818E4E2BEC}"/>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2121413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B641B7-DE23-4998-80D8-921C2A0133B2}"/>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87F092CA-9473-4BAC-B139-DCF985F8EAA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BD0CB7A-53BD-4012-893E-4E9BCB5E20DC}"/>
              </a:ext>
            </a:extLst>
          </p:cNvPr>
          <p:cNvSpPr>
            <a:spLocks noGrp="1"/>
          </p:cNvSpPr>
          <p:nvPr>
            <p:ph type="dt" sz="half" idx="10"/>
          </p:nvPr>
        </p:nvSpPr>
        <p:spPr/>
        <p:txBody>
          <a:bodyPr/>
          <a:lstStyle/>
          <a:p>
            <a:fld id="{46FEF959-7830-49F3-B212-5B3599709A1D}" type="datetime1">
              <a:rPr lang="ru-RU" smtClean="0"/>
              <a:t>01.05.2020</a:t>
            </a:fld>
            <a:endParaRPr lang="ru-RU"/>
          </a:p>
        </p:txBody>
      </p:sp>
      <p:sp>
        <p:nvSpPr>
          <p:cNvPr id="5" name="Нижний колонтитул 4">
            <a:extLst>
              <a:ext uri="{FF2B5EF4-FFF2-40B4-BE49-F238E27FC236}">
                <a16:creationId xmlns:a16="http://schemas.microsoft.com/office/drawing/2014/main" id="{FB845282-62CD-44A3-8A8C-713733148DED}"/>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5BFEFF5F-5747-4108-85FA-218BBE768D6F}"/>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3452935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617B0F-23D6-41D2-BA65-FE2DAF076AC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A60D548E-B100-45F4-8561-95BF984E4F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FA5886A6-8AD7-4502-91F9-79650D1D84AC}"/>
              </a:ext>
            </a:extLst>
          </p:cNvPr>
          <p:cNvSpPr>
            <a:spLocks noGrp="1"/>
          </p:cNvSpPr>
          <p:nvPr>
            <p:ph type="dt" sz="half" idx="10"/>
          </p:nvPr>
        </p:nvSpPr>
        <p:spPr/>
        <p:txBody>
          <a:bodyPr/>
          <a:lstStyle/>
          <a:p>
            <a:fld id="{87CC9794-5CAA-4493-B4AA-1C9823F73A63}" type="datetime1">
              <a:rPr lang="ru-RU" smtClean="0"/>
              <a:t>01.05.2020</a:t>
            </a:fld>
            <a:endParaRPr lang="ru-RU"/>
          </a:p>
        </p:txBody>
      </p:sp>
      <p:sp>
        <p:nvSpPr>
          <p:cNvPr id="5" name="Нижний колонтитул 4">
            <a:extLst>
              <a:ext uri="{FF2B5EF4-FFF2-40B4-BE49-F238E27FC236}">
                <a16:creationId xmlns:a16="http://schemas.microsoft.com/office/drawing/2014/main" id="{25C9C733-5FE7-43AF-A884-0F18F3DFFB1F}"/>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A18F581D-EF82-4DE0-BE93-7894E4D10111}"/>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3943749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A92F6E-CA74-4314-A2D8-D3137A5386C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E28B46F-85BD-413E-A10D-30B82E071519}"/>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AC56E6F-0FB4-4721-8952-40502035675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BD54DC8-A392-478F-8199-E6810C60C71B}"/>
              </a:ext>
            </a:extLst>
          </p:cNvPr>
          <p:cNvSpPr>
            <a:spLocks noGrp="1"/>
          </p:cNvSpPr>
          <p:nvPr>
            <p:ph type="dt" sz="half" idx="10"/>
          </p:nvPr>
        </p:nvSpPr>
        <p:spPr/>
        <p:txBody>
          <a:bodyPr/>
          <a:lstStyle/>
          <a:p>
            <a:fld id="{E0631256-2880-4623-A797-FF320D083840}" type="datetime1">
              <a:rPr lang="ru-RU" smtClean="0"/>
              <a:t>01.05.2020</a:t>
            </a:fld>
            <a:endParaRPr lang="ru-RU"/>
          </a:p>
        </p:txBody>
      </p:sp>
      <p:sp>
        <p:nvSpPr>
          <p:cNvPr id="6" name="Нижний колонтитул 5">
            <a:extLst>
              <a:ext uri="{FF2B5EF4-FFF2-40B4-BE49-F238E27FC236}">
                <a16:creationId xmlns:a16="http://schemas.microsoft.com/office/drawing/2014/main" id="{C97AF494-54E9-444C-AEA7-893DD7F6CA91}"/>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7" name="Номер слайда 6">
            <a:extLst>
              <a:ext uri="{FF2B5EF4-FFF2-40B4-BE49-F238E27FC236}">
                <a16:creationId xmlns:a16="http://schemas.microsoft.com/office/drawing/2014/main" id="{3619BF1A-42AE-4513-8917-20393F203947}"/>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2251064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B41931-C2B4-4DE7-97B1-6F84F4431C8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B947B35-3E6D-4C5A-A90C-795F16AC72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1649983-9AC4-4566-A167-227CECA62D84}"/>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53E1719-602A-4747-AF52-1198758415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58C0924-3E3C-4B9F-BD2E-BF1D98C9F062}"/>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C9350201-5F5A-4D7B-9342-4937E126B868}"/>
              </a:ext>
            </a:extLst>
          </p:cNvPr>
          <p:cNvSpPr>
            <a:spLocks noGrp="1"/>
          </p:cNvSpPr>
          <p:nvPr>
            <p:ph type="dt" sz="half" idx="10"/>
          </p:nvPr>
        </p:nvSpPr>
        <p:spPr/>
        <p:txBody>
          <a:bodyPr/>
          <a:lstStyle/>
          <a:p>
            <a:fld id="{674EDCF2-443E-4B8E-B1C2-ED9E2B731487}" type="datetime1">
              <a:rPr lang="ru-RU" smtClean="0"/>
              <a:t>01.05.2020</a:t>
            </a:fld>
            <a:endParaRPr lang="ru-RU"/>
          </a:p>
        </p:txBody>
      </p:sp>
      <p:sp>
        <p:nvSpPr>
          <p:cNvPr id="8" name="Нижний колонтитул 7">
            <a:extLst>
              <a:ext uri="{FF2B5EF4-FFF2-40B4-BE49-F238E27FC236}">
                <a16:creationId xmlns:a16="http://schemas.microsoft.com/office/drawing/2014/main" id="{3A3224A0-AA21-47F2-876C-4EF786D89DAA}"/>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9" name="Номер слайда 8">
            <a:extLst>
              <a:ext uri="{FF2B5EF4-FFF2-40B4-BE49-F238E27FC236}">
                <a16:creationId xmlns:a16="http://schemas.microsoft.com/office/drawing/2014/main" id="{E271A97A-26EC-467B-BA69-CDDD3935158E}"/>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1589501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E22360-6E30-4329-8C1D-FD462736754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684D8926-C432-4135-80F9-86B689AFEAB3}"/>
              </a:ext>
            </a:extLst>
          </p:cNvPr>
          <p:cNvSpPr>
            <a:spLocks noGrp="1"/>
          </p:cNvSpPr>
          <p:nvPr>
            <p:ph type="dt" sz="half" idx="10"/>
          </p:nvPr>
        </p:nvSpPr>
        <p:spPr/>
        <p:txBody>
          <a:bodyPr/>
          <a:lstStyle/>
          <a:p>
            <a:fld id="{35DCB3F6-0D66-4358-8F2F-E7E0D9936FA9}" type="datetime1">
              <a:rPr lang="ru-RU" smtClean="0"/>
              <a:t>01.05.2020</a:t>
            </a:fld>
            <a:endParaRPr lang="ru-RU"/>
          </a:p>
        </p:txBody>
      </p:sp>
      <p:sp>
        <p:nvSpPr>
          <p:cNvPr id="4" name="Нижний колонтитул 3">
            <a:extLst>
              <a:ext uri="{FF2B5EF4-FFF2-40B4-BE49-F238E27FC236}">
                <a16:creationId xmlns:a16="http://schemas.microsoft.com/office/drawing/2014/main" id="{C1B81156-329D-4FEC-BB1E-128AD5ACE052}"/>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AA96D94D-9EB2-4EFD-AE5C-A470453E5032}"/>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330165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3803ECB-EBF7-43F2-A7F5-60471B96A4DA}"/>
              </a:ext>
            </a:extLst>
          </p:cNvPr>
          <p:cNvSpPr>
            <a:spLocks noGrp="1"/>
          </p:cNvSpPr>
          <p:nvPr>
            <p:ph type="dt" sz="half" idx="10"/>
          </p:nvPr>
        </p:nvSpPr>
        <p:spPr/>
        <p:txBody>
          <a:bodyPr/>
          <a:lstStyle/>
          <a:p>
            <a:fld id="{786AAAC5-B991-44BE-AB95-B2F39E16CD87}" type="datetime1">
              <a:rPr lang="ru-RU" smtClean="0"/>
              <a:t>01.05.2020</a:t>
            </a:fld>
            <a:endParaRPr lang="ru-RU"/>
          </a:p>
        </p:txBody>
      </p:sp>
      <p:sp>
        <p:nvSpPr>
          <p:cNvPr id="3" name="Нижний колонтитул 2">
            <a:extLst>
              <a:ext uri="{FF2B5EF4-FFF2-40B4-BE49-F238E27FC236}">
                <a16:creationId xmlns:a16="http://schemas.microsoft.com/office/drawing/2014/main" id="{40B27E07-F434-46D8-BFEC-94423050407F}"/>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4" name="Номер слайда 3">
            <a:extLst>
              <a:ext uri="{FF2B5EF4-FFF2-40B4-BE49-F238E27FC236}">
                <a16:creationId xmlns:a16="http://schemas.microsoft.com/office/drawing/2014/main" id="{8A5076A7-1AC6-43B7-8D39-739A0F040F19}"/>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325990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EEBD94-4ED8-4821-9E90-4F26A1478C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5BAE675E-64B0-4827-A0D9-F9F1EDE396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E35EC773-8029-4BF2-90B2-FA7CDE86C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94B2545F-2B63-4BDD-8478-72A5E80FC162}"/>
              </a:ext>
            </a:extLst>
          </p:cNvPr>
          <p:cNvSpPr>
            <a:spLocks noGrp="1"/>
          </p:cNvSpPr>
          <p:nvPr>
            <p:ph type="dt" sz="half" idx="10"/>
          </p:nvPr>
        </p:nvSpPr>
        <p:spPr/>
        <p:txBody>
          <a:bodyPr/>
          <a:lstStyle/>
          <a:p>
            <a:fld id="{3378ACD3-616D-4A53-9569-28BE3450EE5B}" type="datetime1">
              <a:rPr lang="ru-RU" smtClean="0"/>
              <a:t>01.05.2020</a:t>
            </a:fld>
            <a:endParaRPr lang="ru-RU"/>
          </a:p>
        </p:txBody>
      </p:sp>
      <p:sp>
        <p:nvSpPr>
          <p:cNvPr id="6" name="Нижний колонтитул 5">
            <a:extLst>
              <a:ext uri="{FF2B5EF4-FFF2-40B4-BE49-F238E27FC236}">
                <a16:creationId xmlns:a16="http://schemas.microsoft.com/office/drawing/2014/main" id="{D75C355A-31F3-4203-968E-99619A5145E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7" name="Номер слайда 6">
            <a:extLst>
              <a:ext uri="{FF2B5EF4-FFF2-40B4-BE49-F238E27FC236}">
                <a16:creationId xmlns:a16="http://schemas.microsoft.com/office/drawing/2014/main" id="{C16F9843-96FD-4022-9816-C5B0F9289F89}"/>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3232906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24B99B-B7B9-4E05-B881-A572FF8A0CD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1D6E02FB-8CA6-45F1-BA47-412A2985F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960FBFA-BA15-418D-A2D3-5694B8B4F6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7B6D4F7-1324-4C84-BC9A-06F75BE197B2}"/>
              </a:ext>
            </a:extLst>
          </p:cNvPr>
          <p:cNvSpPr>
            <a:spLocks noGrp="1"/>
          </p:cNvSpPr>
          <p:nvPr>
            <p:ph type="dt" sz="half" idx="10"/>
          </p:nvPr>
        </p:nvSpPr>
        <p:spPr/>
        <p:txBody>
          <a:bodyPr/>
          <a:lstStyle/>
          <a:p>
            <a:fld id="{40F170EA-43FC-4A96-8063-7F3CE33D3160}" type="datetime1">
              <a:rPr lang="ru-RU" smtClean="0"/>
              <a:t>01.05.2020</a:t>
            </a:fld>
            <a:endParaRPr lang="ru-RU"/>
          </a:p>
        </p:txBody>
      </p:sp>
      <p:sp>
        <p:nvSpPr>
          <p:cNvPr id="6" name="Нижний колонтитул 5">
            <a:extLst>
              <a:ext uri="{FF2B5EF4-FFF2-40B4-BE49-F238E27FC236}">
                <a16:creationId xmlns:a16="http://schemas.microsoft.com/office/drawing/2014/main" id="{5FF6C2FB-F326-413E-883A-63266BC32053}"/>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7" name="Номер слайда 6">
            <a:extLst>
              <a:ext uri="{FF2B5EF4-FFF2-40B4-BE49-F238E27FC236}">
                <a16:creationId xmlns:a16="http://schemas.microsoft.com/office/drawing/2014/main" id="{180AC5A0-35F3-40AF-B2E3-EC9F9D0A6DD8}"/>
              </a:ext>
            </a:extLst>
          </p:cNvPr>
          <p:cNvSpPr>
            <a:spLocks noGrp="1"/>
          </p:cNvSpPr>
          <p:nvPr>
            <p:ph type="sldNum" sz="quarter" idx="12"/>
          </p:nvPr>
        </p:nvSpPr>
        <p:spPr/>
        <p:txBody>
          <a:bodyPr/>
          <a:lstStyle/>
          <a:p>
            <a:fld id="{023D7679-8C9F-4B7B-B918-416734D7AB95}" type="slidenum">
              <a:rPr lang="ru-RU" smtClean="0"/>
              <a:t>‹#›</a:t>
            </a:fld>
            <a:endParaRPr lang="ru-RU"/>
          </a:p>
        </p:txBody>
      </p:sp>
    </p:spTree>
    <p:extLst>
      <p:ext uri="{BB962C8B-B14F-4D97-AF65-F5344CB8AC3E}">
        <p14:creationId xmlns:p14="http://schemas.microsoft.com/office/powerpoint/2010/main" val="2323575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3C21A3-ED75-46DE-9E2D-E72199A55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E07B3D24-8825-4494-8C3B-329AA358C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F8A5992-6F33-4D7D-AC15-C4CAAA8EB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81A48-A252-46A8-9478-879BFE8B1F3E}" type="datetime1">
              <a:rPr lang="ru-RU" smtClean="0"/>
              <a:t>01.05.2020</a:t>
            </a:fld>
            <a:endParaRPr lang="ru-RU"/>
          </a:p>
        </p:txBody>
      </p:sp>
      <p:sp>
        <p:nvSpPr>
          <p:cNvPr id="5" name="Нижний колонтитул 4">
            <a:extLst>
              <a:ext uri="{FF2B5EF4-FFF2-40B4-BE49-F238E27FC236}">
                <a16:creationId xmlns:a16="http://schemas.microsoft.com/office/drawing/2014/main" id="{7E195429-97EF-4195-90F8-D5C5787854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a:t>Учитель русского языка и литературы: Муллаянова А. Р.</a:t>
            </a:r>
          </a:p>
        </p:txBody>
      </p:sp>
      <p:sp>
        <p:nvSpPr>
          <p:cNvPr id="6" name="Номер слайда 5">
            <a:extLst>
              <a:ext uri="{FF2B5EF4-FFF2-40B4-BE49-F238E27FC236}">
                <a16:creationId xmlns:a16="http://schemas.microsoft.com/office/drawing/2014/main" id="{B6CA09DD-221B-4C4F-B526-EF0C9968E5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D7679-8C9F-4B7B-B918-416734D7AB95}" type="slidenum">
              <a:rPr lang="ru-RU" smtClean="0"/>
              <a:t>‹#›</a:t>
            </a:fld>
            <a:endParaRPr lang="ru-RU"/>
          </a:p>
        </p:txBody>
      </p:sp>
    </p:spTree>
    <p:extLst>
      <p:ext uri="{BB962C8B-B14F-4D97-AF65-F5344CB8AC3E}">
        <p14:creationId xmlns:p14="http://schemas.microsoft.com/office/powerpoint/2010/main" val="38476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A8C75056-63B8-46B8-8304-86C1D5E281D8}"/>
              </a:ext>
            </a:extLst>
          </p:cNvPr>
          <p:cNvSpPr>
            <a:spLocks noGrp="1"/>
          </p:cNvSpPr>
          <p:nvPr>
            <p:ph type="ctrTitle"/>
          </p:nvPr>
        </p:nvSpPr>
        <p:spPr>
          <a:xfrm>
            <a:off x="4513005" y="889564"/>
            <a:ext cx="7551175" cy="5411630"/>
          </a:xfrm>
        </p:spPr>
        <p:txBody>
          <a:bodyPr anchor="ctr">
            <a:normAutofit/>
          </a:bodyPr>
          <a:lstStyle/>
          <a:p>
            <a:r>
              <a:rPr lang="ru-RU" sz="4800" b="1" dirty="0">
                <a:solidFill>
                  <a:srgbClr val="0000FF"/>
                </a:solidFill>
                <a:effectLst>
                  <a:outerShdw blurRad="38100" dist="38100" dir="2700000" algn="tl">
                    <a:srgbClr val="000000">
                      <a:alpha val="43137"/>
                    </a:srgbClr>
                  </a:outerShdw>
                </a:effectLst>
              </a:rPr>
              <a:t>Из мировой литературы народов России. </a:t>
            </a:r>
            <a:br>
              <a:rPr lang="ru-RU" sz="4800" b="1" dirty="0">
                <a:solidFill>
                  <a:srgbClr val="0000FF"/>
                </a:solidFill>
                <a:effectLst>
                  <a:outerShdw blurRad="38100" dist="38100" dir="2700000" algn="tl">
                    <a:srgbClr val="000000">
                      <a:alpha val="43137"/>
                    </a:srgbClr>
                  </a:outerShdw>
                </a:effectLst>
              </a:rPr>
            </a:br>
            <a:r>
              <a:rPr lang="ru-RU" sz="4800" b="1" dirty="0">
                <a:solidFill>
                  <a:srgbClr val="0000FF"/>
                </a:solidFill>
                <a:effectLst>
                  <a:outerShdw blurRad="38100" dist="38100" dir="2700000" algn="tl">
                    <a:srgbClr val="000000">
                      <a:alpha val="43137"/>
                    </a:srgbClr>
                  </a:outerShdw>
                </a:effectLst>
              </a:rPr>
              <a:t>«Отчизны и времени сын»: </a:t>
            </a:r>
            <a:br>
              <a:rPr lang="ru-RU" sz="4800" b="1" dirty="0">
                <a:solidFill>
                  <a:srgbClr val="0000FF"/>
                </a:solidFill>
                <a:effectLst>
                  <a:outerShdw blurRad="38100" dist="38100" dir="2700000" algn="tl">
                    <a:srgbClr val="000000">
                      <a:alpha val="43137"/>
                    </a:srgbClr>
                  </a:outerShdw>
                </a:effectLst>
              </a:rPr>
            </a:br>
            <a:r>
              <a:rPr lang="ru-RU" sz="4800" b="1" dirty="0">
                <a:solidFill>
                  <a:srgbClr val="0000FF"/>
                </a:solidFill>
                <a:effectLst>
                  <a:outerShdw blurRad="38100" dist="38100" dir="2700000" algn="tl">
                    <a:srgbClr val="000000">
                      <a:alpha val="43137"/>
                    </a:srgbClr>
                  </a:outerShdw>
                </a:effectLst>
              </a:rPr>
              <a:t>судьба, личность, творчество </a:t>
            </a:r>
            <a:r>
              <a:rPr lang="ru-RU" sz="4800" b="1" dirty="0">
                <a:solidFill>
                  <a:srgbClr val="FF0000"/>
                </a:solidFill>
                <a:effectLst>
                  <a:outerShdw blurRad="38100" dist="38100" dir="2700000" algn="tl">
                    <a:srgbClr val="000000">
                      <a:alpha val="43137"/>
                    </a:srgbClr>
                  </a:outerShdw>
                </a:effectLst>
              </a:rPr>
              <a:t>Мустая Карима.</a:t>
            </a:r>
            <a:br>
              <a:rPr lang="ru-RU" sz="4800" b="1" dirty="0">
                <a:solidFill>
                  <a:srgbClr val="FF0000"/>
                </a:solidFill>
                <a:effectLst>
                  <a:outerShdw blurRad="38100" dist="38100" dir="2700000" algn="tl">
                    <a:srgbClr val="000000">
                      <a:alpha val="43137"/>
                    </a:srgbClr>
                  </a:outerShdw>
                </a:effectLst>
              </a:rPr>
            </a:br>
            <a:r>
              <a:rPr lang="ru-RU" sz="4800" b="1" dirty="0">
                <a:solidFill>
                  <a:srgbClr val="FF0000"/>
                </a:solidFill>
                <a:effectLst>
                  <a:outerShdw blurRad="38100" dist="38100" dir="2700000" algn="tl">
                    <a:srgbClr val="000000">
                      <a:alpha val="43137"/>
                    </a:srgbClr>
                  </a:outerShdw>
                </a:effectLst>
              </a:rPr>
              <a:t/>
            </a:r>
            <a:br>
              <a:rPr lang="ru-RU" sz="4800" b="1" dirty="0">
                <a:solidFill>
                  <a:srgbClr val="FF0000"/>
                </a:solidFill>
                <a:effectLst>
                  <a:outerShdw blurRad="38100" dist="38100" dir="2700000" algn="tl">
                    <a:srgbClr val="000000">
                      <a:alpha val="43137"/>
                    </a:srgbClr>
                  </a:outerShdw>
                </a:effectLst>
              </a:rPr>
            </a:br>
            <a:r>
              <a:rPr lang="ru-RU" sz="3200" i="1" dirty="0">
                <a:solidFill>
                  <a:schemeClr val="accent6">
                    <a:lumMod val="75000"/>
                  </a:schemeClr>
                </a:solidFill>
              </a:rPr>
              <a:t>Урок внеклассного чтения.</a:t>
            </a:r>
            <a:endParaRPr lang="ru-RU" sz="4800" i="1" dirty="0">
              <a:solidFill>
                <a:schemeClr val="accent6">
                  <a:lumMod val="75000"/>
                </a:schemeClr>
              </a:solidFill>
            </a:endParaRPr>
          </a:p>
        </p:txBody>
      </p:sp>
      <p:sp>
        <p:nvSpPr>
          <p:cNvPr id="5" name="Подзаголовок 4">
            <a:extLst>
              <a:ext uri="{FF2B5EF4-FFF2-40B4-BE49-F238E27FC236}">
                <a16:creationId xmlns:a16="http://schemas.microsoft.com/office/drawing/2014/main" id="{733F5623-62EA-4409-BC1F-CD1B0BCBD0D9}"/>
              </a:ext>
            </a:extLst>
          </p:cNvPr>
          <p:cNvSpPr>
            <a:spLocks noGrp="1"/>
          </p:cNvSpPr>
          <p:nvPr>
            <p:ph type="subTitle" idx="1"/>
          </p:nvPr>
        </p:nvSpPr>
        <p:spPr>
          <a:xfrm>
            <a:off x="4331108" y="5201587"/>
            <a:ext cx="7860891" cy="1099607"/>
          </a:xfrm>
        </p:spPr>
        <p:txBody>
          <a:bodyPr/>
          <a:lstStyle/>
          <a:p>
            <a:pPr algn="l"/>
            <a:endParaRPr lang="ru-RU" dirty="0"/>
          </a:p>
        </p:txBody>
      </p:sp>
      <p:sp>
        <p:nvSpPr>
          <p:cNvPr id="7" name="Нижний колонтитул 6">
            <a:extLst>
              <a:ext uri="{FF2B5EF4-FFF2-40B4-BE49-F238E27FC236}">
                <a16:creationId xmlns:a16="http://schemas.microsoft.com/office/drawing/2014/main" id="{8C4D42AD-AF23-4A9C-A07E-7F66BB1EBC33}"/>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8" name="Номер слайда 7">
            <a:extLst>
              <a:ext uri="{FF2B5EF4-FFF2-40B4-BE49-F238E27FC236}">
                <a16:creationId xmlns:a16="http://schemas.microsoft.com/office/drawing/2014/main" id="{CE4573C1-190D-4DE2-9066-937D3F3F0364}"/>
              </a:ext>
            </a:extLst>
          </p:cNvPr>
          <p:cNvSpPr>
            <a:spLocks noGrp="1"/>
          </p:cNvSpPr>
          <p:nvPr>
            <p:ph type="sldNum" sz="quarter" idx="12"/>
          </p:nvPr>
        </p:nvSpPr>
        <p:spPr/>
        <p:txBody>
          <a:bodyPr/>
          <a:lstStyle/>
          <a:p>
            <a:fld id="{023D7679-8C9F-4B7B-B918-416734D7AB95}" type="slidenum">
              <a:rPr lang="ru-RU" smtClean="0"/>
              <a:t>1</a:t>
            </a:fld>
            <a:endParaRPr lang="ru-RU"/>
          </a:p>
        </p:txBody>
      </p:sp>
      <p:sp>
        <p:nvSpPr>
          <p:cNvPr id="2" name="Прямоугольник 1">
            <a:extLst>
              <a:ext uri="{FF2B5EF4-FFF2-40B4-BE49-F238E27FC236}">
                <a16:creationId xmlns:a16="http://schemas.microsoft.com/office/drawing/2014/main" id="{EEC23B78-9196-4318-96A7-C4669E4CD319}"/>
              </a:ext>
            </a:extLst>
          </p:cNvPr>
          <p:cNvSpPr/>
          <p:nvPr/>
        </p:nvSpPr>
        <p:spPr>
          <a:xfrm>
            <a:off x="5793658" y="144042"/>
            <a:ext cx="6096000" cy="1200329"/>
          </a:xfrm>
          <a:prstGeom prst="rect">
            <a:avLst/>
          </a:prstGeom>
        </p:spPr>
        <p:txBody>
          <a:bodyPr>
            <a:spAutoFit/>
          </a:bodyPr>
          <a:lstStyle/>
          <a:p>
            <a:pPr algn="r"/>
            <a:r>
              <a:rPr lang="ru-RU" i="1" dirty="0">
                <a:solidFill>
                  <a:srgbClr val="0000FF"/>
                </a:solidFill>
              </a:rPr>
              <a:t>Приобщение любой нации к мировой культуре определяется не только тем, что она берёт у других, а скорее тем, когда она начинает давать другим. </a:t>
            </a:r>
          </a:p>
          <a:p>
            <a:pPr algn="r"/>
            <a:r>
              <a:rPr lang="ru-RU" i="1" dirty="0">
                <a:solidFill>
                  <a:srgbClr val="0000FF"/>
                </a:solidFill>
              </a:rPr>
              <a:t>Мустай Карим</a:t>
            </a:r>
          </a:p>
        </p:txBody>
      </p:sp>
      <p:pic>
        <p:nvPicPr>
          <p:cNvPr id="1026" name="Picture 2">
            <a:extLst>
              <a:ext uri="{FF2B5EF4-FFF2-40B4-BE49-F238E27FC236}">
                <a16:creationId xmlns:a16="http://schemas.microsoft.com/office/drawing/2014/main" id="{35ECF2AC-C1CC-45CA-9049-BE64FF5FE1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819" y="447881"/>
            <a:ext cx="4203290" cy="560438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349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11788878" cy="6205486"/>
          </a:xfrm>
        </p:spPr>
        <p:txBody>
          <a:bodyPr/>
          <a:lstStyle/>
          <a:p>
            <a:pPr marL="0" indent="0" algn="just">
              <a:buNone/>
            </a:pPr>
            <a:r>
              <a:rPr lang="ru-RU" dirty="0" smtClean="0"/>
              <a:t>Домашнее задание.</a:t>
            </a:r>
          </a:p>
          <a:p>
            <a:pPr marL="0" indent="0" algn="just">
              <a:buNone/>
            </a:pPr>
            <a:r>
              <a:rPr lang="ru-RU" dirty="0" smtClean="0"/>
              <a:t>Прочитать стихотворения: </a:t>
            </a:r>
            <a:r>
              <a:rPr lang="ru-RU" i="1" dirty="0"/>
              <a:t>«Цветы на камне», «Я - россиянин».</a:t>
            </a:r>
            <a:endParaRPr lang="ru-RU" dirty="0"/>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10</a:t>
            </a:fld>
            <a:endParaRPr lang="ru-RU"/>
          </a:p>
        </p:txBody>
      </p:sp>
    </p:spTree>
    <p:extLst>
      <p:ext uri="{BB962C8B-B14F-4D97-AF65-F5344CB8AC3E}">
        <p14:creationId xmlns:p14="http://schemas.microsoft.com/office/powerpoint/2010/main" val="379231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10515600" cy="441120"/>
          </a:xfrm>
        </p:spPr>
        <p:txBody>
          <a:bodyPr>
            <a:noAutofit/>
          </a:bodyPr>
          <a:lstStyle/>
          <a:p>
            <a:pPr algn="ctr"/>
            <a:r>
              <a:rPr lang="ru-RU" sz="2800" b="1" dirty="0">
                <a:solidFill>
                  <a:srgbClr val="FF0000"/>
                </a:solidFill>
              </a:rPr>
              <a:t>III. Мотивация учебной деятельности. Сообщение темы и цели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11788878" cy="6205486"/>
          </a:xfrm>
        </p:spPr>
        <p:txBody>
          <a:bodyPr>
            <a:normAutofit fontScale="92500" lnSpcReduction="20000"/>
          </a:bodyPr>
          <a:lstStyle/>
          <a:p>
            <a:pPr marL="0" indent="354013" algn="just">
              <a:buNone/>
            </a:pPr>
            <a:r>
              <a:rPr lang="ru-RU" dirty="0"/>
              <a:t>Мустай Карим как личность, как символ своего народа является для молодёжи живым воплощением народной мудрости. В его словах: «…став учителем жизни, писатель не может перестать учиться у ЖИЗНИ. Но его учение представляется как переосмысливание её с целью улучшения и обновления»,— улавливается мудрость богатого житейского опыта родного башкирского народа. Мустай Карим — прозаик. Мустай Карим — детский писатель. Мустай Карим — публицист. Его статьи и размышления о творчестве, выступления, беседы и интервью мы всегда читаем с таким же интересом, как и его новые произведения, и они не оставляют равнодушными. Глубокие мысли, заключённые в них, волнуют каждого. (Обращение учителя к эпиграфу урока.) Мустай Карим взял в руки перо в тот период, когда началось широкое изучение башкирской литературой мировой культуры, когда она сделала смелые шаги в творческом постижении её великого опыта. </a:t>
            </a:r>
          </a:p>
          <a:p>
            <a:pPr marL="0" indent="354013" algn="just">
              <a:buNone/>
            </a:pPr>
            <a:r>
              <a:rPr lang="ru-RU" dirty="0"/>
              <a:t>Велика заслуга Мустая Карима в поэтическом изображении исторической судьбы народа в прошлом и настоящем, в донесении её до своего читателя, до братских народов, до зарубежных стран. Подобно тому, как великий Урал соединяет две части света, в творчестве Мустая Карима поэтическое искусство башкирского народа накрепко связалось с культурными сокровищницами Запада и Востока, с лучшими традициями мировой культуры.</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2</a:t>
            </a:fld>
            <a:endParaRPr lang="ru-RU"/>
          </a:p>
        </p:txBody>
      </p:sp>
    </p:spTree>
    <p:extLst>
      <p:ext uri="{BB962C8B-B14F-4D97-AF65-F5344CB8AC3E}">
        <p14:creationId xmlns:p14="http://schemas.microsoft.com/office/powerpoint/2010/main" val="3251849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1051560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11788878" cy="6205486"/>
          </a:xfrm>
        </p:spPr>
        <p:txBody>
          <a:bodyPr>
            <a:normAutofit fontScale="62500" lnSpcReduction="20000"/>
          </a:bodyPr>
          <a:lstStyle/>
          <a:p>
            <a:pPr marL="514350" indent="-514350" algn="just">
              <a:buAutoNum type="arabicPeriod"/>
            </a:pPr>
            <a:r>
              <a:rPr lang="ru-RU" b="1" dirty="0">
                <a:solidFill>
                  <a:srgbClr val="FF00FF"/>
                </a:solidFill>
              </a:rPr>
              <a:t>Устный журнал с выразительным чтением стихотворений.</a:t>
            </a:r>
          </a:p>
          <a:p>
            <a:pPr marL="0" indent="354013" algn="just">
              <a:buNone/>
            </a:pPr>
            <a:r>
              <a:rPr lang="ru-RU" dirty="0"/>
              <a:t>Недалеко от берегов красавицы Демы, у подножия большого холма, напоминающего грудь башкирского богатыря, раскинулось с. </a:t>
            </a:r>
            <a:r>
              <a:rPr lang="ru-RU" dirty="0" err="1"/>
              <a:t>Кляшево</a:t>
            </a:r>
            <a:r>
              <a:rPr lang="ru-RU" dirty="0"/>
              <a:t>. Его слава перешагнула границы Башкортостана. Ведь </a:t>
            </a:r>
            <a:r>
              <a:rPr lang="ru-RU" dirty="0" err="1"/>
              <a:t>Кляшево</a:t>
            </a:r>
            <a:r>
              <a:rPr lang="ru-RU" dirty="0"/>
              <a:t> — родина народного поэта Мустая Карима. </a:t>
            </a:r>
          </a:p>
          <a:p>
            <a:pPr marL="0" indent="354013" algn="just">
              <a:buNone/>
            </a:pPr>
            <a:r>
              <a:rPr lang="ru-RU" dirty="0"/>
              <a:t>Красивая природа отчего края, изумительная устная поэзия родного народа — вот те живительные родники, которые питали богатое творческое воображение Мустая Карима, подобно камертону настраивали его звучную лиру. Мустай Карим — художник многогранного таланта. Он не только замечательный поэт, автор многих поэтических сборников, но и превосходный драматург, прозаик и критик, публицист и переводчик. </a:t>
            </a:r>
          </a:p>
          <a:p>
            <a:pPr marL="0" indent="354013" algn="just">
              <a:buNone/>
            </a:pPr>
            <a:r>
              <a:rPr lang="ru-RU" b="1" dirty="0">
                <a:solidFill>
                  <a:srgbClr val="0000FF"/>
                </a:solidFill>
              </a:rPr>
              <a:t>1) Выразительное чтение стихотворения </a:t>
            </a:r>
            <a:r>
              <a:rPr lang="ru-RU" b="1" u="sng" dirty="0">
                <a:solidFill>
                  <a:srgbClr val="FF0000"/>
                </a:solidFill>
                <a:effectLst>
                  <a:outerShdw blurRad="38100" dist="38100" dir="2700000" algn="tl">
                    <a:srgbClr val="000000">
                      <a:alpha val="43137"/>
                    </a:srgbClr>
                  </a:outerShdw>
                </a:effectLst>
              </a:rPr>
              <a:t>И. Л. </a:t>
            </a:r>
            <a:r>
              <a:rPr lang="ru-RU" b="1" u="sng" dirty="0" err="1">
                <a:solidFill>
                  <a:srgbClr val="FF0000"/>
                </a:solidFill>
                <a:effectLst>
                  <a:outerShdw blurRad="38100" dist="38100" dir="2700000" algn="tl">
                    <a:srgbClr val="000000">
                      <a:alpha val="43137"/>
                    </a:srgbClr>
                  </a:outerShdw>
                </a:effectLst>
              </a:rPr>
              <a:t>Киньябулатова</a:t>
            </a:r>
            <a:r>
              <a:rPr lang="ru-RU" b="1" u="sng" dirty="0">
                <a:solidFill>
                  <a:srgbClr val="FF0000"/>
                </a:solidFill>
                <a:effectLst>
                  <a:outerShdw blurRad="38100" dist="38100" dir="2700000" algn="tl">
                    <a:srgbClr val="000000">
                      <a:alpha val="43137"/>
                    </a:srgbClr>
                  </a:outerShdw>
                </a:effectLst>
              </a:rPr>
              <a:t> «Нам повезло с тобой, Мустай!». </a:t>
            </a:r>
          </a:p>
          <a:p>
            <a:pPr marL="0" indent="0" algn="ctr">
              <a:buNone/>
            </a:pPr>
            <a:r>
              <a:rPr lang="ru-RU" b="1" dirty="0">
                <a:highlight>
                  <a:srgbClr val="FFFF00"/>
                </a:highlight>
              </a:rPr>
              <a:t>Нам повезло с тобой, Мустай!</a:t>
            </a:r>
          </a:p>
          <a:p>
            <a:pPr marL="0" indent="0" algn="ctr">
              <a:buNone/>
            </a:pPr>
            <a:r>
              <a:rPr lang="ru-RU" b="1" dirty="0">
                <a:highlight>
                  <a:srgbClr val="FFFF00"/>
                </a:highlight>
              </a:rPr>
              <a:t>Из мудрых слов твоих, из твердых, честных строк</a:t>
            </a:r>
          </a:p>
          <a:p>
            <a:pPr marL="0" indent="0" algn="ctr">
              <a:buNone/>
            </a:pPr>
            <a:r>
              <a:rPr lang="ru-RU" b="1" dirty="0">
                <a:highlight>
                  <a:srgbClr val="FFFF00"/>
                </a:highlight>
              </a:rPr>
              <a:t>Башкортостан всем стал известен.</a:t>
            </a:r>
          </a:p>
          <a:p>
            <a:pPr marL="0" indent="0" algn="ctr">
              <a:buNone/>
            </a:pPr>
            <a:r>
              <a:rPr lang="ru-RU" b="1" dirty="0">
                <a:highlight>
                  <a:srgbClr val="FFFF00"/>
                </a:highlight>
              </a:rPr>
              <a:t>И если высока поэта песня,</a:t>
            </a:r>
          </a:p>
          <a:p>
            <a:pPr marL="0" indent="0" algn="ctr">
              <a:buNone/>
            </a:pPr>
            <a:r>
              <a:rPr lang="ru-RU" b="1" dirty="0">
                <a:highlight>
                  <a:srgbClr val="FFFF00"/>
                </a:highlight>
              </a:rPr>
              <a:t>Все понимают – край его высок.</a:t>
            </a:r>
          </a:p>
          <a:p>
            <a:pPr marL="0" indent="354013" algn="just">
              <a:buNone/>
            </a:pPr>
            <a:r>
              <a:rPr lang="ru-RU" dirty="0"/>
              <a:t>Мустай Карим — это целая огромная страна, страна яркая, светлая, манящая, благородная. Это страна, где торжествуют добро и справедливость, любовь и сострадание, высокое слово и незаурядный ум. Страна — открытая для всех: и любителей прекрасного, и искателей смысла жизни, и жаждущих совета, и нуждающихся в истине. И вхож в эту страну всякий: большой и малый, грешный и безгрешный, зрячий и слепой, мужчина и женщина, добрый и злой. К счастью, последние там не задерживаются. Потому что им нет места в мире Мустая, где он, утверждая общечеловеческие ценности, возвеличивает свой башкирский народ, возвышает его дух, определяет его место в мировой культуре. Возвеличивает, возвышает, определяет по-своему, </a:t>
            </a:r>
            <a:r>
              <a:rPr lang="ru-RU" dirty="0" err="1"/>
              <a:t>по-мустаевски</a:t>
            </a:r>
            <a:r>
              <a:rPr lang="ru-RU" dirty="0"/>
              <a:t>,— направляя в бой за высокое состояние духа свои мысли, облечённые в волнующие поэтические строки, в непревзойдённые драматургические диалоги, в убедительнейшие рассуждения и доказательства в прозе. И не считаясь ни с какими границами, летят по стране, миру его слова, заставляя открыться любое сердце.</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3</a:t>
            </a:fld>
            <a:endParaRPr lang="ru-RU"/>
          </a:p>
        </p:txBody>
      </p:sp>
    </p:spTree>
    <p:extLst>
      <p:ext uri="{BB962C8B-B14F-4D97-AF65-F5344CB8AC3E}">
        <p14:creationId xmlns:p14="http://schemas.microsoft.com/office/powerpoint/2010/main" val="279333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638851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6607278" cy="6205486"/>
          </a:xfrm>
        </p:spPr>
        <p:txBody>
          <a:bodyPr>
            <a:normAutofit/>
          </a:bodyPr>
          <a:lstStyle/>
          <a:p>
            <a:pPr marL="514350" indent="-514350" algn="just">
              <a:buAutoNum type="arabicPeriod"/>
            </a:pPr>
            <a:r>
              <a:rPr lang="ru-RU" b="1" dirty="0">
                <a:solidFill>
                  <a:srgbClr val="FF00FF"/>
                </a:solidFill>
              </a:rPr>
              <a:t>Устный журнал с выразительным чтением стихотворений.</a:t>
            </a:r>
          </a:p>
          <a:p>
            <a:pPr marL="0" indent="354013" algn="just">
              <a:buNone/>
            </a:pPr>
            <a:r>
              <a:rPr lang="ru-RU" b="1" dirty="0">
                <a:solidFill>
                  <a:srgbClr val="0000FF"/>
                </a:solidFill>
              </a:rPr>
              <a:t>2) Выразительное чтение стихотворения </a:t>
            </a:r>
            <a:r>
              <a:rPr lang="ru-RU" b="1" u="sng" dirty="0">
                <a:solidFill>
                  <a:srgbClr val="FF0000"/>
                </a:solidFill>
                <a:effectLst>
                  <a:outerShdw blurRad="38100" dist="38100" dir="2700000" algn="tl">
                    <a:srgbClr val="000000">
                      <a:alpha val="43137"/>
                    </a:srgbClr>
                  </a:outerShdw>
                </a:effectLst>
              </a:rPr>
              <a:t>«Птиц выпускаю из своей груди…». </a:t>
            </a:r>
          </a:p>
          <a:p>
            <a:pPr marL="0" indent="354013" algn="just">
              <a:buNone/>
            </a:pPr>
            <a:r>
              <a:rPr lang="ru-RU" dirty="0"/>
              <a:t>Как башкирский человек, он наделён безмерной широтой и размашистостью натуры. Его жизнь — это горение и борьба как с несовершенствами и настроениями окружающего мира, так и с самим собой, со своими радостями и заблуждениями. Мустай Карим сполна принял в себя душу своего народа и всю жизнь трудится над её оформлением.</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4</a:t>
            </a:fld>
            <a:endParaRPr lang="ru-RU"/>
          </a:p>
        </p:txBody>
      </p:sp>
      <p:sp>
        <p:nvSpPr>
          <p:cNvPr id="6" name="Прямоугольник 5">
            <a:extLst>
              <a:ext uri="{FF2B5EF4-FFF2-40B4-BE49-F238E27FC236}">
                <a16:creationId xmlns:a16="http://schemas.microsoft.com/office/drawing/2014/main" id="{F20E2507-AB31-4812-89DC-E2DA891DD86C}"/>
              </a:ext>
            </a:extLst>
          </p:cNvPr>
          <p:cNvSpPr/>
          <p:nvPr/>
        </p:nvSpPr>
        <p:spPr>
          <a:xfrm>
            <a:off x="7403689" y="58846"/>
            <a:ext cx="4839929" cy="6740307"/>
          </a:xfrm>
          <a:prstGeom prst="rect">
            <a:avLst/>
          </a:prstGeom>
        </p:spPr>
        <p:txBody>
          <a:bodyPr wrap="square">
            <a:spAutoFit/>
          </a:bodyPr>
          <a:lstStyle/>
          <a:p>
            <a:pPr algn="ctr"/>
            <a:r>
              <a:rPr lang="ru-RU" dirty="0">
                <a:highlight>
                  <a:srgbClr val="FFFF00"/>
                </a:highlight>
                <a:latin typeface="-apple-system"/>
              </a:rPr>
              <a:t>Все завершил. Покончил с мелочами,</a:t>
            </a:r>
          </a:p>
          <a:p>
            <a:pPr algn="ctr"/>
            <a:r>
              <a:rPr lang="ru-RU" dirty="0">
                <a:highlight>
                  <a:srgbClr val="FFFF00"/>
                </a:highlight>
                <a:latin typeface="-apple-system"/>
              </a:rPr>
              <a:t>И суета осталась позади…</a:t>
            </a:r>
          </a:p>
          <a:p>
            <a:pPr algn="ctr"/>
            <a:r>
              <a:rPr lang="ru-RU" dirty="0">
                <a:highlight>
                  <a:srgbClr val="FFFF00"/>
                </a:highlight>
                <a:latin typeface="-apple-system"/>
              </a:rPr>
              <a:t>И вот сейчас с рассветными лучами</a:t>
            </a:r>
          </a:p>
          <a:p>
            <a:pPr algn="ctr"/>
            <a:r>
              <a:rPr lang="ru-RU" dirty="0">
                <a:highlight>
                  <a:srgbClr val="FFFF00"/>
                </a:highlight>
                <a:latin typeface="-apple-system"/>
              </a:rPr>
              <a:t>Птиц выпускаю из своей груди.</a:t>
            </a:r>
          </a:p>
          <a:p>
            <a:pPr algn="ctr"/>
            <a:r>
              <a:rPr lang="ru-RU" dirty="0">
                <a:highlight>
                  <a:srgbClr val="FFFF00"/>
                </a:highlight>
                <a:latin typeface="-apple-system"/>
              </a:rPr>
              <a:t>Идущие на бой во имя чести!</a:t>
            </a:r>
          </a:p>
          <a:p>
            <a:pPr algn="ctr"/>
            <a:r>
              <a:rPr lang="ru-RU" dirty="0">
                <a:highlight>
                  <a:srgbClr val="FFFF00"/>
                </a:highlight>
                <a:latin typeface="-apple-system"/>
              </a:rPr>
              <a:t>Вам — первый дар, всем прочим не в укор:</a:t>
            </a:r>
          </a:p>
          <a:p>
            <a:pPr algn="ctr"/>
            <a:r>
              <a:rPr lang="ru-RU" dirty="0">
                <a:highlight>
                  <a:srgbClr val="FFFF00"/>
                </a:highlight>
                <a:latin typeface="-apple-system"/>
              </a:rPr>
              <a:t>Для вас, взгляните, в дальнем поднебесье</a:t>
            </a:r>
          </a:p>
          <a:p>
            <a:pPr algn="ctr"/>
            <a:r>
              <a:rPr lang="ru-RU" dirty="0">
                <a:highlight>
                  <a:srgbClr val="FFFF00"/>
                </a:highlight>
                <a:latin typeface="-apple-system"/>
              </a:rPr>
              <a:t>Орел могучий крылья распростер.</a:t>
            </a:r>
          </a:p>
          <a:p>
            <a:pPr algn="ctr"/>
            <a:r>
              <a:rPr lang="ru-RU" dirty="0">
                <a:highlight>
                  <a:srgbClr val="FFFF00"/>
                </a:highlight>
                <a:latin typeface="-apple-system"/>
              </a:rPr>
              <a:t>Те, кто в пути! Вам — бодрым и усталым —</a:t>
            </a:r>
          </a:p>
          <a:p>
            <a:pPr algn="ctr"/>
            <a:r>
              <a:rPr lang="ru-RU" dirty="0">
                <a:highlight>
                  <a:srgbClr val="FFFF00"/>
                </a:highlight>
                <a:latin typeface="-apple-system"/>
              </a:rPr>
              <a:t>Шлю журавля сквозь ветер в ранний час.</a:t>
            </a:r>
          </a:p>
          <a:p>
            <a:pPr algn="ctr"/>
            <a:r>
              <a:rPr lang="ru-RU" dirty="0">
                <a:highlight>
                  <a:srgbClr val="FFFF00"/>
                </a:highlight>
                <a:latin typeface="-apple-system"/>
              </a:rPr>
              <a:t>Кукушку, чтобы долго куковала,</a:t>
            </a:r>
          </a:p>
          <a:p>
            <a:pPr algn="ctr"/>
            <a:r>
              <a:rPr lang="ru-RU" dirty="0">
                <a:highlight>
                  <a:srgbClr val="FFFF00"/>
                </a:highlight>
                <a:latin typeface="-apple-system"/>
              </a:rPr>
              <a:t>Больные, выпускаю я для вас.</a:t>
            </a:r>
          </a:p>
          <a:p>
            <a:pPr algn="ctr"/>
            <a:r>
              <a:rPr lang="ru-RU" dirty="0">
                <a:highlight>
                  <a:srgbClr val="FFFF00"/>
                </a:highlight>
                <a:latin typeface="-apple-system"/>
              </a:rPr>
              <a:t>Влюбленные! К вам соловей, неистов,</a:t>
            </a:r>
          </a:p>
          <a:p>
            <a:pPr algn="ctr"/>
            <a:r>
              <a:rPr lang="ru-RU" dirty="0">
                <a:highlight>
                  <a:srgbClr val="FFFF00"/>
                </a:highlight>
                <a:latin typeface="-apple-system"/>
              </a:rPr>
              <a:t>Рванулся — петь все ночи напролет.</a:t>
            </a:r>
          </a:p>
          <a:p>
            <a:pPr algn="ctr"/>
            <a:r>
              <a:rPr lang="ru-RU" dirty="0">
                <a:highlight>
                  <a:srgbClr val="FFFF00"/>
                </a:highlight>
                <a:latin typeface="-apple-system"/>
              </a:rPr>
              <a:t>Томящиеся врозь! Вам голубь чистый</a:t>
            </a:r>
          </a:p>
          <a:p>
            <a:pPr algn="ctr"/>
            <a:r>
              <a:rPr lang="ru-RU" dirty="0">
                <a:highlight>
                  <a:srgbClr val="FFFF00"/>
                </a:highlight>
                <a:latin typeface="-apple-system"/>
              </a:rPr>
              <a:t>К надеждам старым новые несет.</a:t>
            </a:r>
          </a:p>
          <a:p>
            <a:pPr algn="ctr"/>
            <a:r>
              <a:rPr lang="ru-RU" dirty="0">
                <a:highlight>
                  <a:srgbClr val="FFFF00"/>
                </a:highlight>
                <a:latin typeface="-apple-system"/>
              </a:rPr>
              <a:t>Отчаянных, и робких, и недужных —</a:t>
            </a:r>
          </a:p>
          <a:p>
            <a:pPr algn="ctr"/>
            <a:r>
              <a:rPr lang="ru-RU" dirty="0">
                <a:highlight>
                  <a:srgbClr val="FFFF00"/>
                </a:highlight>
                <a:latin typeface="-apple-system"/>
              </a:rPr>
              <a:t>Всех одарю я, всех вас птицы ждут…</a:t>
            </a:r>
          </a:p>
          <a:p>
            <a:pPr algn="ctr"/>
            <a:r>
              <a:rPr lang="ru-RU" dirty="0">
                <a:highlight>
                  <a:srgbClr val="FFFF00"/>
                </a:highlight>
                <a:latin typeface="-apple-system"/>
              </a:rPr>
              <a:t>Нет только ничего для равнодушных,</a:t>
            </a:r>
          </a:p>
          <a:p>
            <a:pPr algn="ctr"/>
            <a:r>
              <a:rPr lang="ru-RU" dirty="0">
                <a:highlight>
                  <a:srgbClr val="FFFF00"/>
                </a:highlight>
                <a:latin typeface="-apple-system"/>
              </a:rPr>
              <a:t>Пускай без птиц — как знают, так живут.</a:t>
            </a:r>
          </a:p>
          <a:p>
            <a:pPr algn="ctr"/>
            <a:r>
              <a:rPr lang="ru-RU" dirty="0">
                <a:highlight>
                  <a:srgbClr val="FFFF00"/>
                </a:highlight>
                <a:latin typeface="-apple-system"/>
              </a:rPr>
              <a:t>Всё завершил. Покончил с мелочами,</a:t>
            </a:r>
          </a:p>
          <a:p>
            <a:pPr algn="ctr"/>
            <a:r>
              <a:rPr lang="ru-RU" dirty="0">
                <a:highlight>
                  <a:srgbClr val="FFFF00"/>
                </a:highlight>
                <a:latin typeface="-apple-system"/>
              </a:rPr>
              <a:t>И суета осталась позади…</a:t>
            </a:r>
          </a:p>
          <a:p>
            <a:pPr algn="ctr"/>
            <a:r>
              <a:rPr lang="ru-RU" dirty="0">
                <a:highlight>
                  <a:srgbClr val="FFFF00"/>
                </a:highlight>
                <a:latin typeface="-apple-system"/>
              </a:rPr>
              <a:t>И каждый день с рассветными лучами</a:t>
            </a:r>
          </a:p>
          <a:p>
            <a:pPr algn="ctr"/>
            <a:r>
              <a:rPr lang="ru-RU" dirty="0">
                <a:highlight>
                  <a:srgbClr val="FFFF00"/>
                </a:highlight>
                <a:latin typeface="-apple-system"/>
              </a:rPr>
              <a:t>Птиц выпускаю из своей груди.</a:t>
            </a:r>
            <a:endParaRPr lang="ru-RU" b="0" i="0" dirty="0">
              <a:effectLst/>
              <a:highlight>
                <a:srgbClr val="FFFF00"/>
              </a:highlight>
              <a:latin typeface="-apple-system"/>
            </a:endParaRPr>
          </a:p>
        </p:txBody>
      </p:sp>
    </p:spTree>
    <p:extLst>
      <p:ext uri="{BB962C8B-B14F-4D97-AF65-F5344CB8AC3E}">
        <p14:creationId xmlns:p14="http://schemas.microsoft.com/office/powerpoint/2010/main" val="1328436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638851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5161936" cy="6205486"/>
          </a:xfrm>
        </p:spPr>
        <p:txBody>
          <a:bodyPr>
            <a:normAutofit fontScale="85000" lnSpcReduction="10000"/>
          </a:bodyPr>
          <a:lstStyle/>
          <a:p>
            <a:pPr marL="514350" indent="-514350" algn="just">
              <a:buAutoNum type="arabicPeriod"/>
            </a:pPr>
            <a:r>
              <a:rPr lang="ru-RU" b="1" dirty="0">
                <a:solidFill>
                  <a:srgbClr val="FF00FF"/>
                </a:solidFill>
              </a:rPr>
              <a:t>Устный журнал с выразительным чтением стихотворений.</a:t>
            </a:r>
          </a:p>
          <a:p>
            <a:pPr marL="0" indent="354013" algn="just">
              <a:buNone/>
            </a:pPr>
            <a:r>
              <a:rPr lang="ru-RU" b="1" dirty="0">
                <a:solidFill>
                  <a:srgbClr val="0000FF"/>
                </a:solidFill>
              </a:rPr>
              <a:t>3) Выразительное чтение отрывка из стихотворения </a:t>
            </a:r>
            <a:r>
              <a:rPr lang="ru-RU" b="1" u="sng" dirty="0">
                <a:solidFill>
                  <a:srgbClr val="FF0000"/>
                </a:solidFill>
                <a:effectLst>
                  <a:outerShdw blurRad="38100" dist="38100" dir="2700000" algn="tl">
                    <a:srgbClr val="000000">
                      <a:alpha val="43137"/>
                    </a:srgbClr>
                  </a:outerShdw>
                </a:effectLst>
              </a:rPr>
              <a:t>«Хорошо, что я не гармонист». </a:t>
            </a:r>
          </a:p>
          <a:p>
            <a:pPr marL="0" indent="354013" algn="just">
              <a:buNone/>
            </a:pPr>
            <a:r>
              <a:rPr lang="ru-RU" dirty="0"/>
              <a:t>Среди произведений послевоенных лет особое место занимает цикл стихов «Европа — Азия». Урал представляется поэту золотым швом, соединяющим два материка, здесь органично слились две культуры: восточная и западная. Возможно, поэтому афористичность мышления, мудрость Востока сочетается в произведениях Мустая Карима с лучшими традициями европейской литературы. Все свои помыслы и дела он выверяет по тому, какой отзвук они получают в душах людей.</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5</a:t>
            </a:fld>
            <a:endParaRPr lang="ru-RU"/>
          </a:p>
        </p:txBody>
      </p:sp>
      <p:sp>
        <p:nvSpPr>
          <p:cNvPr id="6" name="Прямоугольник 5">
            <a:extLst>
              <a:ext uri="{FF2B5EF4-FFF2-40B4-BE49-F238E27FC236}">
                <a16:creationId xmlns:a16="http://schemas.microsoft.com/office/drawing/2014/main" id="{F20E2507-AB31-4812-89DC-E2DA891DD86C}"/>
              </a:ext>
            </a:extLst>
          </p:cNvPr>
          <p:cNvSpPr/>
          <p:nvPr/>
        </p:nvSpPr>
        <p:spPr>
          <a:xfrm>
            <a:off x="6096001" y="130175"/>
            <a:ext cx="5889522" cy="6297504"/>
          </a:xfrm>
          <a:prstGeom prst="rect">
            <a:avLst/>
          </a:prstGeom>
        </p:spPr>
        <p:txBody>
          <a:bodyPr wrap="square" numCol="2">
            <a:spAutoFit/>
          </a:bodyPr>
          <a:lstStyle/>
          <a:p>
            <a:r>
              <a:rPr lang="ru-RU" sz="1600" dirty="0">
                <a:highlight>
                  <a:srgbClr val="FFFF00"/>
                </a:highlight>
              </a:rPr>
              <a:t>Дёма с Белой, заливая всходы,</a:t>
            </a:r>
          </a:p>
          <a:p>
            <a:r>
              <a:rPr lang="ru-RU" sz="1600" dirty="0">
                <a:highlight>
                  <a:srgbClr val="FFFF00"/>
                </a:highlight>
              </a:rPr>
              <a:t>Полою водой встречают май...</a:t>
            </a:r>
          </a:p>
          <a:p>
            <a:r>
              <a:rPr lang="ru-RU" sz="1600" dirty="0">
                <a:highlight>
                  <a:srgbClr val="FFFF00"/>
                </a:highlight>
              </a:rPr>
              <a:t>Буйство сердца, словно эти воды,</a:t>
            </a:r>
          </a:p>
          <a:p>
            <a:r>
              <a:rPr lang="ru-RU" sz="1600" dirty="0">
                <a:highlight>
                  <a:srgbClr val="FFFF00"/>
                </a:highlight>
              </a:rPr>
              <a:t>Перехлестывает через край.</a:t>
            </a:r>
          </a:p>
          <a:p>
            <a:r>
              <a:rPr lang="ru-RU" sz="1600" dirty="0">
                <a:highlight>
                  <a:srgbClr val="FFFF00"/>
                </a:highlight>
              </a:rPr>
              <a:t>Молодость пришла - с грозою вместе,</a:t>
            </a:r>
          </a:p>
          <a:p>
            <a:r>
              <a:rPr lang="ru-RU" sz="1600" dirty="0">
                <a:highlight>
                  <a:srgbClr val="FFFF00"/>
                </a:highlight>
              </a:rPr>
              <a:t>Молодость пришла в сиянье дня.</a:t>
            </a:r>
          </a:p>
          <a:p>
            <a:r>
              <a:rPr lang="ru-RU" sz="1600" dirty="0">
                <a:highlight>
                  <a:srgbClr val="FFFF00"/>
                </a:highlight>
              </a:rPr>
              <a:t>За лучи хватаясь, в поднебесье</a:t>
            </a:r>
          </a:p>
          <a:p>
            <a:r>
              <a:rPr lang="ru-RU" sz="1600" dirty="0">
                <a:highlight>
                  <a:srgbClr val="FFFF00"/>
                </a:highlight>
              </a:rPr>
              <a:t>Я взбираюсь - не достать меня!</a:t>
            </a:r>
          </a:p>
          <a:p>
            <a:r>
              <a:rPr lang="ru-RU" sz="1600" dirty="0">
                <a:highlight>
                  <a:srgbClr val="FFFF00"/>
                </a:highlight>
              </a:rPr>
              <a:t>А на горке пляшут - свету рады -</a:t>
            </a:r>
          </a:p>
          <a:p>
            <a:r>
              <a:rPr lang="ru-RU" sz="1600" dirty="0">
                <a:highlight>
                  <a:srgbClr val="FFFF00"/>
                </a:highlight>
              </a:rPr>
              <a:t>Девушки... Ну что за волшебство!</a:t>
            </a:r>
          </a:p>
          <a:p>
            <a:r>
              <a:rPr lang="ru-RU" sz="1600" dirty="0">
                <a:highlight>
                  <a:srgbClr val="FFFF00"/>
                </a:highlight>
              </a:rPr>
              <a:t>Что за счастье - быть достойным взгляда,</a:t>
            </a:r>
          </a:p>
          <a:p>
            <a:r>
              <a:rPr lang="ru-RU" sz="1600" dirty="0">
                <a:highlight>
                  <a:srgbClr val="FFFF00"/>
                </a:highlight>
              </a:rPr>
              <a:t>Девичьего взгляда одного!..</a:t>
            </a:r>
          </a:p>
          <a:p>
            <a:r>
              <a:rPr lang="ru-RU" sz="1600" dirty="0">
                <a:highlight>
                  <a:srgbClr val="FFFF00"/>
                </a:highlight>
              </a:rPr>
              <a:t>На крыле лебяжьем, на высоком,</a:t>
            </a:r>
          </a:p>
          <a:p>
            <a:r>
              <a:rPr lang="ru-RU" sz="1600" dirty="0">
                <a:highlight>
                  <a:srgbClr val="FFFF00"/>
                </a:highlight>
              </a:rPr>
              <a:t>Имя вывожу любви своей...</a:t>
            </a:r>
          </a:p>
          <a:p>
            <a:r>
              <a:rPr lang="ru-RU" sz="1600" dirty="0">
                <a:highlight>
                  <a:srgbClr val="FFFF00"/>
                </a:highlight>
              </a:rPr>
              <a:t>Я - могущественнее пророка,</a:t>
            </a:r>
          </a:p>
          <a:p>
            <a:r>
              <a:rPr lang="ru-RU" sz="1600" dirty="0">
                <a:highlight>
                  <a:srgbClr val="FFFF00"/>
                </a:highlight>
              </a:rPr>
              <a:t>Может, только Бог меня сильней!</a:t>
            </a:r>
          </a:p>
          <a:p>
            <a:r>
              <a:rPr lang="ru-RU" sz="1600" dirty="0">
                <a:highlight>
                  <a:srgbClr val="FFFF00"/>
                </a:highlight>
              </a:rPr>
              <a:t>Голубые звуки в небе чистом</a:t>
            </a:r>
          </a:p>
          <a:p>
            <a:r>
              <a:rPr lang="ru-RU" sz="1600" dirty="0">
                <a:highlight>
                  <a:srgbClr val="FFFF00"/>
                </a:highlight>
              </a:rPr>
              <a:t>Плавают, тревожа даль дорог...</a:t>
            </a:r>
          </a:p>
          <a:p>
            <a:r>
              <a:rPr lang="ru-RU" sz="1600" dirty="0">
                <a:highlight>
                  <a:srgbClr val="FFFF00"/>
                </a:highlight>
              </a:rPr>
              <a:t>Почему не стал я гармонистом?!</a:t>
            </a:r>
          </a:p>
          <a:p>
            <a:r>
              <a:rPr lang="ru-RU" sz="1600" dirty="0">
                <a:highlight>
                  <a:srgbClr val="FFFF00"/>
                </a:highlight>
              </a:rPr>
              <a:t>Я сыграл и спел бы, сколько смог,</a:t>
            </a:r>
          </a:p>
          <a:p>
            <a:r>
              <a:rPr lang="ru-RU" sz="1600" dirty="0">
                <a:highlight>
                  <a:srgbClr val="FFFF00"/>
                </a:highlight>
              </a:rPr>
              <a:t>Разбудив поля и даль дорог!..</a:t>
            </a:r>
          </a:p>
          <a:p>
            <a:r>
              <a:rPr lang="ru-RU" sz="1600" dirty="0">
                <a:highlight>
                  <a:srgbClr val="FFFF00"/>
                </a:highlight>
              </a:rPr>
              <a:t>...Воды возвратились в берега.</a:t>
            </a:r>
          </a:p>
          <a:p>
            <a:r>
              <a:rPr lang="ru-RU" sz="1600" dirty="0">
                <a:highlight>
                  <a:srgbClr val="FFFF00"/>
                </a:highlight>
              </a:rPr>
              <a:t>Отгремели грозы... И по праву</a:t>
            </a:r>
          </a:p>
          <a:p>
            <a:r>
              <a:rPr lang="ru-RU" sz="1600" dirty="0">
                <a:highlight>
                  <a:srgbClr val="FFFF00"/>
                </a:highlight>
              </a:rPr>
              <a:t>Осень гонит листья, как пурга,-</a:t>
            </a:r>
          </a:p>
          <a:p>
            <a:r>
              <a:rPr lang="ru-RU" sz="1600" dirty="0">
                <a:highlight>
                  <a:srgbClr val="FFFF00"/>
                </a:highlight>
              </a:rPr>
              <a:t>Зеленеют лишь вторые травы...</a:t>
            </a:r>
          </a:p>
          <a:p>
            <a:r>
              <a:rPr lang="ru-RU" sz="1600" dirty="0">
                <a:highlight>
                  <a:srgbClr val="FFFF00"/>
                </a:highlight>
              </a:rPr>
              <a:t>В сумерках - деревья в серебре.</a:t>
            </a:r>
          </a:p>
          <a:p>
            <a:r>
              <a:rPr lang="ru-RU" sz="1600" dirty="0">
                <a:highlight>
                  <a:srgbClr val="FFFF00"/>
                </a:highlight>
              </a:rPr>
              <a:t>В очаге дымок струится тонкий...</a:t>
            </a:r>
          </a:p>
          <a:p>
            <a:r>
              <a:rPr lang="ru-RU" sz="1600" dirty="0">
                <a:highlight>
                  <a:srgbClr val="FFFF00"/>
                </a:highlight>
              </a:rPr>
              <a:t>Внукам сказки шепчут те девчонки,</a:t>
            </a:r>
          </a:p>
          <a:p>
            <a:r>
              <a:rPr lang="ru-RU" sz="1600" dirty="0">
                <a:highlight>
                  <a:srgbClr val="FFFF00"/>
                </a:highlight>
              </a:rPr>
              <a:t>Что вчера плясали на горе.</a:t>
            </a:r>
          </a:p>
          <a:p>
            <a:r>
              <a:rPr lang="ru-RU" sz="1600" dirty="0">
                <a:highlight>
                  <a:srgbClr val="FFFF00"/>
                </a:highlight>
              </a:rPr>
              <a:t>И уже привет не долетает</a:t>
            </a:r>
          </a:p>
          <a:p>
            <a:r>
              <a:rPr lang="ru-RU" sz="1600" dirty="0">
                <a:highlight>
                  <a:srgbClr val="FFFF00"/>
                </a:highlight>
              </a:rPr>
              <a:t>Из страны, что юностью зовем.</a:t>
            </a:r>
          </a:p>
          <a:p>
            <a:r>
              <a:rPr lang="ru-RU" sz="1600" dirty="0">
                <a:highlight>
                  <a:srgbClr val="FFFF00"/>
                </a:highlight>
              </a:rPr>
              <a:t>Ветер с крыльев лебедей сметает</a:t>
            </a:r>
          </a:p>
          <a:p>
            <a:r>
              <a:rPr lang="ru-RU" sz="1600" dirty="0">
                <a:highlight>
                  <a:srgbClr val="FFFF00"/>
                </a:highlight>
              </a:rPr>
              <a:t>Перья...</a:t>
            </a:r>
          </a:p>
          <a:p>
            <a:r>
              <a:rPr lang="ru-RU" sz="1600" dirty="0">
                <a:highlight>
                  <a:srgbClr val="FFFF00"/>
                </a:highlight>
              </a:rPr>
              <a:t>Свой покинув водоем,</a:t>
            </a:r>
          </a:p>
          <a:p>
            <a:r>
              <a:rPr lang="ru-RU" sz="1600" dirty="0">
                <a:highlight>
                  <a:srgbClr val="FFFF00"/>
                </a:highlight>
              </a:rPr>
              <a:t>Лебеди скрываются за горкой.</a:t>
            </a:r>
          </a:p>
          <a:p>
            <a:r>
              <a:rPr lang="ru-RU" sz="1600" dirty="0">
                <a:highlight>
                  <a:srgbClr val="FFFF00"/>
                </a:highlight>
              </a:rPr>
              <a:t>«В добрый путь!» - кричу под ветра свист.</a:t>
            </a:r>
          </a:p>
          <a:p>
            <a:r>
              <a:rPr lang="ru-RU" sz="1600" dirty="0">
                <a:highlight>
                  <a:srgbClr val="FFFF00"/>
                </a:highlight>
              </a:rPr>
              <a:t>...Хорошо, что я не гармонист.</a:t>
            </a:r>
          </a:p>
          <a:p>
            <a:r>
              <a:rPr lang="ru-RU" sz="1600" dirty="0">
                <a:highlight>
                  <a:srgbClr val="FFFF00"/>
                </a:highlight>
              </a:rPr>
              <a:t>Я б сыграл - да и заплакал горько.</a:t>
            </a:r>
          </a:p>
        </p:txBody>
      </p:sp>
    </p:spTree>
    <p:extLst>
      <p:ext uri="{BB962C8B-B14F-4D97-AF65-F5344CB8AC3E}">
        <p14:creationId xmlns:p14="http://schemas.microsoft.com/office/powerpoint/2010/main" val="2476687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0" y="0"/>
            <a:ext cx="638851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5161936" cy="6205486"/>
          </a:xfrm>
        </p:spPr>
        <p:txBody>
          <a:bodyPr>
            <a:normAutofit fontScale="70000" lnSpcReduction="20000"/>
          </a:bodyPr>
          <a:lstStyle/>
          <a:p>
            <a:pPr marL="514350" indent="-514350" algn="just">
              <a:buAutoNum type="arabicPeriod"/>
            </a:pPr>
            <a:r>
              <a:rPr lang="ru-RU" b="1" dirty="0">
                <a:solidFill>
                  <a:srgbClr val="FF00FF"/>
                </a:solidFill>
              </a:rPr>
              <a:t>Устный журнал с выразительным чтением стихотворений.</a:t>
            </a:r>
          </a:p>
          <a:p>
            <a:pPr marL="0" indent="354013" algn="just">
              <a:buNone/>
            </a:pPr>
            <a:r>
              <a:rPr lang="ru-RU" b="1" dirty="0">
                <a:solidFill>
                  <a:srgbClr val="0000FF"/>
                </a:solidFill>
              </a:rPr>
              <a:t>4) Выразительное чтение стихотворения </a:t>
            </a:r>
            <a:r>
              <a:rPr lang="ru-RU" b="1" u="sng" dirty="0">
                <a:solidFill>
                  <a:srgbClr val="FF0000"/>
                </a:solidFill>
                <a:effectLst>
                  <a:outerShdw blurRad="38100" dist="38100" dir="2700000" algn="tl">
                    <a:srgbClr val="000000">
                      <a:alpha val="43137"/>
                    </a:srgbClr>
                  </a:outerShdw>
                </a:effectLst>
              </a:rPr>
              <a:t>«В дороге — ноги. В песне — думы…». </a:t>
            </a:r>
          </a:p>
          <a:p>
            <a:pPr marL="0" indent="354013" algn="just">
              <a:buNone/>
            </a:pPr>
            <a:r>
              <a:rPr lang="ru-RU" dirty="0"/>
              <a:t>Мустай Карим тесно связан со своим народом, жил его болями и тревогами, надеждами и жизнеутверждающим оптимизмом. Он обращается к другим народам как полномочный посол своей нации, ибо «Огонь растёт, пока горит! Река жива, пока струится…Ум, песня, дружба вырастут стократ, коль ими поделиться». Замечательная лирика Мустая Карима отличается самобытностью поэтических образов, высоким накалом чувств, глубиной философского мышления. Его стихи «Цветы на камне», «Мой край возлюбленный навеки», «Здравствуй, завтра!», «Берега остаются», «О берёзовом листе», «Карусель», циклы стихов «Европа — Азия», о Вьетнаме, Болгарии и другие стали вершинными явлениями в нашей поэзии. Тема Великой Отечественной войны нашла отражение в его сборниках стихов «Мой конь» (1943), «Стихотворения» (1945), поэмах «Декабрьская песня» (1942), «Чёрные воды» (1961).</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6</a:t>
            </a:fld>
            <a:endParaRPr lang="ru-RU"/>
          </a:p>
        </p:txBody>
      </p:sp>
      <p:sp>
        <p:nvSpPr>
          <p:cNvPr id="6" name="Прямоугольник 5">
            <a:extLst>
              <a:ext uri="{FF2B5EF4-FFF2-40B4-BE49-F238E27FC236}">
                <a16:creationId xmlns:a16="http://schemas.microsoft.com/office/drawing/2014/main" id="{F20E2507-AB31-4812-89DC-E2DA891DD86C}"/>
              </a:ext>
            </a:extLst>
          </p:cNvPr>
          <p:cNvSpPr/>
          <p:nvPr/>
        </p:nvSpPr>
        <p:spPr>
          <a:xfrm>
            <a:off x="5694633" y="-4989"/>
            <a:ext cx="6290890" cy="6955750"/>
          </a:xfrm>
          <a:prstGeom prst="rect">
            <a:avLst/>
          </a:prstGeom>
        </p:spPr>
        <p:txBody>
          <a:bodyPr wrap="square" numCol="2">
            <a:spAutoFit/>
          </a:bodyPr>
          <a:lstStyle/>
          <a:p>
            <a:r>
              <a:rPr lang="ru-RU" dirty="0">
                <a:highlight>
                  <a:srgbClr val="FFFF00"/>
                </a:highlight>
              </a:rPr>
              <a:t>В дороге - ноги. В песне - думы... Хочешь</a:t>
            </a:r>
            <a:r>
              <a:rPr lang="ru-RU" sz="1600" dirty="0">
                <a:highlight>
                  <a:srgbClr val="FFFF00"/>
                </a:highlight>
              </a:rPr>
              <a:t/>
            </a:r>
            <a:br>
              <a:rPr lang="ru-RU" sz="1600" dirty="0">
                <a:highlight>
                  <a:srgbClr val="FFFF00"/>
                </a:highlight>
              </a:rPr>
            </a:br>
            <a:r>
              <a:rPr lang="ru-RU" dirty="0">
                <a:highlight>
                  <a:srgbClr val="FFFF00"/>
                </a:highlight>
              </a:rPr>
              <a:t>Прислушайся!.. Я по земле иду. </a:t>
            </a:r>
            <a:r>
              <a:rPr lang="ru-RU" sz="1600" dirty="0">
                <a:highlight>
                  <a:srgbClr val="FFFF00"/>
                </a:highlight>
              </a:rPr>
              <a:t/>
            </a:r>
            <a:br>
              <a:rPr lang="ru-RU" sz="1600" dirty="0">
                <a:highlight>
                  <a:srgbClr val="FFFF00"/>
                </a:highlight>
              </a:rPr>
            </a:br>
            <a:r>
              <a:rPr lang="ru-RU" dirty="0">
                <a:highlight>
                  <a:srgbClr val="FFFF00"/>
                </a:highlight>
              </a:rPr>
              <a:t>И днем по солнцу и по звездам ночью</a:t>
            </a:r>
            <a:r>
              <a:rPr lang="ru-RU" sz="1600" dirty="0">
                <a:highlight>
                  <a:srgbClr val="FFFF00"/>
                </a:highlight>
              </a:rPr>
              <a:t/>
            </a:r>
            <a:br>
              <a:rPr lang="ru-RU" sz="1600" dirty="0">
                <a:highlight>
                  <a:srgbClr val="FFFF00"/>
                </a:highlight>
              </a:rPr>
            </a:br>
            <a:r>
              <a:rPr lang="ru-RU" dirty="0">
                <a:highlight>
                  <a:srgbClr val="FFFF00"/>
                </a:highlight>
              </a:rPr>
              <a:t>Свой путь определяю на ходу.</a:t>
            </a:r>
            <a:r>
              <a:rPr lang="ru-RU" sz="1600" dirty="0">
                <a:highlight>
                  <a:srgbClr val="FFFF00"/>
                </a:highlight>
              </a:rPr>
              <a:t/>
            </a:r>
            <a:br>
              <a:rPr lang="ru-RU" sz="1600" dirty="0">
                <a:highlight>
                  <a:srgbClr val="FFFF00"/>
                </a:highlight>
              </a:rPr>
            </a:br>
            <a:r>
              <a:rPr lang="ru-RU" sz="1600" dirty="0">
                <a:highlight>
                  <a:srgbClr val="FFFF00"/>
                </a:highlight>
              </a:rPr>
              <a:t/>
            </a:r>
            <a:br>
              <a:rPr lang="ru-RU" sz="1600" dirty="0">
                <a:highlight>
                  <a:srgbClr val="FFFF00"/>
                </a:highlight>
              </a:rPr>
            </a:br>
            <a:r>
              <a:rPr lang="ru-RU" dirty="0">
                <a:highlight>
                  <a:srgbClr val="FFFF00"/>
                </a:highlight>
              </a:rPr>
              <a:t>Обжег в пути мне губы встречный ветер,</a:t>
            </a:r>
            <a:r>
              <a:rPr lang="ru-RU" sz="1600" dirty="0">
                <a:highlight>
                  <a:srgbClr val="FFFF00"/>
                </a:highlight>
              </a:rPr>
              <a:t/>
            </a:r>
            <a:br>
              <a:rPr lang="ru-RU" sz="1600" dirty="0">
                <a:highlight>
                  <a:srgbClr val="FFFF00"/>
                </a:highlight>
              </a:rPr>
            </a:br>
            <a:r>
              <a:rPr lang="ru-RU" dirty="0">
                <a:highlight>
                  <a:srgbClr val="FFFF00"/>
                </a:highlight>
              </a:rPr>
              <a:t>И пыль годов я в волосах ношу. </a:t>
            </a:r>
            <a:r>
              <a:rPr lang="ru-RU" sz="1600" dirty="0">
                <a:highlight>
                  <a:srgbClr val="FFFF00"/>
                </a:highlight>
              </a:rPr>
              <a:t/>
            </a:r>
            <a:br>
              <a:rPr lang="ru-RU" sz="1600" dirty="0">
                <a:highlight>
                  <a:srgbClr val="FFFF00"/>
                </a:highlight>
              </a:rPr>
            </a:br>
            <a:r>
              <a:rPr lang="ru-RU" dirty="0">
                <a:highlight>
                  <a:srgbClr val="FFFF00"/>
                </a:highlight>
              </a:rPr>
              <a:t>В дверь постучав, вхожу в дома под вечер,</a:t>
            </a:r>
            <a:r>
              <a:rPr lang="ru-RU" sz="1600" dirty="0">
                <a:highlight>
                  <a:srgbClr val="FFFF00"/>
                </a:highlight>
              </a:rPr>
              <a:t/>
            </a:r>
            <a:br>
              <a:rPr lang="ru-RU" sz="1600" dirty="0">
                <a:highlight>
                  <a:srgbClr val="FFFF00"/>
                </a:highlight>
              </a:rPr>
            </a:br>
            <a:r>
              <a:rPr lang="ru-RU" dirty="0">
                <a:highlight>
                  <a:srgbClr val="FFFF00"/>
                </a:highlight>
              </a:rPr>
              <a:t>В сердца стучу - и дальше ухожу.</a:t>
            </a:r>
            <a:r>
              <a:rPr lang="ru-RU" sz="1600" dirty="0">
                <a:highlight>
                  <a:srgbClr val="FFFF00"/>
                </a:highlight>
              </a:rPr>
              <a:t/>
            </a:r>
            <a:br>
              <a:rPr lang="ru-RU" sz="1600" dirty="0">
                <a:highlight>
                  <a:srgbClr val="FFFF00"/>
                </a:highlight>
              </a:rPr>
            </a:br>
            <a:r>
              <a:rPr lang="ru-RU" sz="1600" dirty="0">
                <a:highlight>
                  <a:srgbClr val="FFFF00"/>
                </a:highlight>
              </a:rPr>
              <a:t/>
            </a:r>
            <a:br>
              <a:rPr lang="ru-RU" sz="1600" dirty="0">
                <a:highlight>
                  <a:srgbClr val="FFFF00"/>
                </a:highlight>
              </a:rPr>
            </a:br>
            <a:r>
              <a:rPr lang="ru-RU" dirty="0">
                <a:highlight>
                  <a:srgbClr val="FFFF00"/>
                </a:highlight>
              </a:rPr>
              <a:t>Но только тучи рано или поздно</a:t>
            </a:r>
            <a:r>
              <a:rPr lang="ru-RU" sz="1600" dirty="0">
                <a:highlight>
                  <a:srgbClr val="FFFF00"/>
                </a:highlight>
              </a:rPr>
              <a:t/>
            </a:r>
            <a:br>
              <a:rPr lang="ru-RU" sz="1600" dirty="0">
                <a:highlight>
                  <a:srgbClr val="FFFF00"/>
                </a:highlight>
              </a:rPr>
            </a:br>
            <a:r>
              <a:rPr lang="ru-RU" dirty="0">
                <a:highlight>
                  <a:srgbClr val="FFFF00"/>
                </a:highlight>
              </a:rPr>
              <a:t>Закроют солнце в серый день тоски,</a:t>
            </a:r>
            <a:r>
              <a:rPr lang="ru-RU" sz="1600" dirty="0">
                <a:highlight>
                  <a:srgbClr val="FFFF00"/>
                </a:highlight>
              </a:rPr>
              <a:t/>
            </a:r>
            <a:br>
              <a:rPr lang="ru-RU" sz="1600" dirty="0">
                <a:highlight>
                  <a:srgbClr val="FFFF00"/>
                </a:highlight>
              </a:rPr>
            </a:br>
            <a:r>
              <a:rPr lang="ru-RU" dirty="0">
                <a:highlight>
                  <a:srgbClr val="FFFF00"/>
                </a:highlight>
              </a:rPr>
              <a:t>И слепнут звезды,</a:t>
            </a:r>
            <a:r>
              <a:rPr lang="ru-RU" sz="1600" dirty="0">
                <a:highlight>
                  <a:srgbClr val="FFFF00"/>
                </a:highlight>
              </a:rPr>
              <a:t/>
            </a:r>
            <a:br>
              <a:rPr lang="ru-RU" sz="1600" dirty="0">
                <a:highlight>
                  <a:srgbClr val="FFFF00"/>
                </a:highlight>
              </a:rPr>
            </a:br>
            <a:r>
              <a:rPr lang="ru-RU" dirty="0">
                <a:highlight>
                  <a:srgbClr val="FFFF00"/>
                </a:highlight>
              </a:rPr>
              <a:t>Слепнут даже звезды,</a:t>
            </a:r>
            <a:r>
              <a:rPr lang="ru-RU" sz="1600" dirty="0">
                <a:highlight>
                  <a:srgbClr val="FFFF00"/>
                </a:highlight>
              </a:rPr>
              <a:t/>
            </a:r>
            <a:br>
              <a:rPr lang="ru-RU" sz="1600" dirty="0">
                <a:highlight>
                  <a:srgbClr val="FFFF00"/>
                </a:highlight>
              </a:rPr>
            </a:br>
            <a:r>
              <a:rPr lang="ru-RU" dirty="0">
                <a:highlight>
                  <a:srgbClr val="FFFF00"/>
                </a:highlight>
              </a:rPr>
              <a:t>И в мгле вселенской не видать ни зги...</a:t>
            </a:r>
            <a:r>
              <a:rPr lang="ru-RU" sz="1600" dirty="0">
                <a:highlight>
                  <a:srgbClr val="FFFF00"/>
                </a:highlight>
              </a:rPr>
              <a:t/>
            </a:r>
            <a:br>
              <a:rPr lang="ru-RU" sz="1600" dirty="0">
                <a:highlight>
                  <a:srgbClr val="FFFF00"/>
                </a:highlight>
              </a:rPr>
            </a:br>
            <a:r>
              <a:rPr lang="ru-RU" sz="1600" dirty="0">
                <a:highlight>
                  <a:srgbClr val="FFFF00"/>
                </a:highlight>
              </a:rPr>
              <a:t/>
            </a:r>
            <a:br>
              <a:rPr lang="ru-RU" sz="1600" dirty="0">
                <a:highlight>
                  <a:srgbClr val="FFFF00"/>
                </a:highlight>
              </a:rPr>
            </a:br>
            <a:r>
              <a:rPr lang="ru-RU" dirty="0">
                <a:highlight>
                  <a:srgbClr val="FFFF00"/>
                </a:highlight>
              </a:rPr>
              <a:t>Когда кусок пути, что мне назначен, </a:t>
            </a:r>
            <a:r>
              <a:rPr lang="ru-RU" sz="1600" dirty="0">
                <a:highlight>
                  <a:srgbClr val="FFFF00"/>
                </a:highlight>
              </a:rPr>
              <a:t/>
            </a:r>
            <a:br>
              <a:rPr lang="ru-RU" sz="1600" dirty="0">
                <a:highlight>
                  <a:srgbClr val="FFFF00"/>
                </a:highlight>
              </a:rPr>
            </a:br>
            <a:r>
              <a:rPr lang="ru-RU" dirty="0">
                <a:highlight>
                  <a:srgbClr val="FFFF00"/>
                </a:highlight>
              </a:rPr>
              <a:t>Тот, что зовется жизнью, прохожу,</a:t>
            </a:r>
            <a:r>
              <a:rPr lang="ru-RU" sz="1600" dirty="0">
                <a:highlight>
                  <a:srgbClr val="FFFF00"/>
                </a:highlight>
              </a:rPr>
              <a:t/>
            </a:r>
            <a:br>
              <a:rPr lang="ru-RU" sz="1600" dirty="0">
                <a:highlight>
                  <a:srgbClr val="FFFF00"/>
                </a:highlight>
              </a:rPr>
            </a:br>
            <a:r>
              <a:rPr lang="ru-RU" dirty="0">
                <a:highlight>
                  <a:srgbClr val="FFFF00"/>
                </a:highlight>
              </a:rPr>
              <a:t>В глаза людей, как в звезды, я гляжу </a:t>
            </a:r>
            <a:r>
              <a:rPr lang="ru-RU" sz="1600" dirty="0">
                <a:highlight>
                  <a:srgbClr val="FFFF00"/>
                </a:highlight>
              </a:rPr>
              <a:t/>
            </a:r>
            <a:br>
              <a:rPr lang="ru-RU" sz="1600" dirty="0">
                <a:highlight>
                  <a:srgbClr val="FFFF00"/>
                </a:highlight>
              </a:rPr>
            </a:br>
            <a:r>
              <a:rPr lang="ru-RU" dirty="0">
                <a:highlight>
                  <a:srgbClr val="FFFF00"/>
                </a:highlight>
              </a:rPr>
              <a:t>И слышу: так держать, а не иначе!..</a:t>
            </a:r>
            <a:r>
              <a:rPr lang="ru-RU" sz="1600" dirty="0">
                <a:highlight>
                  <a:srgbClr val="FFFF00"/>
                </a:highlight>
              </a:rPr>
              <a:t/>
            </a:r>
            <a:br>
              <a:rPr lang="ru-RU" sz="1600" dirty="0">
                <a:highlight>
                  <a:srgbClr val="FFFF00"/>
                </a:highlight>
              </a:rPr>
            </a:br>
            <a:r>
              <a:rPr lang="ru-RU" sz="1600" dirty="0">
                <a:highlight>
                  <a:srgbClr val="FFFF00"/>
                </a:highlight>
              </a:rPr>
              <a:t/>
            </a:r>
            <a:br>
              <a:rPr lang="ru-RU" sz="1600" dirty="0">
                <a:highlight>
                  <a:srgbClr val="FFFF00"/>
                </a:highlight>
              </a:rPr>
            </a:br>
            <a:r>
              <a:rPr lang="ru-RU" dirty="0">
                <a:highlight>
                  <a:srgbClr val="FFFF00"/>
                </a:highlight>
              </a:rPr>
              <a:t>И в ясный день, и вечером морозным,</a:t>
            </a:r>
            <a:r>
              <a:rPr lang="ru-RU" sz="1600" dirty="0">
                <a:highlight>
                  <a:srgbClr val="FFFF00"/>
                </a:highlight>
              </a:rPr>
              <a:t/>
            </a:r>
            <a:br>
              <a:rPr lang="ru-RU" sz="1600" dirty="0">
                <a:highlight>
                  <a:srgbClr val="FFFF00"/>
                </a:highlight>
              </a:rPr>
            </a:br>
            <a:r>
              <a:rPr lang="ru-RU" dirty="0">
                <a:highlight>
                  <a:srgbClr val="FFFF00"/>
                </a:highlight>
              </a:rPr>
              <a:t>Чернее сумрак или зной лютей,</a:t>
            </a:r>
            <a:r>
              <a:rPr lang="ru-RU" sz="1600" dirty="0">
                <a:highlight>
                  <a:srgbClr val="FFFF00"/>
                </a:highlight>
              </a:rPr>
              <a:t/>
            </a:r>
            <a:br>
              <a:rPr lang="ru-RU" sz="1600" dirty="0">
                <a:highlight>
                  <a:srgbClr val="FFFF00"/>
                </a:highlight>
              </a:rPr>
            </a:br>
            <a:r>
              <a:rPr lang="ru-RU" dirty="0">
                <a:highlight>
                  <a:srgbClr val="FFFF00"/>
                </a:highlight>
              </a:rPr>
              <a:t>Я путь определяю не по звездам,</a:t>
            </a:r>
            <a:r>
              <a:rPr lang="ru-RU" sz="1600" dirty="0">
                <a:highlight>
                  <a:srgbClr val="FFFF00"/>
                </a:highlight>
              </a:rPr>
              <a:t/>
            </a:r>
            <a:br>
              <a:rPr lang="ru-RU" sz="1600" dirty="0">
                <a:highlight>
                  <a:srgbClr val="FFFF00"/>
                </a:highlight>
              </a:rPr>
            </a:br>
            <a:r>
              <a:rPr lang="ru-RU" dirty="0">
                <a:highlight>
                  <a:srgbClr val="FFFF00"/>
                </a:highlight>
              </a:rPr>
              <a:t>А - как по звездам - по глазам людей,</a:t>
            </a:r>
            <a:r>
              <a:rPr lang="ru-RU" sz="1600" dirty="0">
                <a:highlight>
                  <a:srgbClr val="FFFF00"/>
                </a:highlight>
              </a:rPr>
              <a:t/>
            </a:r>
            <a:br>
              <a:rPr lang="ru-RU" sz="1600" dirty="0">
                <a:highlight>
                  <a:srgbClr val="FFFF00"/>
                </a:highlight>
              </a:rPr>
            </a:br>
            <a:r>
              <a:rPr lang="ru-RU" dirty="0">
                <a:highlight>
                  <a:srgbClr val="FFFF00"/>
                </a:highlight>
              </a:rPr>
              <a:t>По радостным, печальным и серьезным...</a:t>
            </a:r>
            <a:r>
              <a:rPr lang="ru-RU" sz="1600" dirty="0">
                <a:highlight>
                  <a:srgbClr val="FFFF00"/>
                </a:highlight>
              </a:rPr>
              <a:t/>
            </a:r>
            <a:br>
              <a:rPr lang="ru-RU" sz="1600" dirty="0">
                <a:highlight>
                  <a:srgbClr val="FFFF00"/>
                </a:highlight>
              </a:rPr>
            </a:br>
            <a:r>
              <a:rPr lang="ru-RU" sz="1600" dirty="0">
                <a:highlight>
                  <a:srgbClr val="FFFF00"/>
                </a:highlight>
              </a:rPr>
              <a:t/>
            </a:r>
            <a:br>
              <a:rPr lang="ru-RU" sz="1600" dirty="0">
                <a:highlight>
                  <a:srgbClr val="FFFF00"/>
                </a:highlight>
              </a:rPr>
            </a:br>
            <a:r>
              <a:rPr lang="ru-RU" dirty="0">
                <a:highlight>
                  <a:srgbClr val="FFFF00"/>
                </a:highlight>
              </a:rPr>
              <a:t>Гляжу в глаза, чтобы с пути не сбиться, </a:t>
            </a:r>
            <a:r>
              <a:rPr lang="ru-RU" sz="1600" dirty="0">
                <a:highlight>
                  <a:srgbClr val="FFFF00"/>
                </a:highlight>
              </a:rPr>
              <a:t/>
            </a:r>
            <a:br>
              <a:rPr lang="ru-RU" sz="1600" dirty="0">
                <a:highlight>
                  <a:srgbClr val="FFFF00"/>
                </a:highlight>
              </a:rPr>
            </a:br>
            <a:r>
              <a:rPr lang="ru-RU" dirty="0">
                <a:highlight>
                  <a:srgbClr val="FFFF00"/>
                </a:highlight>
              </a:rPr>
              <a:t>Чтоб в песне не солгать, не ошибиться.</a:t>
            </a:r>
            <a:endParaRPr lang="ru-RU" sz="1600" dirty="0">
              <a:highlight>
                <a:srgbClr val="FFFF00"/>
              </a:highlight>
            </a:endParaRPr>
          </a:p>
        </p:txBody>
      </p:sp>
    </p:spTree>
    <p:extLst>
      <p:ext uri="{BB962C8B-B14F-4D97-AF65-F5344CB8AC3E}">
        <p14:creationId xmlns:p14="http://schemas.microsoft.com/office/powerpoint/2010/main" val="2011553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1051560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11788878" cy="6205486"/>
          </a:xfrm>
        </p:spPr>
        <p:txBody>
          <a:bodyPr>
            <a:normAutofit fontScale="92500" lnSpcReduction="20000"/>
          </a:bodyPr>
          <a:lstStyle/>
          <a:p>
            <a:pPr marL="0" indent="0" algn="just">
              <a:buNone/>
            </a:pPr>
            <a:r>
              <a:rPr lang="ru-RU" b="1" dirty="0">
                <a:solidFill>
                  <a:srgbClr val="FF00FF"/>
                </a:solidFill>
              </a:rPr>
              <a:t>2. Аналитическая работа с текстом поэмы Мустая Карима «Улыбка».</a:t>
            </a:r>
          </a:p>
          <a:p>
            <a:pPr marL="0" indent="354013" algn="just">
              <a:buNone/>
            </a:pPr>
            <a:r>
              <a:rPr lang="ru-RU" b="1" dirty="0">
                <a:solidFill>
                  <a:srgbClr val="0000FF"/>
                </a:solidFill>
              </a:rPr>
              <a:t>А) Вступительное слово. </a:t>
            </a:r>
          </a:p>
          <a:p>
            <a:pPr marL="0" indent="354013" algn="just">
              <a:buNone/>
            </a:pPr>
            <a:r>
              <a:rPr lang="ru-RU" dirty="0"/>
              <a:t>«Исторически суждено было моему народу оказаться на стыке двух континентов — Европы и Азии. Это не просто стык материков, это рубеж двух культур, двух судеб — европейской и азиатской,— писал Мустай Карим в предисловии к одной из своих книг.— Я мечтаю, чтобы поэзия моего народа вобрала в себя цвет, пьянящий аромат, спокойную мудрость поэзии Востока, суровую правду жизни, революционную </a:t>
            </a:r>
            <a:r>
              <a:rPr lang="ru-RU" dirty="0" err="1"/>
              <a:t>призывностъ</a:t>
            </a:r>
            <a:r>
              <a:rPr lang="ru-RU" dirty="0"/>
              <a:t>, активный разум поэзии Запада». Эти черты поэзии Мустая Карима особенно органично сочетаются в его восточной поэме «Улыбка». Поэма «Улыбка» представлена </a:t>
            </a:r>
            <a:r>
              <a:rPr lang="ru-RU" dirty="0" err="1"/>
              <a:t>Мустаем</a:t>
            </a:r>
            <a:r>
              <a:rPr lang="ru-RU" dirty="0"/>
              <a:t> </a:t>
            </a:r>
            <a:r>
              <a:rPr lang="ru-RU" dirty="0" err="1"/>
              <a:t>Каримом</a:t>
            </a:r>
            <a:r>
              <a:rPr lang="ru-RU" dirty="0"/>
              <a:t> в виде восточной сказки. </a:t>
            </a:r>
          </a:p>
          <a:p>
            <a:pPr marL="0" indent="354013" algn="just">
              <a:buNone/>
            </a:pPr>
            <a:r>
              <a:rPr lang="ru-RU" dirty="0"/>
              <a:t>Фабула поэмы-сказки М. Карима «Улыбка» («</a:t>
            </a:r>
            <a:r>
              <a:rPr lang="ru-RU" dirty="0" err="1"/>
              <a:t>Йылмайыу</a:t>
            </a:r>
            <a:r>
              <a:rPr lang="ru-RU" dirty="0"/>
              <a:t>») очень проста: враги окружили владения хана; вот-вот рухнет трон, и хан, чтобы спасти свою власть, вынужден обратиться к народу, которому он причинил немало зла. Хан сулит народу райскую жизнь в недалёком будущем. Но народ не верит обещаниям хана. Когда на страну надвигается опасность, только одна могучая сила способна вдохновить соотечественников на борьбу — это надежда на счастье, вера в победу. В поэме Карима надежда воплощена в образе прелестной девушки, которая повела войско в бой, помогла ему разгромить врага. </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7</a:t>
            </a:fld>
            <a:endParaRPr lang="ru-RU"/>
          </a:p>
        </p:txBody>
      </p:sp>
    </p:spTree>
    <p:extLst>
      <p:ext uri="{BB962C8B-B14F-4D97-AF65-F5344CB8AC3E}">
        <p14:creationId xmlns:p14="http://schemas.microsoft.com/office/powerpoint/2010/main" val="1145714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28B088-6852-4376-818D-496A77921CCE}"/>
              </a:ext>
            </a:extLst>
          </p:cNvPr>
          <p:cNvSpPr>
            <a:spLocks noGrp="1"/>
          </p:cNvSpPr>
          <p:nvPr>
            <p:ph type="title"/>
          </p:nvPr>
        </p:nvSpPr>
        <p:spPr>
          <a:xfrm>
            <a:off x="838200" y="0"/>
            <a:ext cx="10515600" cy="441120"/>
          </a:xfrm>
        </p:spPr>
        <p:txBody>
          <a:bodyPr>
            <a:noAutofit/>
          </a:bodyPr>
          <a:lstStyle/>
          <a:p>
            <a:pPr algn="ctr"/>
            <a:r>
              <a:rPr lang="ru-RU" sz="2800" b="1" dirty="0">
                <a:solidFill>
                  <a:srgbClr val="FF0000"/>
                </a:solidFill>
              </a:rPr>
              <a:t>IV. Работа над темой урока </a:t>
            </a:r>
          </a:p>
        </p:txBody>
      </p:sp>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7447871" cy="6205486"/>
          </a:xfrm>
        </p:spPr>
        <p:txBody>
          <a:bodyPr>
            <a:normAutofit fontScale="62500" lnSpcReduction="20000"/>
          </a:bodyPr>
          <a:lstStyle/>
          <a:p>
            <a:pPr marL="0" indent="0" algn="just">
              <a:buNone/>
            </a:pPr>
            <a:r>
              <a:rPr lang="ru-RU" b="1" dirty="0">
                <a:solidFill>
                  <a:srgbClr val="FF00FF"/>
                </a:solidFill>
              </a:rPr>
              <a:t>4. «Под сенью дружных муз…».</a:t>
            </a:r>
          </a:p>
          <a:p>
            <a:pPr marL="0" indent="354013" algn="just">
              <a:buNone/>
            </a:pPr>
            <a:r>
              <a:rPr lang="ru-RU" dirty="0"/>
              <a:t>28 сентября 1990 года состоялось торжественное открытие Театра юного зрителя, сегодняшнего Национального молодёжного театра Республики Башкортостан имени Мустая Карима. Спектакли в театре играют на русском и башкирском языках. За 18 лет работы в театре поставлено более 139 спектаклей, многие из которых получили признание и за пределами республики, удостоились главного приза — любви зрителей. Молодой театр живёт жизнью наполненной, увлекательной. Он удивляет и очаровывает зрителей неожиданными спектаклями, знакомит с интереснейшими авторами, находится в постоянном контакте с критиками и театроведами. В репертуаре театра идут «Вечно живые» В. С. Розова, «Мамаша Кураж и её дети» Б. Брехта, «Доходное место» А. Н. Островского, «Пеший </a:t>
            </a:r>
            <a:r>
              <a:rPr lang="ru-RU" dirty="0" err="1"/>
              <a:t>Махмут</a:t>
            </a:r>
            <a:r>
              <a:rPr lang="ru-RU" dirty="0"/>
              <a:t>» и «Батя </a:t>
            </a:r>
            <a:r>
              <a:rPr lang="ru-RU" dirty="0" err="1"/>
              <a:t>Ялалетдин</a:t>
            </a:r>
            <a:r>
              <a:rPr lang="ru-RU" dirty="0"/>
              <a:t>» Мустая Карима, «Голый Король» Е. А. Шварца, «Пять вечеров» А. М. Володина и другие спектакли. Одной из актуальных последних премьерных спектаклей стала постановка повести А. И. Приставкина «Ночевала тучка золотая». Своей основной задачей Театр юного зрителя считает воспитание будущего поколения на произведениях с нравственным внутренним стержнем. Не случайно девизом провозглашались слова Мустая Карима: «Я вхожу в театр, как входит верующий мусульманин в храм, с непокрытой головой. Ибо кино есть переписка влюблённых, а театр есть их свидания!» </a:t>
            </a:r>
          </a:p>
          <a:p>
            <a:pPr marL="0" indent="354013" algn="just">
              <a:buNone/>
            </a:pPr>
            <a:r>
              <a:rPr lang="ru-RU" dirty="0"/>
              <a:t>Заканчивается второе десятилетие XXI в. Изменилось время, изменился мир. Но люди — их чувства, желания — по-прежнему не меняются. Как говорит один маленький, но очень мудрый герой из спектакля «Ночевала тучка золотая»: «Все люди — братья». А объединяющим местом испокон веков и до сих пор остаётся театр. Один из них — это театр имени Мустая Карима!</a:t>
            </a:r>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8</a:t>
            </a:fld>
            <a:endParaRPr lang="ru-RU"/>
          </a:p>
        </p:txBody>
      </p:sp>
      <p:pic>
        <p:nvPicPr>
          <p:cNvPr id="2050" name="Picture 2">
            <a:extLst>
              <a:ext uri="{FF2B5EF4-FFF2-40B4-BE49-F238E27FC236}">
                <a16:creationId xmlns:a16="http://schemas.microsoft.com/office/drawing/2014/main" id="{E2EC1CF2-A4BC-44B4-814B-31A934B26F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4348" y="441120"/>
            <a:ext cx="4537652" cy="302688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41DFC740-BC0F-44FF-B0B9-42D177B4E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4348" y="3654419"/>
            <a:ext cx="4537652" cy="262706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6163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7B76375-6BB8-48D6-A1C5-665F03972077}"/>
              </a:ext>
            </a:extLst>
          </p:cNvPr>
          <p:cNvSpPr>
            <a:spLocks noGrp="1"/>
          </p:cNvSpPr>
          <p:nvPr>
            <p:ph idx="1"/>
          </p:nvPr>
        </p:nvSpPr>
        <p:spPr>
          <a:xfrm>
            <a:off x="206477" y="441120"/>
            <a:ext cx="11788878" cy="6205486"/>
          </a:xfrm>
        </p:spPr>
        <p:txBody>
          <a:bodyPr/>
          <a:lstStyle/>
          <a:p>
            <a:pPr marL="0" indent="0" algn="just">
              <a:buNone/>
            </a:pPr>
            <a:r>
              <a:rPr lang="ru-RU" b="1" dirty="0">
                <a:solidFill>
                  <a:srgbClr val="FF00FF"/>
                </a:solidFill>
              </a:rPr>
              <a:t>Обобщающее слово.</a:t>
            </a:r>
          </a:p>
          <a:p>
            <a:pPr marL="0" indent="360363" algn="just">
              <a:buNone/>
            </a:pPr>
            <a:r>
              <a:rPr lang="ru-RU" sz="3600" dirty="0"/>
              <a:t>Выступая однажды перед читателями, Мустай Карим так определил своё творческое кредо: «Я весь перед вами. Как на том поле боя, где под взрывами мин тянул телефонную связь от командного пункта к линии огня, так и после войны тянул духовную связь от сердца моего народа к сердцам других народов. Моё основное моральное кредо таково: всегда жить на миру…». Поэт остался верен своему признанию.</a:t>
            </a:r>
          </a:p>
          <a:p>
            <a:pPr marL="0" indent="0" algn="just">
              <a:buNone/>
            </a:pPr>
            <a:endParaRPr lang="ru-RU" dirty="0"/>
          </a:p>
        </p:txBody>
      </p:sp>
      <p:sp>
        <p:nvSpPr>
          <p:cNvPr id="4" name="Нижний колонтитул 3">
            <a:extLst>
              <a:ext uri="{FF2B5EF4-FFF2-40B4-BE49-F238E27FC236}">
                <a16:creationId xmlns:a16="http://schemas.microsoft.com/office/drawing/2014/main" id="{BAC51C06-A6F2-4A46-9E95-7BBF7B3EDD3B}"/>
              </a:ext>
            </a:extLst>
          </p:cNvPr>
          <p:cNvSpPr>
            <a:spLocks noGrp="1"/>
          </p:cNvSpPr>
          <p:nvPr>
            <p:ph type="ftr" sz="quarter" idx="11"/>
          </p:nvPr>
        </p:nvSpPr>
        <p:spPr/>
        <p:txBody>
          <a:bodyPr/>
          <a:lstStyle/>
          <a:p>
            <a:r>
              <a:rPr lang="ru-RU"/>
              <a:t>Учитель русского языка и литературы: Муллаянова А. Р.</a:t>
            </a:r>
          </a:p>
        </p:txBody>
      </p:sp>
      <p:sp>
        <p:nvSpPr>
          <p:cNvPr id="5" name="Номер слайда 4">
            <a:extLst>
              <a:ext uri="{FF2B5EF4-FFF2-40B4-BE49-F238E27FC236}">
                <a16:creationId xmlns:a16="http://schemas.microsoft.com/office/drawing/2014/main" id="{B1FC1959-4B90-4C81-BA8B-FDE4345FC5C1}"/>
              </a:ext>
            </a:extLst>
          </p:cNvPr>
          <p:cNvSpPr>
            <a:spLocks noGrp="1"/>
          </p:cNvSpPr>
          <p:nvPr>
            <p:ph type="sldNum" sz="quarter" idx="12"/>
          </p:nvPr>
        </p:nvSpPr>
        <p:spPr/>
        <p:txBody>
          <a:bodyPr/>
          <a:lstStyle/>
          <a:p>
            <a:fld id="{023D7679-8C9F-4B7B-B918-416734D7AB95}" type="slidenum">
              <a:rPr lang="ru-RU" smtClean="0"/>
              <a:t>9</a:t>
            </a:fld>
            <a:endParaRPr lang="ru-RU"/>
          </a:p>
        </p:txBody>
      </p:sp>
    </p:spTree>
    <p:extLst>
      <p:ext uri="{BB962C8B-B14F-4D97-AF65-F5344CB8AC3E}">
        <p14:creationId xmlns:p14="http://schemas.microsoft.com/office/powerpoint/2010/main" val="411461838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551</Words>
  <Application>Microsoft Office PowerPoint</Application>
  <PresentationFormat>Широкоэкранный</PresentationFormat>
  <Paragraphs>125</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-apple-system</vt:lpstr>
      <vt:lpstr>Arial</vt:lpstr>
      <vt:lpstr>Calibri</vt:lpstr>
      <vt:lpstr>Calibri Light</vt:lpstr>
      <vt:lpstr>Тема Office</vt:lpstr>
      <vt:lpstr>Из мировой литературы народов России.  «Отчизны и времени сын»:  судьба, личность, творчество Мустая Карима.  Урок внеклассного чтения.</vt:lpstr>
      <vt:lpstr>III. Мотивация учебной деятельности. Сообщение темы и цели урока </vt:lpstr>
      <vt:lpstr>IV. Работа над темой урока </vt:lpstr>
      <vt:lpstr>IV. Работа над темой урока </vt:lpstr>
      <vt:lpstr>IV. Работа над темой урока </vt:lpstr>
      <vt:lpstr>IV. Работа над темой урока </vt:lpstr>
      <vt:lpstr>IV. Работа над темой урока </vt:lpstr>
      <vt:lpstr>IV. Работа над темой урока </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Содержание. Александр Иванович Куприн </dc:title>
  <dc:creator>Альбина Муллаянова</dc:creator>
  <cp:lastModifiedBy>Пользователь</cp:lastModifiedBy>
  <cp:revision>18</cp:revision>
  <dcterms:created xsi:type="dcterms:W3CDTF">2019-08-10T06:20:18Z</dcterms:created>
  <dcterms:modified xsi:type="dcterms:W3CDTF">2020-05-01T20:43:27Z</dcterms:modified>
</cp:coreProperties>
</file>