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78" r:id="rId3"/>
    <p:sldId id="279" r:id="rId4"/>
    <p:sldId id="280" r:id="rId5"/>
    <p:sldId id="259" r:id="rId6"/>
    <p:sldId id="260" r:id="rId7"/>
    <p:sldId id="262" r:id="rId8"/>
    <p:sldId id="257" r:id="rId9"/>
    <p:sldId id="258" r:id="rId10"/>
    <p:sldId id="261" r:id="rId11"/>
    <p:sldId id="263" r:id="rId12"/>
    <p:sldId id="281" r:id="rId13"/>
    <p:sldId id="264" r:id="rId14"/>
    <p:sldId id="265" r:id="rId15"/>
    <p:sldId id="266" r:id="rId16"/>
    <p:sldId id="267" r:id="rId17"/>
    <p:sldId id="268" r:id="rId18"/>
    <p:sldId id="270" r:id="rId19"/>
    <p:sldId id="271" r:id="rId20"/>
    <p:sldId id="283" r:id="rId21"/>
    <p:sldId id="269" r:id="rId22"/>
    <p:sldId id="275" r:id="rId23"/>
    <p:sldId id="272" r:id="rId24"/>
    <p:sldId id="273" r:id="rId25"/>
    <p:sldId id="274" r:id="rId26"/>
    <p:sldId id="277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20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28BB831-1CB2-4C93-B9EE-461E937735A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D1AF5A65-33B7-4050-BDC3-22DF371B526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A7EC2DE6-C7C9-4E6F-AF70-1067A1CB384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A52F1124-A301-414F-BAD1-AF03B7A9ADD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A9955566-2E4A-4A5E-859C-8B8AD523ADC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DBE1E052-CC5A-4449-8ABB-2C226DF0EE0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9EDDA2D4-D9C8-4F94-B6D6-821BF047571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831F8641-8D96-4C19-A605-E9F8771408F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F821CB17-A308-4D45-A938-60379867E0A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0774AE40-3FA9-449B-9BE4-62DE9845F10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8331AE0F-1329-45ED-A59E-D47C63F4A6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F6D07F74-4DE8-42B3-A4EE-B49327ED5F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E523BF9-8E0B-492E-8B52-E394FA8F677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7931552"/>
      </p:ext>
    </p:extLst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D552A66-B879-4339-BC6C-33F40EFBB3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0065993-4662-4A8F-B4CC-B1FD2665A0A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9B49CD-FA08-4553-9F94-2C701A1270A9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082950DD-A252-44BC-A96D-1101D521E97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94545"/>
      </p:ext>
    </p:extLst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5419477-EC52-4B0D-85D5-87B77EACE9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4F43D24-D513-428F-A2CB-E1C6AF9FBAB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1C5E16-E93F-40AD-A3CE-4C1F920153FE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7615B759-D0CD-468D-895B-5A7C7372F12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713215"/>
      </p:ext>
    </p:extLst>
  </p:cSld>
  <p:clrMapOvr>
    <a:masterClrMapping/>
  </p:clrMapOvr>
  <p:transition spd="med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B72B438-3D41-49E9-B243-40AF11D1E6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B65CAEC-15A3-4ACE-8A9A-469AAF262B3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53ABF7-62A5-43A9-B776-B2DEF0BFA84D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8AB3004C-134E-4571-B49C-2BA6628113C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978978"/>
      </p:ext>
    </p:extLst>
  </p:cSld>
  <p:clrMapOvr>
    <a:masterClrMapping/>
  </p:clrMapOvr>
  <p:transition spd="med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68D9AB9-528F-4257-A826-9C0DBF4833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A5251DF-44C4-428B-82AE-A2992ACC43E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508EAE-7F99-43F4-BFA8-9410F02CECA7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0DD26BE-841B-4B65-9A5C-979372780AF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639344"/>
      </p:ext>
    </p:extLst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27E81BE-2908-44C6-8DBC-A7AE567CFA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197AC30-AF7D-4F5D-A3C4-231012C3EEB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306E5C-6317-4D29-84BF-76DF005D9704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93AEE0D5-5F44-4DEA-9468-AAA9643583B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36323"/>
      </p:ext>
    </p:extLst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A020F7F-2F52-470E-ADA8-D89732E6D6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812C529-78A8-4328-A0F1-E57B95F3610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D45BB9-AA97-4985-8EFE-D91263B10347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5A30A30A-95FA-42C8-9039-F9AFDA83715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549905"/>
      </p:ext>
    </p:extLst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D8C9537-5D07-48E2-8FAD-F5719715BA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76036B0-EEEB-4332-B738-27591BD11B1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AD4F78-7FB5-41F1-B877-0E57E7A25DAD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9A78EF8B-0A02-4497-9962-AAE6E382874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705849"/>
      </p:ext>
    </p:extLst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7A4C37D-444C-4A6A-906C-AF08FE4057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A6CCC63-BB12-4A4A-B99D-EF69F954873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FB2F98-4C8D-4AA8-ADF9-9401785EB905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70ECECB3-062B-44B9-856B-7CDED3BA5E4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494534"/>
      </p:ext>
    </p:extLst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89F494-32D9-4639-AD23-0F730A0413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E46ADF-1DF6-4006-8A73-A9336C04ED3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ACC33F-A510-4698-9850-2F906946E9DB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B38A9951-1643-464B-8715-3328AD9A77B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33747"/>
      </p:ext>
    </p:extLst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4A5D719-4DD3-4328-B23A-78334C36B5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75A5FC7-FC16-4AC3-9656-69AD7041722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31D934-D06B-4EAA-A0B0-000F626940CF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5D62460C-52FB-45C0-99B2-5B07E443AFA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073854"/>
      </p:ext>
    </p:extLst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4E4B652-C700-4F1C-B336-55A34C99C6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96F82B3-E438-4AC3-8F57-86F69EBE4B1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8534AC-0BBC-492E-9767-6068C2D4FBAE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BB2386F0-15B7-40A4-9C87-95F80DA7AC6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687520"/>
      </p:ext>
    </p:extLst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F127761-34D1-4C4F-B998-E8C8148A75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470D620-457E-4E00-985E-EC944A2ED73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443830-0160-44A5-905A-255BA8AC0FE5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958C8319-9243-484C-9C8C-1142575E612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542157"/>
      </p:ext>
    </p:extLst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FBD1A04-F239-40E1-A7F5-1C85EB10557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ACB282B-19D4-414D-9ED8-7F63B91B72B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2733FEE-8464-4284-B253-ADF1F581411D}" type="slidenum">
              <a:rPr lang="ru-RU" altLang="en-US"/>
              <a:pPr/>
              <a:t>‹#›</a:t>
            </a:fld>
            <a:endParaRPr lang="ru-RU" altLang="en-US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EA729160-2123-4583-B67A-8E27373E412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>
              <a:extLst>
                <a:ext uri="{FF2B5EF4-FFF2-40B4-BE49-F238E27FC236}">
                  <a16:creationId xmlns:a16="http://schemas.microsoft.com/office/drawing/2014/main" id="{88E4203F-56A9-442F-9D6A-DEC0F7555B9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150" name="Freeform 6">
                <a:extLst>
                  <a:ext uri="{FF2B5EF4-FFF2-40B4-BE49-F238E27FC236}">
                    <a16:creationId xmlns:a16="http://schemas.microsoft.com/office/drawing/2014/main" id="{CD4E60DF-5316-44DA-9D5A-95A07695B37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51" name="Freeform 7">
                <a:extLst>
                  <a:ext uri="{FF2B5EF4-FFF2-40B4-BE49-F238E27FC236}">
                    <a16:creationId xmlns:a16="http://schemas.microsoft.com/office/drawing/2014/main" id="{5240F34B-EA21-4CCF-9A74-5B67CE35E9F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52" name="Freeform 8">
                <a:extLst>
                  <a:ext uri="{FF2B5EF4-FFF2-40B4-BE49-F238E27FC236}">
                    <a16:creationId xmlns:a16="http://schemas.microsoft.com/office/drawing/2014/main" id="{0F5FDF4A-1B23-4BB2-9EC3-EFEC176BED0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51396A4D-31D9-4A65-BAE1-134A05EC14F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4" name="Freeform 10">
                <a:extLst>
                  <a:ext uri="{FF2B5EF4-FFF2-40B4-BE49-F238E27FC236}">
                    <a16:creationId xmlns:a16="http://schemas.microsoft.com/office/drawing/2014/main" id="{D8BF9D40-E98C-43CC-8843-24218BCCC0A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155" name="Freeform 11">
              <a:extLst>
                <a:ext uri="{FF2B5EF4-FFF2-40B4-BE49-F238E27FC236}">
                  <a16:creationId xmlns:a16="http://schemas.microsoft.com/office/drawing/2014/main" id="{8846616F-540C-4083-9FF3-35B5EFD842B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Freeform 12">
              <a:extLst>
                <a:ext uri="{FF2B5EF4-FFF2-40B4-BE49-F238E27FC236}">
                  <a16:creationId xmlns:a16="http://schemas.microsoft.com/office/drawing/2014/main" id="{5E7D7821-AEDB-4A50-8446-25F1F6B2A71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7" name="Rectangle 13">
            <a:extLst>
              <a:ext uri="{FF2B5EF4-FFF2-40B4-BE49-F238E27FC236}">
                <a16:creationId xmlns:a16="http://schemas.microsoft.com/office/drawing/2014/main" id="{7CD57897-BA91-46AF-958F-50A11691E90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158" name="Rectangle 14">
            <a:extLst>
              <a:ext uri="{FF2B5EF4-FFF2-40B4-BE49-F238E27FC236}">
                <a16:creationId xmlns:a16="http://schemas.microsoft.com/office/drawing/2014/main" id="{B5134F5F-B8D1-4B7D-B322-7CCE50DBCE6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9" name="Rectangle 15">
            <a:extLst>
              <a:ext uri="{FF2B5EF4-FFF2-40B4-BE49-F238E27FC236}">
                <a16:creationId xmlns:a16="http://schemas.microsoft.com/office/drawing/2014/main" id="{05AE688F-B93C-4ED1-8477-04A0A620E7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ransition spd="med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13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4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13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13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13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4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4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4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13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4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13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13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1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2A5C0FD-FF20-4CBD-9E78-18A524F81D1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600" i="1">
                <a:solidFill>
                  <a:srgbClr val="CC0099"/>
                </a:solidFill>
              </a:rPr>
              <a:t>От модернизма к постмодернизму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DC1A1BE-8EB4-4F9F-A607-339145DD74F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Живопись второй половины 20 века</a:t>
            </a:r>
          </a:p>
        </p:txBody>
      </p:sp>
    </p:spTree>
  </p:cSld>
  <p:clrMapOvr>
    <a:masterClrMapping/>
  </p:clrMapOvr>
  <p:transition spd="med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B21D1B8-260E-4BF9-A9AC-690CE5B7736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dirty="0">
                <a:solidFill>
                  <a:srgbClr val="CC0099"/>
                </a:solidFill>
              </a:rPr>
              <a:t>ОКР-АРТ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0A8FF7D3-0DDF-4C7A-A8D4-EE40FCE3899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3600" b="1" i="1">
                <a:solidFill>
                  <a:srgbClr val="CC0099"/>
                </a:solidFill>
              </a:rPr>
              <a:t>   ОКР-АРТ</a:t>
            </a:r>
            <a:r>
              <a:rPr lang="ru-RU" sz="3600"/>
              <a:t> </a:t>
            </a:r>
            <a:r>
              <a:rPr lang="ru-RU" sz="3600" i="1">
                <a:solidFill>
                  <a:schemeClr val="hlink"/>
                </a:solidFill>
              </a:rPr>
              <a:t>–композиции, окружающие зрителя.</a:t>
            </a:r>
          </a:p>
        </p:txBody>
      </p:sp>
      <p:pic>
        <p:nvPicPr>
          <p:cNvPr id="12292" name="Picture 6" descr="iокр-арт">
            <a:extLst>
              <a:ext uri="{FF2B5EF4-FFF2-40B4-BE49-F238E27FC236}">
                <a16:creationId xmlns:a16="http://schemas.microsoft.com/office/drawing/2014/main" id="{35DA306B-AE8E-4368-8C50-EBDA437AA98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7300" y="1600200"/>
            <a:ext cx="3198813" cy="4525963"/>
          </a:xfrm>
        </p:spPr>
      </p:pic>
    </p:spTree>
  </p:cSld>
  <p:clrMapOvr>
    <a:masterClrMapping/>
  </p:clrMapOvr>
  <p:transition spd="med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46573D6-2C15-4555-8EC9-813BA63E3E8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dirty="0" err="1">
                <a:solidFill>
                  <a:srgbClr val="CC0099"/>
                </a:solidFill>
              </a:rPr>
              <a:t>Эл-арт</a:t>
            </a:r>
            <a:r>
              <a:rPr lang="ru-RU" i="1" dirty="0">
                <a:solidFill>
                  <a:srgbClr val="CC0099"/>
                </a:solidFill>
              </a:rPr>
              <a:t> </a:t>
            </a:r>
            <a:r>
              <a:rPr lang="ru-RU" dirty="0"/>
              <a:t>(кинетическое искусство)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5018B2BC-5930-4038-A926-55315671C2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4000" b="1" i="1" dirty="0">
                <a:solidFill>
                  <a:srgbClr val="CC0099"/>
                </a:solidFill>
              </a:rPr>
              <a:t>  </a:t>
            </a:r>
            <a:r>
              <a:rPr lang="ru-RU" sz="4400" b="1" i="1" dirty="0" err="1">
                <a:solidFill>
                  <a:srgbClr val="CC0099"/>
                </a:solidFill>
              </a:rPr>
              <a:t>Эл-арт</a:t>
            </a:r>
            <a:r>
              <a:rPr lang="ru-RU" sz="4400" dirty="0"/>
              <a:t> </a:t>
            </a:r>
            <a:r>
              <a:rPr lang="ru-RU" sz="4000" i="1" dirty="0">
                <a:solidFill>
                  <a:schemeClr val="hlink"/>
                </a:solidFill>
              </a:rPr>
              <a:t>– </a:t>
            </a:r>
            <a:r>
              <a:rPr lang="ru-RU" sz="4400" b="1" i="1" dirty="0">
                <a:solidFill>
                  <a:schemeClr val="hlink"/>
                </a:solidFill>
              </a:rPr>
              <a:t>движущиеся с помощью электромоторов предметы и конструкции. Жан </a:t>
            </a:r>
            <a:r>
              <a:rPr lang="ru-RU" sz="4400" b="1" i="1" dirty="0" err="1">
                <a:solidFill>
                  <a:schemeClr val="hlink"/>
                </a:solidFill>
              </a:rPr>
              <a:t>Тенгие</a:t>
            </a:r>
            <a:r>
              <a:rPr lang="ru-RU" sz="4400" b="1" i="1" dirty="0">
                <a:solidFill>
                  <a:schemeClr val="hlink"/>
                </a:solidFill>
              </a:rPr>
              <a:t> создавал композиции, меняющие форму и </a:t>
            </a:r>
            <a:r>
              <a:rPr lang="ru-RU" sz="4400" b="1" i="1" dirty="0" err="1">
                <a:solidFill>
                  <a:schemeClr val="hlink"/>
                </a:solidFill>
              </a:rPr>
              <a:t>саморазрушающиеся</a:t>
            </a:r>
            <a:r>
              <a:rPr lang="ru-RU" sz="4400" b="1" i="1" dirty="0">
                <a:solidFill>
                  <a:schemeClr val="hlink"/>
                </a:solidFill>
              </a:rPr>
              <a:t> на глазах у публики.</a:t>
            </a:r>
          </a:p>
        </p:txBody>
      </p:sp>
    </p:spTree>
  </p:cSld>
  <p:clrMapOvr>
    <a:masterClrMapping/>
  </p:clrMapOvr>
  <p:transition spd="med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68C63C-2E17-4EE1-94CE-4958108BC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i="1" dirty="0">
                <a:solidFill>
                  <a:srgbClr val="FF0000"/>
                </a:solidFill>
              </a:rPr>
              <a:t>Новый реализм: </a:t>
            </a:r>
            <a:r>
              <a:rPr lang="ru-RU" sz="2800" dirty="0"/>
              <a:t>ассамбляжи из случайно собранных предметов, коллажи из разорванных афиш.</a:t>
            </a:r>
          </a:p>
        </p:txBody>
      </p:sp>
      <p:sp>
        <p:nvSpPr>
          <p:cNvPr id="4" name="Содержимое 3">
            <a:extLst>
              <a:ext uri="{FF2B5EF4-FFF2-40B4-BE49-F238E27FC236}">
                <a16:creationId xmlns:a16="http://schemas.microsoft.com/office/drawing/2014/main" id="{4E9D8260-9F8B-4CB5-80B6-7286B0ED1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447800"/>
            <a:ext cx="4343400" cy="5105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dirty="0"/>
              <a:t>    </a:t>
            </a:r>
            <a:r>
              <a:rPr lang="ru-RU" i="1" dirty="0">
                <a:solidFill>
                  <a:srgbClr val="20D0D0"/>
                </a:solidFill>
              </a:rPr>
              <a:t>Обращение к миру конкретных предметов. Художники отстаивали неповторимость и художественную выразительность привычных вещей, представленных в полном отрыве от их назначения, а часто и в деформированном виде.</a:t>
            </a:r>
          </a:p>
        </p:txBody>
      </p:sp>
      <p:pic>
        <p:nvPicPr>
          <p:cNvPr id="14340" name="Содержимое 5" descr="рисунок426.jpg">
            <a:extLst>
              <a:ext uri="{FF2B5EF4-FFF2-40B4-BE49-F238E27FC236}">
                <a16:creationId xmlns:a16="http://schemas.microsoft.com/office/drawing/2014/main" id="{5D202DDD-F53A-4CFD-8C0C-94AE6D5663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676400"/>
            <a:ext cx="4064000" cy="4862513"/>
          </a:xfrm>
        </p:spPr>
      </p:pic>
    </p:spTree>
  </p:cSld>
  <p:clrMapOvr>
    <a:masterClrMapping/>
  </p:clrMapOvr>
  <p:transition spd="med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>
            <a:extLst>
              <a:ext uri="{FF2B5EF4-FFF2-40B4-BE49-F238E27FC236}">
                <a16:creationId xmlns:a16="http://schemas.microsoft.com/office/drawing/2014/main" id="{A2E5C48D-3E17-477F-AE09-C67B7E79326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i="1" dirty="0" err="1">
                <a:solidFill>
                  <a:srgbClr val="CC0099"/>
                </a:solidFill>
              </a:rPr>
              <a:t>Гиперреализм</a:t>
            </a:r>
            <a:r>
              <a:rPr lang="ru-RU" sz="4000" i="1" dirty="0">
                <a:solidFill>
                  <a:srgbClr val="CC0099"/>
                </a:solidFill>
              </a:rPr>
              <a:t>.</a:t>
            </a:r>
            <a:r>
              <a:rPr lang="ru-RU" sz="4000" dirty="0"/>
              <a:t> </a:t>
            </a:r>
            <a:r>
              <a:rPr lang="ru-RU" sz="4000" dirty="0" err="1"/>
              <a:t>Чак</a:t>
            </a:r>
            <a:r>
              <a:rPr lang="ru-RU" sz="4000" dirty="0"/>
              <a:t> </a:t>
            </a:r>
            <a:r>
              <a:rPr lang="ru-RU" sz="4000" dirty="0" err="1"/>
              <a:t>Клоуз</a:t>
            </a:r>
            <a:r>
              <a:rPr lang="ru-RU" sz="4000" dirty="0"/>
              <a:t>. Линда. 1975-1976 гг.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9EEC8112-86C8-4F78-B0D5-D1E7670CCBB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800" b="1" i="1">
                <a:solidFill>
                  <a:srgbClr val="CC0099"/>
                </a:solidFill>
              </a:rPr>
              <a:t>    Гиперреализм </a:t>
            </a:r>
            <a:r>
              <a:rPr lang="ru-RU" sz="2800" b="1" i="1">
                <a:solidFill>
                  <a:schemeClr val="hlink"/>
                </a:solidFill>
              </a:rPr>
              <a:t>– фотографическая чёткость изображений реальных предметов и элементов фантастики. Возникает в конце 1960-х гг. в Германии.</a:t>
            </a:r>
          </a:p>
        </p:txBody>
      </p:sp>
      <p:pic>
        <p:nvPicPr>
          <p:cNvPr id="16388" name="Picture 8" descr="img543">
            <a:extLst>
              <a:ext uri="{FF2B5EF4-FFF2-40B4-BE49-F238E27FC236}">
                <a16:creationId xmlns:a16="http://schemas.microsoft.com/office/drawing/2014/main" id="{F86BBEE3-33DD-46DB-8F83-00934169B28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7738" y="1676400"/>
            <a:ext cx="3857625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6281EF4-A8AD-4B1C-86A8-19CE1161B80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i="1" dirty="0" err="1">
                <a:solidFill>
                  <a:srgbClr val="CC0099"/>
                </a:solidFill>
              </a:rPr>
              <a:t>Гиперреализм</a:t>
            </a:r>
            <a:r>
              <a:rPr lang="ru-RU" sz="4000" i="1" dirty="0">
                <a:solidFill>
                  <a:srgbClr val="CC0099"/>
                </a:solidFill>
              </a:rPr>
              <a:t>. </a:t>
            </a:r>
            <a:r>
              <a:rPr lang="ru-RU" sz="4000" dirty="0"/>
              <a:t>Ричард </a:t>
            </a:r>
            <a:r>
              <a:rPr lang="ru-RU" sz="4000" dirty="0" err="1"/>
              <a:t>Эстес</a:t>
            </a:r>
            <a:r>
              <a:rPr lang="ru-RU" sz="4000" dirty="0"/>
              <a:t>. Телефонные кабины. 1967 г.</a:t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17411" name="Picture 9" descr="img544">
            <a:extLst>
              <a:ext uri="{FF2B5EF4-FFF2-40B4-BE49-F238E27FC236}">
                <a16:creationId xmlns:a16="http://schemas.microsoft.com/office/drawing/2014/main" id="{22E19300-B76B-4AD7-B4E0-20908292B289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600200"/>
            <a:ext cx="7239000" cy="4965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>
            <a:extLst>
              <a:ext uri="{FF2B5EF4-FFF2-40B4-BE49-F238E27FC236}">
                <a16:creationId xmlns:a16="http://schemas.microsoft.com/office/drawing/2014/main" id="{C6067AE2-0236-45CB-A058-39F1E9EE3C9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dirty="0">
                <a:solidFill>
                  <a:srgbClr val="CC0099"/>
                </a:solidFill>
              </a:rPr>
              <a:t>Минимализм.</a:t>
            </a:r>
            <a:r>
              <a:rPr lang="ru-RU" dirty="0"/>
              <a:t> Картина</a:t>
            </a:r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ECFA8E92-CB45-4D0D-BFC1-3ECB946B696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800" b="1" i="1">
                <a:solidFill>
                  <a:srgbClr val="CC0099"/>
                </a:solidFill>
              </a:rPr>
              <a:t>    Минимализм </a:t>
            </a:r>
            <a:r>
              <a:rPr lang="ru-RU" sz="2800" b="1" i="1">
                <a:solidFill>
                  <a:schemeClr val="hlink"/>
                </a:solidFill>
              </a:rPr>
              <a:t>– сочетание абстракционизма и поп-арта: упрощение форм изобразительного искусства, двухмерность полотен.</a:t>
            </a:r>
          </a:p>
        </p:txBody>
      </p:sp>
      <p:pic>
        <p:nvPicPr>
          <p:cNvPr id="18436" name="Picture 9" descr="iминимаализм картина">
            <a:extLst>
              <a:ext uri="{FF2B5EF4-FFF2-40B4-BE49-F238E27FC236}">
                <a16:creationId xmlns:a16="http://schemas.microsoft.com/office/drawing/2014/main" id="{B57C7D41-FB02-4E04-9A97-98B7F4C98B1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717675"/>
            <a:ext cx="4038600" cy="4291013"/>
          </a:xfrm>
        </p:spPr>
      </p:pic>
    </p:spTree>
  </p:cSld>
  <p:clrMapOvr>
    <a:masterClrMapping/>
  </p:clrMapOvr>
  <p:transition spd="med"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F6EF2100-B50C-4DBB-ADDC-2EB25505CCC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dirty="0">
                <a:solidFill>
                  <a:srgbClr val="CC0099"/>
                </a:solidFill>
              </a:rPr>
              <a:t>Минимализм</a:t>
            </a:r>
          </a:p>
        </p:txBody>
      </p:sp>
      <p:pic>
        <p:nvPicPr>
          <p:cNvPr id="19459" name="Picture 4" descr="iминимализм">
            <a:extLst>
              <a:ext uri="{FF2B5EF4-FFF2-40B4-BE49-F238E27FC236}">
                <a16:creationId xmlns:a16="http://schemas.microsoft.com/office/drawing/2014/main" id="{FE8546F6-1D73-4E8B-A5BD-9F79498DA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30797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 descr="минимализм">
            <a:extLst>
              <a:ext uri="{FF2B5EF4-FFF2-40B4-BE49-F238E27FC236}">
                <a16:creationId xmlns:a16="http://schemas.microsoft.com/office/drawing/2014/main" id="{A743443E-BA32-4A3A-9BA6-702F3E91D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29000"/>
            <a:ext cx="2667000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6">
            <a:extLst>
              <a:ext uri="{FF2B5EF4-FFF2-40B4-BE49-F238E27FC236}">
                <a16:creationId xmlns:a16="http://schemas.microsoft.com/office/drawing/2014/main" id="{C119C6C9-E5DF-4CA9-A96F-484564E49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752600"/>
            <a:ext cx="4038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Возникает в 1960-х гг. в США.</a:t>
            </a:r>
          </a:p>
        </p:txBody>
      </p:sp>
    </p:spTree>
  </p:cSld>
  <p:clrMapOvr>
    <a:masterClrMapping/>
  </p:clrMapOvr>
  <p:transition spd="med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0079B1D-FEC7-44D3-99D8-A083FEC1F78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dirty="0" err="1">
                <a:solidFill>
                  <a:srgbClr val="CC0099"/>
                </a:solidFill>
              </a:rPr>
              <a:t>Хеппенинг</a:t>
            </a:r>
            <a:endParaRPr lang="ru-RU" i="1" dirty="0">
              <a:solidFill>
                <a:srgbClr val="CC0099"/>
              </a:solidFill>
            </a:endParaRP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1C6E7A8F-E99C-4F87-8A1C-ACBB22F09A1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800" b="1" i="1">
                <a:solidFill>
                  <a:srgbClr val="CC0099"/>
                </a:solidFill>
              </a:rPr>
              <a:t>    Хеппенинг</a:t>
            </a:r>
            <a:r>
              <a:rPr lang="ru-RU" sz="2800"/>
              <a:t> </a:t>
            </a:r>
            <a:r>
              <a:rPr lang="ru-RU" sz="2800" i="1">
                <a:solidFill>
                  <a:schemeClr val="hlink"/>
                </a:solidFill>
              </a:rPr>
              <a:t>– форма современного искусства, гибрид живописи, скульптуры и театра.</a:t>
            </a:r>
          </a:p>
        </p:txBody>
      </p:sp>
      <p:pic>
        <p:nvPicPr>
          <p:cNvPr id="20484" name="Picture 6" descr="iначало 1960-х хеппенинг">
            <a:extLst>
              <a:ext uri="{FF2B5EF4-FFF2-40B4-BE49-F238E27FC236}">
                <a16:creationId xmlns:a16="http://schemas.microsoft.com/office/drawing/2014/main" id="{4920E994-548F-4C30-993A-3036F83AA4A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1447800"/>
            <a:ext cx="2001838" cy="2971800"/>
          </a:xfrm>
        </p:spPr>
      </p:pic>
      <p:pic>
        <p:nvPicPr>
          <p:cNvPr id="20485" name="Picture 7" descr="iхеппенинг">
            <a:extLst>
              <a:ext uri="{FF2B5EF4-FFF2-40B4-BE49-F238E27FC236}">
                <a16:creationId xmlns:a16="http://schemas.microsoft.com/office/drawing/2014/main" id="{9CF7485E-57DD-40B8-B324-F0147A519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33800"/>
            <a:ext cx="3505200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Rectangle 8">
            <a:extLst>
              <a:ext uri="{FF2B5EF4-FFF2-40B4-BE49-F238E27FC236}">
                <a16:creationId xmlns:a16="http://schemas.microsoft.com/office/drawing/2014/main" id="{5F101DF4-70A0-47EA-B77B-5C346429E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419600"/>
            <a:ext cx="4495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Первые театральные постановки в стиле хеппенинг состоялись в 1958-1959 гг. в США как развлечение для артистической богемы. Потом стали популярными в Европе и Азии.</a:t>
            </a:r>
          </a:p>
        </p:txBody>
      </p:sp>
    </p:spTree>
  </p:cSld>
  <p:clrMapOvr>
    <a:masterClrMapping/>
  </p:clrMapOvr>
  <p:transition spd="med"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1EF80B8-9D28-4A28-AD24-823E3E2633E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dirty="0">
                <a:solidFill>
                  <a:srgbClr val="CC0099"/>
                </a:solidFill>
              </a:rPr>
              <a:t>Концептуализм</a:t>
            </a:r>
            <a:endParaRPr lang="ru-RU" dirty="0">
              <a:solidFill>
                <a:srgbClr val="CC0099"/>
              </a:solidFill>
            </a:endParaRPr>
          </a:p>
        </p:txBody>
      </p:sp>
      <p:pic>
        <p:nvPicPr>
          <p:cNvPr id="21507" name="Picture 8" descr="img545">
            <a:extLst>
              <a:ext uri="{FF2B5EF4-FFF2-40B4-BE49-F238E27FC236}">
                <a16:creationId xmlns:a16="http://schemas.microsoft.com/office/drawing/2014/main" id="{DE904BAF-EC5E-4CEF-8876-B87433B5235D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600200"/>
            <a:ext cx="5867400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Rectangle 5">
            <a:extLst>
              <a:ext uri="{FF2B5EF4-FFF2-40B4-BE49-F238E27FC236}">
                <a16:creationId xmlns:a16="http://schemas.microsoft.com/office/drawing/2014/main" id="{709F75F0-C4B5-4977-8DD1-DFC3D6FD3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248400"/>
            <a:ext cx="716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en-US" sz="2800" b="1" i="1"/>
              <a:t>Джозеф Кошут. Искусство как идея. 1967 г.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E500466-8679-4B61-95C2-8A8D76089647}"/>
              </a:ext>
            </a:extLst>
          </p:cNvPr>
          <p:cNvSpPr/>
          <p:nvPr/>
        </p:nvSpPr>
        <p:spPr>
          <a:xfrm>
            <a:off x="6172200" y="2209800"/>
            <a:ext cx="3200400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Произведение концептуализма рождается в тот момент, когда идея автора соединяется с мыслями зрителя по этому поводу.</a:t>
            </a:r>
          </a:p>
        </p:txBody>
      </p:sp>
    </p:spTree>
  </p:cSld>
  <p:clrMapOvr>
    <a:masterClrMapping/>
  </p:clrMapOvr>
  <p:transition spd="med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772E18CF-9E43-4965-BC43-0B664D3B910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/>
              <a:t>Джозеф Кошут. Один и три стула. 1965 г.</a:t>
            </a:r>
            <a:br>
              <a:rPr lang="ru-RU" sz="4000"/>
            </a:br>
            <a:endParaRPr lang="ru-RU" sz="4000"/>
          </a:p>
        </p:txBody>
      </p:sp>
      <p:pic>
        <p:nvPicPr>
          <p:cNvPr id="22531" name="Picture 9" descr="img546">
            <a:extLst>
              <a:ext uri="{FF2B5EF4-FFF2-40B4-BE49-F238E27FC236}">
                <a16:creationId xmlns:a16="http://schemas.microsoft.com/office/drawing/2014/main" id="{682F31F9-1819-4A65-9B09-EFB5A675188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676400"/>
            <a:ext cx="5410200" cy="4732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AC28FAF-FD06-4D67-87F7-9F6894903B64}"/>
              </a:ext>
            </a:extLst>
          </p:cNvPr>
          <p:cNvSpPr/>
          <p:nvPr/>
        </p:nvSpPr>
        <p:spPr>
          <a:xfrm>
            <a:off x="6172200" y="4572000"/>
            <a:ext cx="29718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Концептуализм возник в 1960-е годы в США и Англии.</a:t>
            </a:r>
          </a:p>
        </p:txBody>
      </p:sp>
    </p:spTree>
  </p:cSld>
  <p:clrMapOvr>
    <a:masterClrMapping/>
  </p:clrMapOvr>
  <p:transition spd="med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FE85C6-C405-422E-A89F-8A4EC6BAF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dirty="0">
                <a:solidFill>
                  <a:srgbClr val="FF0000"/>
                </a:solidFill>
              </a:rPr>
              <a:t>Дадаизм.</a:t>
            </a:r>
            <a:r>
              <a:rPr lang="ru-RU" dirty="0"/>
              <a:t> Марсель </a:t>
            </a:r>
            <a:r>
              <a:rPr lang="ru-RU" dirty="0" err="1"/>
              <a:t>Дюшан</a:t>
            </a:r>
            <a:r>
              <a:rPr lang="ru-RU" dirty="0"/>
              <a:t> (1887-1968)</a:t>
            </a:r>
          </a:p>
        </p:txBody>
      </p:sp>
      <p:pic>
        <p:nvPicPr>
          <p:cNvPr id="7" name="Содержимое 8" descr="img022.jpg">
            <a:extLst>
              <a:ext uri="{FF2B5EF4-FFF2-40B4-BE49-F238E27FC236}">
                <a16:creationId xmlns:a16="http://schemas.microsoft.com/office/drawing/2014/main" id="{A6F8E4E1-8D45-4EF4-A829-DB93E278ADC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9200" y="1600200"/>
            <a:ext cx="2819400" cy="4554382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9" descr="img022.jpg">
            <a:extLst>
              <a:ext uri="{FF2B5EF4-FFF2-40B4-BE49-F238E27FC236}">
                <a16:creationId xmlns:a16="http://schemas.microsoft.com/office/drawing/2014/main" id="{95E1FAB5-D9B7-41E0-A60B-449C0D43D1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53000" y="1524000"/>
            <a:ext cx="3048000" cy="457188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01" name="Прямоугольник 8">
            <a:extLst>
              <a:ext uri="{FF2B5EF4-FFF2-40B4-BE49-F238E27FC236}">
                <a16:creationId xmlns:a16="http://schemas.microsoft.com/office/drawing/2014/main" id="{B686EC0A-18D1-4F02-83BD-E4BA5ACAA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6324600"/>
            <a:ext cx="2732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ru-RU" altLang="en-US"/>
              <a:t>Мона Лиза с усами. 1919 г.</a:t>
            </a:r>
          </a:p>
        </p:txBody>
      </p:sp>
      <p:sp>
        <p:nvSpPr>
          <p:cNvPr id="4102" name="Прямоугольник 9">
            <a:extLst>
              <a:ext uri="{FF2B5EF4-FFF2-40B4-BE49-F238E27FC236}">
                <a16:creationId xmlns:a16="http://schemas.microsoft.com/office/drawing/2014/main" id="{33D1B668-9E82-4352-B831-5A01A045C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6324600"/>
            <a:ext cx="4217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ru-RU" altLang="en-US"/>
              <a:t>Велосипедное колесо на табуретке. 1913 г.</a:t>
            </a:r>
          </a:p>
        </p:txBody>
      </p:sp>
    </p:spTree>
  </p:cSld>
  <p:clrMapOvr>
    <a:masterClrMapping/>
  </p:clrMapOvr>
  <p:transition spd="med"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A5B3CF-EE1E-44A9-BD11-3CF8C529E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dirty="0">
                <a:solidFill>
                  <a:srgbClr val="CC0099"/>
                </a:solidFill>
              </a:rPr>
              <a:t>Концептуализм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EB47E407-C210-41B7-8192-7468B7E17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/>
              <a:t>Концептуализм – искусство интеллектуальное. Здесь важно не изображение, а его смысл. Иногда можно вообще отказаться от экспоната, лишь рассказав об идее. Так, к одному из вернисажей была получена телеграмма от художника, который сообщал, что помнит о выставке. Эту телеграмму и демонстрировали.</a:t>
            </a:r>
          </a:p>
          <a:p>
            <a:pPr eaLnBrk="1" hangingPunct="1">
              <a:defRPr/>
            </a:pPr>
            <a:r>
              <a:rPr lang="ru-RU" sz="2800" b="1" i="1" dirty="0">
                <a:solidFill>
                  <a:schemeClr val="hlink"/>
                </a:solidFill>
              </a:rPr>
              <a:t>Самоуничтожающееся творчество означало закат модерна в искусстве</a:t>
            </a:r>
            <a:br>
              <a:rPr lang="ru-RU" sz="2800" b="1" i="1" dirty="0">
                <a:solidFill>
                  <a:schemeClr val="hlink"/>
                </a:solidFill>
              </a:rPr>
            </a:br>
            <a:r>
              <a:rPr lang="ru-RU" sz="2800" b="1" i="1" dirty="0">
                <a:solidFill>
                  <a:schemeClr val="hlink"/>
                </a:solidFill>
              </a:rPr>
              <a:t> и наступление нового этапа его развития, постмодернизма.</a:t>
            </a:r>
          </a:p>
          <a:p>
            <a:pPr eaLnBrk="1" hangingPunct="1">
              <a:defRPr/>
            </a:pPr>
            <a:endParaRPr lang="ru-RU" sz="2800" dirty="0"/>
          </a:p>
          <a:p>
            <a:pPr eaLnBrk="1" hangingPunct="1">
              <a:defRPr/>
            </a:pPr>
            <a:endParaRPr lang="ru-RU" sz="2800" dirty="0"/>
          </a:p>
        </p:txBody>
      </p:sp>
    </p:spTree>
  </p:cSld>
  <p:clrMapOvr>
    <a:masterClrMapping/>
  </p:clrMapOvr>
  <p:transition spd="med"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3061540B-3DAB-4B47-BB7A-016C02AB8D6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>
              <a:defRPr/>
            </a:pPr>
            <a:r>
              <a:rPr lang="ru-RU" i="1" dirty="0">
                <a:solidFill>
                  <a:srgbClr val="CC0099"/>
                </a:solidFill>
              </a:rPr>
              <a:t>ПОСТМОДЕРНИЗМ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AAEBD12F-E11F-42C9-8B96-3AED998FF14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52400" y="1600200"/>
            <a:ext cx="4114800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chemeClr val="hlink"/>
                </a:solidFill>
              </a:rPr>
              <a:t>Время зарождения 1970-е годы. </a:t>
            </a:r>
          </a:p>
          <a:p>
            <a:pPr eaLnBrk="1" hangingPunct="1">
              <a:defRPr/>
            </a:pPr>
            <a:r>
              <a:rPr lang="ru-RU" sz="2400" i="1" dirty="0">
                <a:solidFill>
                  <a:schemeClr val="hlink"/>
                </a:solidFill>
              </a:rPr>
              <a:t>Характерные черты: использование различных стилей прошлого и настоящего, Запада и Востока, элементы фольклора, массовой культуры, поп-арта; соединение художественной формы с нехудожественным содержанием; ирония, гротеск, абсурд.</a:t>
            </a:r>
          </a:p>
        </p:txBody>
      </p:sp>
      <p:pic>
        <p:nvPicPr>
          <p:cNvPr id="24580" name="Содержимое 6" descr="рисунок430.jpg">
            <a:extLst>
              <a:ext uri="{FF2B5EF4-FFF2-40B4-BE49-F238E27FC236}">
                <a16:creationId xmlns:a16="http://schemas.microsoft.com/office/drawing/2014/main" id="{72D4BB1B-CA4C-4C3A-A79B-B5889695FF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0" t="2042" b="22449"/>
          <a:stretch>
            <a:fillRect/>
          </a:stretch>
        </p:blipFill>
        <p:spPr>
          <a:xfrm>
            <a:off x="4343400" y="1812925"/>
            <a:ext cx="4597400" cy="3368675"/>
          </a:xfrm>
        </p:spPr>
      </p:pic>
      <p:sp>
        <p:nvSpPr>
          <p:cNvPr id="24581" name="Прямоугольник 7">
            <a:extLst>
              <a:ext uri="{FF2B5EF4-FFF2-40B4-BE49-F238E27FC236}">
                <a16:creationId xmlns:a16="http://schemas.microsoft.com/office/drawing/2014/main" id="{8D51F683-319A-4BEE-BF59-AD5F3FCC7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410200"/>
            <a:ext cx="449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ru-RU" altLang="en-US"/>
              <a:t>Энцо Кукки. Герой без головы. 1981-1982 гг.</a:t>
            </a:r>
          </a:p>
        </p:txBody>
      </p:sp>
    </p:spTree>
  </p:cSld>
  <p:clrMapOvr>
    <a:masterClrMapping/>
  </p:clrMapOvr>
  <p:transition spd="med"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E2C7DD-1D2D-4C31-B094-B2CC2F4E6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/>
              <a:t>Ансельм </a:t>
            </a:r>
            <a:r>
              <a:rPr lang="ru-RU" dirty="0" err="1"/>
              <a:t>Кифер</a:t>
            </a:r>
            <a:r>
              <a:rPr lang="ru-RU" dirty="0"/>
              <a:t>. Иконоборческий спор. 1979 г.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54528AF4-8451-40FC-A428-E6C85F8630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600200"/>
            <a:ext cx="3124200" cy="5105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dirty="0"/>
              <a:t>    Другие постмодернисты возрождали качественную природу классицизма –цельность мироощущения, стремление к вечности, жизненную силу.</a:t>
            </a:r>
          </a:p>
        </p:txBody>
      </p:sp>
      <p:pic>
        <p:nvPicPr>
          <p:cNvPr id="25604" name="Содержимое 4" descr="рисунок432.jpg">
            <a:extLst>
              <a:ext uri="{FF2B5EF4-FFF2-40B4-BE49-F238E27FC236}">
                <a16:creationId xmlns:a16="http://schemas.microsoft.com/office/drawing/2014/main" id="{7A31B517-EE36-4654-8268-CF6022C978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8" b="13567"/>
          <a:stretch>
            <a:fillRect/>
          </a:stretch>
        </p:blipFill>
        <p:spPr>
          <a:xfrm>
            <a:off x="3124200" y="1600200"/>
            <a:ext cx="5791200" cy="4681538"/>
          </a:xfrm>
        </p:spPr>
      </p:pic>
    </p:spTree>
  </p:cSld>
  <p:clrMapOvr>
    <a:masterClrMapping/>
  </p:clrMapOvr>
  <p:transition spd="med"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B9C1B2C-9378-4DE4-8B61-9ADFBFFAA90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>
                <a:solidFill>
                  <a:srgbClr val="CC0099"/>
                </a:solidFill>
              </a:rPr>
              <a:t>Инвайронмент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42C43905-1213-4192-9B11-B0CF37E26E8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800" b="1" i="1">
                <a:solidFill>
                  <a:schemeClr val="hlink"/>
                </a:solidFill>
              </a:rPr>
              <a:t>    Модификация хеппенинга – изменение окружающей среды в соответствии с замыслом художника.</a:t>
            </a:r>
          </a:p>
        </p:txBody>
      </p:sp>
      <p:pic>
        <p:nvPicPr>
          <p:cNvPr id="27652" name="Picture 6" descr="Явашев">
            <a:extLst>
              <a:ext uri="{FF2B5EF4-FFF2-40B4-BE49-F238E27FC236}">
                <a16:creationId xmlns:a16="http://schemas.microsoft.com/office/drawing/2014/main" id="{6E091139-22C0-4B8F-AC75-98D4C27E2CB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092325"/>
            <a:ext cx="3810000" cy="2760663"/>
          </a:xfrm>
        </p:spPr>
      </p:pic>
      <p:sp>
        <p:nvSpPr>
          <p:cNvPr id="31751" name="Rectangle 7">
            <a:extLst>
              <a:ext uri="{FF2B5EF4-FFF2-40B4-BE49-F238E27FC236}">
                <a16:creationId xmlns:a16="http://schemas.microsoft.com/office/drawing/2014/main" id="{0078A925-8BA8-47DD-B338-CD54AFEE1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1816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4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Проект Х. Явашева</a:t>
            </a:r>
          </a:p>
        </p:txBody>
      </p:sp>
    </p:spTree>
  </p:cSld>
  <p:clrMapOvr>
    <a:masterClrMapping/>
  </p:clrMapOvr>
  <p:transition spd="med"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Rectangle 7">
            <a:extLst>
              <a:ext uri="{FF2B5EF4-FFF2-40B4-BE49-F238E27FC236}">
                <a16:creationId xmlns:a16="http://schemas.microsoft.com/office/drawing/2014/main" id="{CC64E74D-4E9E-4981-B3C5-45046DF4398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/>
              <a:t>Х. </a:t>
            </a:r>
            <a:r>
              <a:rPr lang="ru-RU" sz="4000" dirty="0" err="1"/>
              <a:t>Явашев</a:t>
            </a:r>
            <a:r>
              <a:rPr lang="ru-RU" sz="4000" dirty="0"/>
              <a:t>. «Окружённые острова». 1983 г.</a:t>
            </a:r>
          </a:p>
        </p:txBody>
      </p:sp>
      <p:pic>
        <p:nvPicPr>
          <p:cNvPr id="28675" name="Picture 10" descr="iЯвашев">
            <a:extLst>
              <a:ext uri="{FF2B5EF4-FFF2-40B4-BE49-F238E27FC236}">
                <a16:creationId xmlns:a16="http://schemas.microsoft.com/office/drawing/2014/main" id="{EC6CC32C-D575-4D74-89A5-DD6B5806BDC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981200"/>
            <a:ext cx="2830513" cy="4068763"/>
          </a:xfrm>
        </p:spPr>
      </p:pic>
      <p:pic>
        <p:nvPicPr>
          <p:cNvPr id="28676" name="Picture 11" descr="iЯвашев Острова">
            <a:extLst>
              <a:ext uri="{FF2B5EF4-FFF2-40B4-BE49-F238E27FC236}">
                <a16:creationId xmlns:a16="http://schemas.microsoft.com/office/drawing/2014/main" id="{059B9DCD-C77C-445D-AE54-45BEA8F0BA8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981200"/>
            <a:ext cx="3463925" cy="2720975"/>
          </a:xfrm>
        </p:spPr>
      </p:pic>
      <p:sp>
        <p:nvSpPr>
          <p:cNvPr id="28677" name="Прямоугольник 6">
            <a:extLst>
              <a:ext uri="{FF2B5EF4-FFF2-40B4-BE49-F238E27FC236}">
                <a16:creationId xmlns:a16="http://schemas.microsoft.com/office/drawing/2014/main" id="{389069D2-5FF1-4CDE-A55F-2245A0A02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800600"/>
            <a:ext cx="5105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ru-RU" altLang="en-US" sz="2400" i="1">
                <a:solidFill>
                  <a:srgbClr val="20D0D0"/>
                </a:solidFill>
              </a:rPr>
              <a:t>11 островов вблизи Майами были окружены розовой полипропиленовой плёнкой общей площадью 600 тыс. кв. м и длиной 11 км. Цена проекта 3,5 млн. долларов.</a:t>
            </a:r>
          </a:p>
        </p:txBody>
      </p:sp>
    </p:spTree>
  </p:cSld>
  <p:clrMapOvr>
    <a:masterClrMapping/>
  </p:clrMapOvr>
  <p:transition spd="med"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88AD2553-4264-4432-AC74-1C3CCC8EBB9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i="1" dirty="0">
                <a:solidFill>
                  <a:srgbClr val="CC0099"/>
                </a:solidFill>
              </a:rPr>
              <a:t>Видеоискусство. </a:t>
            </a:r>
            <a:r>
              <a:rPr lang="ru-RU" sz="4000" i="1" dirty="0" err="1">
                <a:solidFill>
                  <a:srgbClr val="CC0099"/>
                </a:solidFill>
              </a:rPr>
              <a:t>Видео-арт</a:t>
            </a:r>
            <a:r>
              <a:rPr lang="ru-RU" sz="4000" i="1" dirty="0">
                <a:solidFill>
                  <a:srgbClr val="CC0099"/>
                </a:solidFill>
              </a:rPr>
              <a:t>. </a:t>
            </a:r>
            <a:r>
              <a:rPr lang="ru-RU" sz="4000" dirty="0"/>
              <a:t> Нам </a:t>
            </a:r>
            <a:r>
              <a:rPr lang="ru-RU" sz="4000" dirty="0" err="1"/>
              <a:t>Чжун</a:t>
            </a:r>
            <a:r>
              <a:rPr lang="ru-RU" sz="4000" dirty="0"/>
              <a:t> Пак</a:t>
            </a:r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7CAAE3D0-9901-4944-905D-860D2173D3B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800"/>
              <a:t>    </a:t>
            </a:r>
            <a:r>
              <a:rPr lang="ru-RU" sz="2800" i="1">
                <a:solidFill>
                  <a:schemeClr val="hlink"/>
                </a:solidFill>
              </a:rPr>
              <a:t>Внесение эстетических начал в телекоммуникации, освобождение их от информационных функций за счёт наполнения содержания восточным мистицизмом, иррационализмом.</a:t>
            </a:r>
          </a:p>
        </p:txBody>
      </p:sp>
      <p:pic>
        <p:nvPicPr>
          <p:cNvPr id="29700" name="Содержимое 6" descr="рисунок422.jpg">
            <a:extLst>
              <a:ext uri="{FF2B5EF4-FFF2-40B4-BE49-F238E27FC236}">
                <a16:creationId xmlns:a16="http://schemas.microsoft.com/office/drawing/2014/main" id="{28DD2CD6-A015-4A94-B912-5976F7976A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371600"/>
            <a:ext cx="3608388" cy="5260975"/>
          </a:xfrm>
        </p:spPr>
      </p:pic>
    </p:spTree>
  </p:cSld>
  <p:clrMapOvr>
    <a:masterClrMapping/>
  </p:clrMapOvr>
  <p:transition spd="med">
    <p:wedg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A08A7-7253-4FC9-A733-B10A2641C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i="1">
                <a:solidFill>
                  <a:srgbClr val="CC0099"/>
                </a:solidFill>
              </a:rPr>
              <a:t>Видео-арт</a:t>
            </a:r>
            <a:endParaRPr lang="ru-RU" i="1" dirty="0">
              <a:solidFill>
                <a:srgbClr val="CC0099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BCB163-837B-4EC0-848F-829E6FFCAA0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52400" y="1295400"/>
            <a:ext cx="3657600" cy="5181600"/>
          </a:xfrm>
        </p:spPr>
        <p:txBody>
          <a:bodyPr/>
          <a:lstStyle/>
          <a:p>
            <a:pPr eaLnBrk="1" hangingPunct="1">
              <a:defRPr/>
            </a:pPr>
            <a:r>
              <a:rPr lang="ru-RU" i="1" dirty="0">
                <a:solidFill>
                  <a:srgbClr val="20D0D0"/>
                </a:solidFill>
              </a:rPr>
              <a:t>Манипуляции с изображениями на телеэкране путём создания искусственных помех.</a:t>
            </a:r>
          </a:p>
          <a:p>
            <a:pPr eaLnBrk="1" hangingPunct="1">
              <a:defRPr/>
            </a:pPr>
            <a:r>
              <a:rPr lang="ru-RU" dirty="0"/>
              <a:t> </a:t>
            </a:r>
            <a:r>
              <a:rPr lang="ru-RU" i="1" dirty="0">
                <a:solidFill>
                  <a:srgbClr val="FF0000"/>
                </a:solidFill>
              </a:rPr>
              <a:t>Компьютерная графика.</a:t>
            </a:r>
            <a:r>
              <a:rPr lang="ru-RU" dirty="0"/>
              <a:t> </a:t>
            </a:r>
            <a:r>
              <a:rPr lang="ru-RU" i="1" dirty="0">
                <a:solidFill>
                  <a:srgbClr val="20D0D0"/>
                </a:solidFill>
              </a:rPr>
              <a:t>Первая выставка в 1968 году в Лондоне.</a:t>
            </a:r>
          </a:p>
        </p:txBody>
      </p:sp>
      <p:pic>
        <p:nvPicPr>
          <p:cNvPr id="30724" name="Содержимое 4" descr="рисунок423.jpg">
            <a:extLst>
              <a:ext uri="{FF2B5EF4-FFF2-40B4-BE49-F238E27FC236}">
                <a16:creationId xmlns:a16="http://schemas.microsoft.com/office/drawing/2014/main" id="{1845768B-7757-48F3-AB76-BBBC23BC80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1449388"/>
            <a:ext cx="5218113" cy="5180012"/>
          </a:xfrm>
        </p:spPr>
      </p:pic>
    </p:spTree>
  </p:cSld>
  <p:clrMapOvr>
    <a:masterClrMapping/>
  </p:clrMapOvr>
  <p:transition spd="med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DBBC17-3A9D-4404-B0B9-F52E4C3E1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i="1" dirty="0">
                <a:solidFill>
                  <a:srgbClr val="FF0000"/>
                </a:solidFill>
              </a:rPr>
              <a:t>Абстрактный экспрессионизм. </a:t>
            </a:r>
            <a:r>
              <a:rPr lang="ru-RU" sz="3200" dirty="0"/>
              <a:t>Джексон </a:t>
            </a:r>
            <a:r>
              <a:rPr lang="ru-RU" sz="3200" dirty="0" err="1"/>
              <a:t>Поллок</a:t>
            </a:r>
            <a:endParaRPr lang="ru-RU" sz="3200" dirty="0"/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F21263CB-8030-4428-A9F0-195F5C19EA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419600" cy="5029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i="1" dirty="0">
                <a:solidFill>
                  <a:srgbClr val="20D0D0"/>
                </a:solidFill>
              </a:rPr>
              <a:t>   Техника</a:t>
            </a:r>
            <a:r>
              <a:rPr lang="ru-RU" dirty="0"/>
              <a:t> </a:t>
            </a:r>
            <a:r>
              <a:rPr lang="ru-RU" i="1" dirty="0" err="1">
                <a:solidFill>
                  <a:srgbClr val="FF0000"/>
                </a:solidFill>
              </a:rPr>
              <a:t>дриппинг</a:t>
            </a:r>
            <a:r>
              <a:rPr lang="ru-RU" i="1" dirty="0">
                <a:solidFill>
                  <a:srgbClr val="FF0000"/>
                </a:solidFill>
              </a:rPr>
              <a:t>. </a:t>
            </a:r>
            <a:r>
              <a:rPr lang="ru-RU" i="1" dirty="0">
                <a:solidFill>
                  <a:srgbClr val="20D0D0"/>
                </a:solidFill>
              </a:rPr>
              <a:t>Холст без подрамников расстилался на полу.  Художник беспорядочно набрызгивал на него краску из тюбиков и банок. Краска появлялась на полотне как след свободного жеста. Любое же бессознательное действие есть отражение характера и психологического состояния художника.</a:t>
            </a:r>
          </a:p>
        </p:txBody>
      </p:sp>
      <p:pic>
        <p:nvPicPr>
          <p:cNvPr id="5124" name="Содержимое 4" descr="рисунок424.jpg">
            <a:extLst>
              <a:ext uri="{FF2B5EF4-FFF2-40B4-BE49-F238E27FC236}">
                <a16:creationId xmlns:a16="http://schemas.microsoft.com/office/drawing/2014/main" id="{D3F858F1-572C-4FDC-AF8E-E71728250F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582738"/>
            <a:ext cx="3835400" cy="4710112"/>
          </a:xfrm>
        </p:spPr>
      </p:pic>
      <p:sp>
        <p:nvSpPr>
          <p:cNvPr id="5125" name="Прямоугольник 5">
            <a:extLst>
              <a:ext uri="{FF2B5EF4-FFF2-40B4-BE49-F238E27FC236}">
                <a16:creationId xmlns:a16="http://schemas.microsoft.com/office/drawing/2014/main" id="{56F1E49D-DB6F-4DC9-B219-CD41BF8F2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6324600"/>
            <a:ext cx="373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ru-RU" altLang="en-US"/>
              <a:t>Д. Поллок. Без названия. 1945 г.</a:t>
            </a:r>
          </a:p>
        </p:txBody>
      </p:sp>
    </p:spTree>
  </p:cSld>
  <p:clrMapOvr>
    <a:masterClrMapping/>
  </p:clrMapOvr>
  <p:transition spd="med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EEEDE88-29A2-4A84-8850-BA1245707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/>
              <a:t>Марк </a:t>
            </a:r>
            <a:r>
              <a:rPr lang="ru-RU" dirty="0" err="1"/>
              <a:t>Ротко</a:t>
            </a:r>
            <a:r>
              <a:rPr lang="ru-RU" dirty="0"/>
              <a:t>. Номер 10. 1950 г. </a:t>
            </a:r>
          </a:p>
        </p:txBody>
      </p:sp>
      <p:pic>
        <p:nvPicPr>
          <p:cNvPr id="6147" name="Содержимое 6" descr="рисунок425.jpg">
            <a:extLst>
              <a:ext uri="{FF2B5EF4-FFF2-40B4-BE49-F238E27FC236}">
                <a16:creationId xmlns:a16="http://schemas.microsoft.com/office/drawing/2014/main" id="{D4055B85-5AFA-4DD9-89DA-9F6633FB87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19200"/>
            <a:ext cx="3352800" cy="5411788"/>
          </a:xfrm>
        </p:spPr>
      </p:pic>
      <p:sp>
        <p:nvSpPr>
          <p:cNvPr id="6148" name="Прямоугольник 7">
            <a:extLst>
              <a:ext uri="{FF2B5EF4-FFF2-40B4-BE49-F238E27FC236}">
                <a16:creationId xmlns:a16="http://schemas.microsoft.com/office/drawing/2014/main" id="{D77FBAED-4C1F-45B9-9883-5B7C062E7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828800"/>
            <a:ext cx="451643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ru-RU" altLang="en-US" sz="2400" i="1">
                <a:solidFill>
                  <a:srgbClr val="20D0D0"/>
                </a:solidFill>
              </a:rPr>
              <a:t>Для абстрактного экспрессионизма характерным является крупный  масштаб</a:t>
            </a:r>
            <a:r>
              <a:rPr lang="en-US" altLang="en-US" sz="2400" i="1">
                <a:solidFill>
                  <a:srgbClr val="20D0D0"/>
                </a:solidFill>
              </a:rPr>
              <a:t> </a:t>
            </a:r>
            <a:r>
              <a:rPr lang="ru-RU" altLang="en-US" sz="2400" i="1">
                <a:solidFill>
                  <a:srgbClr val="20D0D0"/>
                </a:solidFill>
              </a:rPr>
              <a:t>работ (до 5 м в длину). Марк Ротко закрашивал полотна большими цветными плоскостями. Оставлял между ними участки, не покрытые краской, чтобы возбудить воображение зрителя.</a:t>
            </a:r>
          </a:p>
        </p:txBody>
      </p:sp>
    </p:spTree>
  </p:cSld>
  <p:clrMapOvr>
    <a:masterClrMapping/>
  </p:clrMapOvr>
  <p:transition spd="med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>
            <a:extLst>
              <a:ext uri="{FF2B5EF4-FFF2-40B4-BE49-F238E27FC236}">
                <a16:creationId xmlns:a16="http://schemas.microsoft.com/office/drawing/2014/main" id="{29CAC842-7B00-43D5-9FCC-088EE1A7F71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i="1">
                <a:solidFill>
                  <a:srgbClr val="CC0099"/>
                </a:solidFill>
              </a:rPr>
              <a:t>ПОП-АРТ.</a:t>
            </a:r>
            <a:r>
              <a:rPr lang="ru-RU" sz="4000"/>
              <a:t> </a:t>
            </a:r>
            <a:r>
              <a:rPr lang="ru-RU" sz="3200"/>
              <a:t>Эндри Уорхолл. 200 банок супа «Кемпбелл». 1962 г.</a:t>
            </a:r>
            <a:br>
              <a:rPr lang="ru-RU" sz="3200"/>
            </a:br>
            <a:r>
              <a:rPr lang="ru-RU" sz="4000"/>
              <a:t> 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91FAFB7B-B68F-4C0B-95B5-3E4B7E9F6AE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2133600"/>
            <a:ext cx="4419600" cy="39925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800" b="1" i="1">
                <a:solidFill>
                  <a:srgbClr val="CC0099"/>
                </a:solidFill>
              </a:rPr>
              <a:t>    ПОП-АРТ </a:t>
            </a:r>
            <a:r>
              <a:rPr lang="ru-RU" sz="2800" b="1" i="1">
                <a:solidFill>
                  <a:schemeClr val="hlink"/>
                </a:solidFill>
              </a:rPr>
              <a:t>(популярное искусство), когда любой предмет мира вещей может потерять своё первоначальное, потребительское значение и приобрести художественные, эстетические качества.</a:t>
            </a:r>
          </a:p>
        </p:txBody>
      </p:sp>
      <p:pic>
        <p:nvPicPr>
          <p:cNvPr id="7172" name="Picture 8" descr="img540">
            <a:extLst>
              <a:ext uri="{FF2B5EF4-FFF2-40B4-BE49-F238E27FC236}">
                <a16:creationId xmlns:a16="http://schemas.microsoft.com/office/drawing/2014/main" id="{EDBAE555-2B50-4A63-A65D-0AA8405A409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057400"/>
            <a:ext cx="4114800" cy="3040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C677A4E-7DAE-47C2-9E5A-563D7FB38F0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i="1" dirty="0">
                <a:solidFill>
                  <a:srgbClr val="CC0099"/>
                </a:solidFill>
              </a:rPr>
              <a:t>Поп –арт. </a:t>
            </a:r>
            <a:r>
              <a:rPr lang="ru-RU" sz="4000" i="1" dirty="0" err="1"/>
              <a:t>Эндри</a:t>
            </a:r>
            <a:r>
              <a:rPr lang="ru-RU" sz="4000" i="1" dirty="0"/>
              <a:t> </a:t>
            </a:r>
            <a:r>
              <a:rPr lang="ru-RU" sz="4000" i="1" dirty="0" err="1"/>
              <a:t>Уорхолл</a:t>
            </a:r>
            <a:r>
              <a:rPr lang="ru-RU" sz="4000" i="1" dirty="0"/>
              <a:t>. Золотая </a:t>
            </a:r>
            <a:r>
              <a:rPr lang="ru-RU" sz="4000" i="1" dirty="0" err="1"/>
              <a:t>Мерилин</a:t>
            </a:r>
            <a:r>
              <a:rPr lang="ru-RU" sz="4000" i="1" dirty="0"/>
              <a:t> Монро. 1964 г.</a:t>
            </a:r>
          </a:p>
        </p:txBody>
      </p:sp>
      <p:pic>
        <p:nvPicPr>
          <p:cNvPr id="8195" name="Picture 9" descr="img541">
            <a:extLst>
              <a:ext uri="{FF2B5EF4-FFF2-40B4-BE49-F238E27FC236}">
                <a16:creationId xmlns:a16="http://schemas.microsoft.com/office/drawing/2014/main" id="{F1C7937E-FA27-42D1-B910-EDD269CFB9DD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524000"/>
            <a:ext cx="4733925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Rectangle 5">
            <a:extLst>
              <a:ext uri="{FF2B5EF4-FFF2-40B4-BE49-F238E27FC236}">
                <a16:creationId xmlns:a16="http://schemas.microsoft.com/office/drawing/2014/main" id="{38E505FF-2618-4BB6-91B9-C9DC776B4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590800"/>
            <a:ext cx="30480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Основоположником поп-арта, возникшего в США, считается Р. Гамильтон, в 1956 году создавший первую композицию в этом стиле. Потом поп-арт распространился в странах Европы.</a:t>
            </a:r>
          </a:p>
        </p:txBody>
      </p:sp>
    </p:spTree>
  </p:cSld>
  <p:clrMapOvr>
    <a:masterClrMapping/>
  </p:clrMapOvr>
  <p:transition spd="med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3837643D-9BB3-4D99-A772-29C62904641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i="1" dirty="0">
                <a:solidFill>
                  <a:srgbClr val="CC0099"/>
                </a:solidFill>
              </a:rPr>
              <a:t>Поп-арт. </a:t>
            </a:r>
            <a:r>
              <a:rPr lang="ru-RU" sz="4000" dirty="0"/>
              <a:t>Рой Лихтенштейн. Может быть…</a:t>
            </a:r>
          </a:p>
        </p:txBody>
      </p:sp>
      <p:pic>
        <p:nvPicPr>
          <p:cNvPr id="9219" name="Picture 6" descr="img542">
            <a:extLst>
              <a:ext uri="{FF2B5EF4-FFF2-40B4-BE49-F238E27FC236}">
                <a16:creationId xmlns:a16="http://schemas.microsoft.com/office/drawing/2014/main" id="{AB5AC0CC-2F35-4589-90C8-823629C767A6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676400"/>
            <a:ext cx="4046538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>
            <a:extLst>
              <a:ext uri="{FF2B5EF4-FFF2-40B4-BE49-F238E27FC236}">
                <a16:creationId xmlns:a16="http://schemas.microsoft.com/office/drawing/2014/main" id="{0B808FC6-6719-4F3A-8AC0-7A6F3944BAE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229600" cy="14478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i="1">
                <a:solidFill>
                  <a:srgbClr val="CC0099"/>
                </a:solidFill>
              </a:rPr>
              <a:t>ОП-АРТ.</a:t>
            </a:r>
            <a:r>
              <a:rPr lang="ru-RU" sz="3600" i="1"/>
              <a:t> Виктор Вазарелли. Арктур. 1966 г.</a:t>
            </a:r>
            <a:br>
              <a:rPr lang="ru-RU" sz="3600" i="1"/>
            </a:br>
            <a:endParaRPr lang="ru-RU" sz="3600" i="1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4800FB43-8DD8-4814-8D7D-381AF57F2E2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b="1" i="1">
                <a:solidFill>
                  <a:srgbClr val="CC0099"/>
                </a:solidFill>
              </a:rPr>
              <a:t>    Оп-арт</a:t>
            </a:r>
            <a:r>
              <a:rPr lang="ru-RU" b="1" i="1">
                <a:solidFill>
                  <a:schemeClr val="hlink"/>
                </a:solidFill>
              </a:rPr>
              <a:t> – художественно организованные оптические эффекты</a:t>
            </a:r>
          </a:p>
        </p:txBody>
      </p:sp>
      <p:pic>
        <p:nvPicPr>
          <p:cNvPr id="10244" name="Picture 8" descr="img538">
            <a:extLst>
              <a:ext uri="{FF2B5EF4-FFF2-40B4-BE49-F238E27FC236}">
                <a16:creationId xmlns:a16="http://schemas.microsoft.com/office/drawing/2014/main" id="{E7F2DD5A-8A4C-4DBF-AF30-EB820F6832CF}"/>
              </a:ext>
            </a:extLst>
          </p:cNvPr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776413"/>
            <a:ext cx="4343400" cy="432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>
            <a:extLst>
              <a:ext uri="{FF2B5EF4-FFF2-40B4-BE49-F238E27FC236}">
                <a16:creationId xmlns:a16="http://schemas.microsoft.com/office/drawing/2014/main" id="{44D3212E-6315-4C47-98E5-C20631B9163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i="1"/>
              <a:t>Виктор Вазарелли. </a:t>
            </a:r>
            <a:r>
              <a:rPr lang="ru-RU" sz="3200" i="1"/>
              <a:t>Вега-Дьондь.1917 г.</a:t>
            </a:r>
            <a:br>
              <a:rPr lang="ru-RU" sz="3200" i="1"/>
            </a:br>
            <a:endParaRPr lang="ru-RU" sz="3200" i="1"/>
          </a:p>
        </p:txBody>
      </p:sp>
      <p:pic>
        <p:nvPicPr>
          <p:cNvPr id="11267" name="Picture 9" descr="img539">
            <a:extLst>
              <a:ext uri="{FF2B5EF4-FFF2-40B4-BE49-F238E27FC236}">
                <a16:creationId xmlns:a16="http://schemas.microsoft.com/office/drawing/2014/main" id="{D4E4E972-E463-4BF8-A454-742EA8E8AC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295400"/>
            <a:ext cx="5105400" cy="5076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edge/>
  </p:transition>
</p:sld>
</file>

<file path=ppt/theme/theme1.xml><?xml version="1.0" encoding="utf-8"?>
<a:theme xmlns:a="http://schemas.openxmlformats.org/drawingml/2006/main" name="Течение">
  <a:themeElements>
    <a:clrScheme name="Течение 4">
      <a:dk1>
        <a:srgbClr val="000000"/>
      </a:dk1>
      <a:lt1>
        <a:srgbClr val="FFFFFF"/>
      </a:lt1>
      <a:dk2>
        <a:srgbClr val="51596D"/>
      </a:dk2>
      <a:lt2>
        <a:srgbClr val="DDDDDD"/>
      </a:lt2>
      <a:accent1>
        <a:srgbClr val="787E8A"/>
      </a:accent1>
      <a:accent2>
        <a:srgbClr val="339966"/>
      </a:accent2>
      <a:accent3>
        <a:srgbClr val="B3B5BA"/>
      </a:accent3>
      <a:accent4>
        <a:srgbClr val="DADADA"/>
      </a:accent4>
      <a:accent5>
        <a:srgbClr val="BEC0C4"/>
      </a:accent5>
      <a:accent6>
        <a:srgbClr val="2D8A5C"/>
      </a:accent6>
      <a:hlink>
        <a:srgbClr val="00FFFF"/>
      </a:hlink>
      <a:folHlink>
        <a:srgbClr val="74B6D0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169</TotalTime>
  <Words>800</Words>
  <Application>Microsoft Office PowerPoint</Application>
  <PresentationFormat>Экран (4:3)</PresentationFormat>
  <Paragraphs>63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Течение</vt:lpstr>
      <vt:lpstr>От модернизма к постмодернизму</vt:lpstr>
      <vt:lpstr>Дадаизм. Марсель Дюшан (1887-1968)</vt:lpstr>
      <vt:lpstr>Абстрактный экспрессионизм. Джексон Поллок</vt:lpstr>
      <vt:lpstr>Марк Ротко. Номер 10. 1950 г. </vt:lpstr>
      <vt:lpstr>ПОП-АРТ. Эндри Уорхолл. 200 банок супа «Кемпбелл». 1962 г.  </vt:lpstr>
      <vt:lpstr>Поп –арт. Эндри Уорхолл. Золотая Мерилин Монро. 1964 г.</vt:lpstr>
      <vt:lpstr>Поп-арт. Рой Лихтенштейн. Может быть…</vt:lpstr>
      <vt:lpstr>ОП-АРТ. Виктор Вазарелли. Арктур. 1966 г. </vt:lpstr>
      <vt:lpstr>Виктор Вазарелли. Вега-Дьондь.1917 г. </vt:lpstr>
      <vt:lpstr>ОКР-АРТ</vt:lpstr>
      <vt:lpstr>Эл-арт (кинетическое искусство)</vt:lpstr>
      <vt:lpstr>Новый реализм: ассамбляжи из случайно собранных предметов, коллажи из разорванных афиш.</vt:lpstr>
      <vt:lpstr>Гиперреализм. Чак Клоуз. Линда. 1975-1976 гг. </vt:lpstr>
      <vt:lpstr>Гиперреализм. Ричард Эстес. Телефонные кабины. 1967 г. </vt:lpstr>
      <vt:lpstr>Минимализм. Картина</vt:lpstr>
      <vt:lpstr>Минимализм</vt:lpstr>
      <vt:lpstr>Хеппенинг</vt:lpstr>
      <vt:lpstr>Концептуализм</vt:lpstr>
      <vt:lpstr>Джозеф Кошут. Один и три стула. 1965 г. </vt:lpstr>
      <vt:lpstr>Концептуализм</vt:lpstr>
      <vt:lpstr>ПОСТМОДЕРНИЗМ</vt:lpstr>
      <vt:lpstr>Ансельм Кифер. Иконоборческий спор. 1979 г.</vt:lpstr>
      <vt:lpstr>Инвайронмент</vt:lpstr>
      <vt:lpstr>Х. Явашев. «Окружённые острова». 1983 г.</vt:lpstr>
      <vt:lpstr>Видеоискусство. Видео-арт.  Нам Чжун Пак</vt:lpstr>
      <vt:lpstr>Видео-арт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Неизвестный пользователь</cp:lastModifiedBy>
  <cp:revision>18</cp:revision>
  <cp:lastPrinted>1601-01-01T00:00:00Z</cp:lastPrinted>
  <dcterms:created xsi:type="dcterms:W3CDTF">1601-01-01T00:00:00Z</dcterms:created>
  <dcterms:modified xsi:type="dcterms:W3CDTF">2020-05-11T06:16:46Z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