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5065-FB72-4CF5-9283-84ECC546A28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CEE0-0439-4228-8B5E-6B6C583D9A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ОБЩЕСТВЕННО-ПОЛИТИЧЕСКИЕ ПРОБЛЕМЫ РОССИИ ВО ВТОРОЙ ПОЛОВИНЕ 1990-х гг.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Выборы 1995 и 1996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итогам выборов 1995 г. в Государственную Думу самую </a:t>
            </a:r>
            <a:r>
              <a:rPr lang="ru-RU" dirty="0" smtClean="0"/>
              <a:t>многочисленную </a:t>
            </a:r>
            <a:r>
              <a:rPr lang="ru-RU" dirty="0"/>
              <a:t>фракцию составили </a:t>
            </a:r>
            <a:r>
              <a:rPr lang="ru-RU" i="1" dirty="0"/>
              <a:t>коммунисты</a:t>
            </a:r>
            <a:r>
              <a:rPr lang="ru-RU" dirty="0"/>
              <a:t> (22% голосов). </a:t>
            </a:r>
            <a:endParaRPr lang="ru-RU" dirty="0" smtClean="0"/>
          </a:p>
          <a:p>
            <a:r>
              <a:rPr lang="ru-RU" i="1" dirty="0" err="1" smtClean="0"/>
              <a:t>Либералъно-демократическая</a:t>
            </a:r>
            <a:r>
              <a:rPr lang="ru-RU" i="1" dirty="0" smtClean="0"/>
              <a:t> </a:t>
            </a:r>
            <a:r>
              <a:rPr lang="ru-RU" i="1" dirty="0"/>
              <a:t>партия </a:t>
            </a:r>
            <a:r>
              <a:rPr lang="ru-RU" dirty="0"/>
              <a:t>завоевала около 11% голосов, примерно столько же — пропрезидентский блок </a:t>
            </a:r>
            <a:r>
              <a:rPr lang="ru-RU" i="1" dirty="0"/>
              <a:t>«Наш дом</a:t>
            </a:r>
            <a:r>
              <a:rPr lang="ru-RU" dirty="0"/>
              <a:t> — </a:t>
            </a:r>
            <a:r>
              <a:rPr lang="ru-RU" i="1" dirty="0" smtClean="0"/>
              <a:t>Россия</a:t>
            </a:r>
            <a:r>
              <a:rPr lang="ru-RU" i="1" dirty="0"/>
              <a:t>».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Оппозиционное </a:t>
            </a:r>
            <a:r>
              <a:rPr lang="ru-RU" dirty="0"/>
              <a:t>президенту </a:t>
            </a:r>
            <a:r>
              <a:rPr lang="ru-RU" i="1" dirty="0"/>
              <a:t>«Яблоко»</a:t>
            </a:r>
            <a:r>
              <a:rPr lang="ru-RU" dirty="0"/>
              <a:t> получило 8% голосов.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Положение обострилось ко времени </a:t>
            </a:r>
            <a:r>
              <a:rPr lang="ru-RU" i="1" dirty="0"/>
              <a:t>президентских выборов 1996</a:t>
            </a:r>
            <a:r>
              <a:rPr lang="ru-RU" dirty="0"/>
              <a:t> г. Опросы общественного мнения показывали, что Б.Н. </a:t>
            </a:r>
            <a:r>
              <a:rPr lang="ru-RU" dirty="0" smtClean="0"/>
              <a:t>Ельцина </a:t>
            </a:r>
            <a:r>
              <a:rPr lang="ru-RU" dirty="0"/>
              <a:t>готовы поддержать лишь от 6 до 10% </a:t>
            </a:r>
            <a:r>
              <a:rPr lang="ru-RU" dirty="0" smtClean="0"/>
              <a:t>избирателей</a:t>
            </a:r>
          </a:p>
          <a:p>
            <a:r>
              <a:rPr lang="ru-RU" dirty="0" smtClean="0"/>
              <a:t>На </a:t>
            </a:r>
            <a:r>
              <a:rPr lang="ru-RU" dirty="0"/>
              <a:t>арену политической жизни вышла новая сила — </a:t>
            </a:r>
            <a:r>
              <a:rPr lang="ru-RU" i="1" dirty="0"/>
              <a:t>предприниматели.</a:t>
            </a:r>
            <a:r>
              <a:rPr lang="ru-RU" dirty="0"/>
              <a:t> С завершением приватизации заметную роль в экономике стали играть </a:t>
            </a:r>
            <a:r>
              <a:rPr lang="ru-RU" i="1" dirty="0"/>
              <a:t>финансово-промышленные группы (ФПГ)</a:t>
            </a:r>
            <a:r>
              <a:rPr lang="ru-RU" dirty="0"/>
              <a:t> — такие, как «</a:t>
            </a:r>
            <a:r>
              <a:rPr lang="ru-RU" dirty="0" err="1"/>
              <a:t>ОНЭКСИМбанк</a:t>
            </a:r>
            <a:r>
              <a:rPr lang="ru-RU" dirty="0"/>
              <a:t>», «</a:t>
            </a:r>
            <a:r>
              <a:rPr lang="ru-RU" dirty="0" err="1"/>
              <a:t>Менатеп</a:t>
            </a:r>
            <a:r>
              <a:rPr lang="ru-RU" dirty="0"/>
              <a:t>», «Российский </a:t>
            </a:r>
            <a:r>
              <a:rPr lang="ru-RU" dirty="0" smtClean="0"/>
              <a:t>кредит</a:t>
            </a:r>
            <a:r>
              <a:rPr lang="ru-RU" dirty="0"/>
              <a:t>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reevector.co/wp-content/uploads/2012/02/menatep-ba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786214" cy="2752692"/>
          </a:xfrm>
          <a:prstGeom prst="rect">
            <a:avLst/>
          </a:prstGeom>
          <a:noFill/>
        </p:spPr>
      </p:pic>
      <p:pic>
        <p:nvPicPr>
          <p:cNvPr id="27650" name="Picture 2" descr="https://icdn.lenta.ru/images/0000/0256/000002566418/original_1358845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7"/>
            <a:ext cx="3000396" cy="1739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214554"/>
            <a:ext cx="189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ОНЭКСИМбанк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6286520"/>
            <a:ext cx="229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«Российский кредит»</a:t>
            </a:r>
            <a:endParaRPr lang="ru-RU" dirty="0"/>
          </a:p>
        </p:txBody>
      </p:sp>
      <p:pic>
        <p:nvPicPr>
          <p:cNvPr id="27654" name="Picture 6" descr="http://ipim.ru/news/attach/77/lebhod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143248"/>
            <a:ext cx="2738440" cy="2190752"/>
          </a:xfrm>
          <a:prstGeom prst="rect">
            <a:avLst/>
          </a:prstGeom>
          <a:noFill/>
        </p:spPr>
      </p:pic>
      <p:pic>
        <p:nvPicPr>
          <p:cNvPr id="27656" name="Picture 8" descr="https://concept-msk.ru/upload/iblock/0ab/0ab4450c001d8dfad51e974ec9b0b2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429132"/>
            <a:ext cx="3238488" cy="1833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/>
              <a:t>Динамично проведённая предвыборная кампания оказала </a:t>
            </a:r>
            <a:r>
              <a:rPr lang="ru-RU" dirty="0" smtClean="0"/>
              <a:t>определённое </a:t>
            </a:r>
            <a:r>
              <a:rPr lang="ru-RU" dirty="0"/>
              <a:t>воздействие на избирателей.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них повлияли </a:t>
            </a:r>
            <a:r>
              <a:rPr lang="ru-RU" dirty="0" smtClean="0"/>
              <a:t>обещания </a:t>
            </a:r>
            <a:r>
              <a:rPr lang="ru-RU" dirty="0"/>
              <a:t>президента улучшить положение в социальной сфере, в частности повысить минимальный размер пенсий и покрыть </a:t>
            </a:r>
            <a:r>
              <a:rPr lang="ru-RU" dirty="0" smtClean="0"/>
              <a:t>задолженность </a:t>
            </a:r>
            <a:r>
              <a:rPr lang="ru-RU" dirty="0"/>
              <a:t>государства по зарплатам трудящихся. </a:t>
            </a:r>
            <a:endParaRPr lang="ru-RU" dirty="0" smtClean="0"/>
          </a:p>
          <a:p>
            <a:r>
              <a:rPr lang="ru-RU" dirty="0" smtClean="0"/>
              <a:t>Исход выборов </a:t>
            </a:r>
            <a:r>
              <a:rPr lang="ru-RU" dirty="0"/>
              <a:t>был решён только во втором туре. </a:t>
            </a:r>
            <a:r>
              <a:rPr lang="ru-RU" b="1" dirty="0"/>
              <a:t>3 июля 1996 г. </a:t>
            </a:r>
            <a:r>
              <a:rPr lang="ru-RU" dirty="0"/>
              <a:t>Б.Н. Ельцину удалось получить больше голосов, чем его главному сопернику — Г.А. Зюганову.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Углубление политического и социально-экономического кризиса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Росло число безработных.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Нечёткость законов, высокие налоги на все виды предпринимательства породили массовое утаивание </a:t>
            </a:r>
            <a:r>
              <a:rPr lang="ru-RU" dirty="0" smtClean="0"/>
              <a:t>прибылей </a:t>
            </a:r>
            <a:r>
              <a:rPr lang="ru-RU" dirty="0"/>
              <a:t>и </a:t>
            </a:r>
            <a:r>
              <a:rPr lang="ru-RU" i="1" dirty="0"/>
              <a:t>перевод денег за границу</a:t>
            </a:r>
            <a:r>
              <a:rPr lang="ru-RU" i="1" dirty="0" smtClean="0"/>
              <a:t>.</a:t>
            </a:r>
          </a:p>
          <a:p>
            <a:r>
              <a:rPr lang="ru-RU" dirty="0"/>
              <a:t>Недополучая деньги в бюджет, государство не имело </a:t>
            </a:r>
            <a:r>
              <a:rPr lang="ru-RU" dirty="0" smtClean="0"/>
              <a:t>возможности </a:t>
            </a:r>
            <a:r>
              <a:rPr lang="ru-RU" dirty="0"/>
              <a:t>своевременно выплачивать зарплату работникам </a:t>
            </a:r>
            <a:r>
              <a:rPr lang="ru-RU" dirty="0" smtClean="0"/>
              <a:t>бюджетной </a:t>
            </a:r>
            <a:r>
              <a:rPr lang="ru-RU" dirty="0"/>
              <a:t>сферы. По разным оценкам, от 22 до 40% населения жили ниже уровня бедности.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r>
              <a:rPr lang="ru-RU" dirty="0"/>
              <a:t>В декабре 1996 г. Дума приняла заведомо нереалистичный </a:t>
            </a:r>
            <a:r>
              <a:rPr lang="ru-RU" dirty="0" smtClean="0"/>
              <a:t>бюджет</a:t>
            </a:r>
            <a:r>
              <a:rPr lang="ru-RU" dirty="0"/>
              <a:t>, предусматривавший значительное увеличение расходов на </a:t>
            </a:r>
            <a:r>
              <a:rPr lang="ru-RU" dirty="0" smtClean="0"/>
              <a:t>социальные нужды. </a:t>
            </a:r>
          </a:p>
          <a:p>
            <a:r>
              <a:rPr lang="ru-RU" dirty="0" smtClean="0"/>
              <a:t>В </a:t>
            </a:r>
            <a:r>
              <a:rPr lang="ru-RU" dirty="0"/>
              <a:t>марте 1997 г. правительство </a:t>
            </a:r>
            <a:r>
              <a:rPr lang="en-US" dirty="0"/>
              <a:t>B</a:t>
            </a:r>
            <a:r>
              <a:rPr lang="ru-RU" dirty="0"/>
              <a:t>.</a:t>
            </a:r>
            <a:r>
              <a:rPr lang="en-US" dirty="0"/>
              <a:t>C</a:t>
            </a:r>
            <a:r>
              <a:rPr lang="ru-RU" dirty="0"/>
              <a:t>. Черномырдина признало невозможность его </a:t>
            </a:r>
            <a:r>
              <a:rPr lang="ru-RU" dirty="0" smtClean="0"/>
              <a:t>выполнения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8674" name="Picture 2" descr="http://blog.kievukraine.info/uploaded_images/5273-713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3328981" cy="3328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429420"/>
          </a:xfrm>
        </p:spPr>
        <p:txBody>
          <a:bodyPr>
            <a:normAutofit/>
          </a:bodyPr>
          <a:lstStyle/>
          <a:p>
            <a:r>
              <a:rPr lang="ru-RU" i="1" dirty="0"/>
              <a:t>Ужесточился режим экономии на государственных расходах, </a:t>
            </a:r>
            <a:r>
              <a:rPr lang="ru-RU" dirty="0"/>
              <a:t>прежде всего выделявшихся на армию, культуру и образование. </a:t>
            </a:r>
            <a:endParaRPr lang="ru-RU" dirty="0" smtClean="0"/>
          </a:p>
          <a:p>
            <a:r>
              <a:rPr lang="ru-RU" dirty="0" smtClean="0"/>
              <a:t>Весной </a:t>
            </a:r>
            <a:r>
              <a:rPr lang="ru-RU" dirty="0"/>
              <a:t>1997 г. их пришлось сократить на 30%. Число </a:t>
            </a:r>
            <a:r>
              <a:rPr lang="ru-RU" dirty="0" smtClean="0"/>
              <a:t>специалистов</a:t>
            </a:r>
            <a:r>
              <a:rPr lang="ru-RU" dirty="0"/>
              <a:t>, занятых в научных исследованиях и разработках, уменьшилось вдвое. </a:t>
            </a:r>
            <a:endParaRPr lang="ru-RU" dirty="0" smtClean="0"/>
          </a:p>
          <a:p>
            <a:r>
              <a:rPr lang="ru-RU" dirty="0"/>
              <a:t>В марте 1998 г. президент отправил в отставку </a:t>
            </a:r>
            <a:r>
              <a:rPr lang="ru-RU" dirty="0" smtClean="0"/>
              <a:t>правительство В.</a:t>
            </a: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ru-RU" dirty="0"/>
              <a:t>Черномырдина. Премьер-министром был назначен молодой </a:t>
            </a:r>
            <a:r>
              <a:rPr lang="ru-RU" dirty="0" smtClean="0"/>
              <a:t>реформатор </a:t>
            </a:r>
            <a:r>
              <a:rPr lang="ru-RU" i="1" dirty="0"/>
              <a:t>С.В. Кириенко.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00042"/>
            <a:ext cx="5000660" cy="61436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17 августа 1998 </a:t>
            </a:r>
            <a:r>
              <a:rPr lang="ru-RU" dirty="0"/>
              <a:t>г. С.В. Кириенко заявил о </a:t>
            </a:r>
            <a:r>
              <a:rPr lang="ru-RU" i="1" dirty="0"/>
              <a:t>дефолте</a:t>
            </a:r>
            <a:r>
              <a:rPr lang="ru-RU" dirty="0"/>
              <a:t> — </a:t>
            </a:r>
            <a:r>
              <a:rPr lang="ru-RU" dirty="0" smtClean="0"/>
              <a:t>отказе </a:t>
            </a:r>
            <a:r>
              <a:rPr lang="ru-RU" dirty="0"/>
              <a:t>от обязательств по погашению внешних и внутренних долгов страны.</a:t>
            </a:r>
          </a:p>
          <a:p>
            <a:r>
              <a:rPr lang="ru-RU" dirty="0"/>
              <a:t>Меры правительства привели к резкому росту цен, потере </a:t>
            </a:r>
            <a:r>
              <a:rPr lang="ru-RU" dirty="0" smtClean="0"/>
              <a:t>сбережений </a:t>
            </a:r>
            <a:r>
              <a:rPr lang="ru-RU" dirty="0"/>
              <a:t>многими собственниками и рядовыми гражданами. </a:t>
            </a:r>
            <a:endParaRPr lang="ru-RU" dirty="0" smtClean="0"/>
          </a:p>
          <a:p>
            <a:r>
              <a:rPr lang="ru-RU" dirty="0" smtClean="0"/>
              <a:t>В августе </a:t>
            </a:r>
            <a:r>
              <a:rPr lang="ru-RU" dirty="0"/>
              <a:t>1998 г. правительство во главе с С.В. Кириенко было отправлено в отставку.</a:t>
            </a:r>
          </a:p>
          <a:p>
            <a:endParaRPr lang="ru-RU" dirty="0"/>
          </a:p>
        </p:txBody>
      </p:sp>
      <p:pic>
        <p:nvPicPr>
          <p:cNvPr id="29698" name="Picture 2" descr="http://enc-bi.ru/upload/iblock/f25/f25f1582a346ca93e7dde6d208af647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569620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786322"/>
            <a:ext cx="2818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/>
              <a:t>Серге́й Владиле́нович </a:t>
            </a:r>
            <a:endParaRPr lang="ru-RU" b="1" dirty="0" smtClean="0"/>
          </a:p>
          <a:p>
            <a:pPr algn="ctr"/>
            <a:r>
              <a:rPr lang="vi-VN" b="1" dirty="0" smtClean="0"/>
              <a:t>Кирие́нко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Большое значение имело избрание на пост премьер-министра академика </a:t>
            </a:r>
            <a:r>
              <a:rPr lang="ru-RU" i="1" dirty="0"/>
              <a:t>Е.М. Примакова, </a:t>
            </a:r>
            <a:r>
              <a:rPr lang="ru-RU" dirty="0"/>
              <a:t>сторонника укрепления роли государства в </a:t>
            </a:r>
            <a:r>
              <a:rPr lang="ru-RU" dirty="0" smtClean="0"/>
              <a:t>экономике.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Впервые </a:t>
            </a:r>
            <a:r>
              <a:rPr lang="ru-RU" dirty="0"/>
              <a:t>за всё время реформ был своевременно принят реалистичный бюджет, учитывающий </a:t>
            </a:r>
            <a:r>
              <a:rPr lang="ru-RU" dirty="0" smtClean="0"/>
              <a:t>социальные </a:t>
            </a:r>
            <a:r>
              <a:rPr lang="ru-RU" dirty="0"/>
              <a:t>интересы широких масс населения. </a:t>
            </a:r>
            <a:r>
              <a:rPr lang="ru-RU" dirty="0" smtClean="0"/>
              <a:t>Российское </a:t>
            </a:r>
            <a:r>
              <a:rPr lang="ru-RU" dirty="0"/>
              <a:t>общество стало видеть в Примакове </a:t>
            </a:r>
            <a:r>
              <a:rPr lang="ru-RU" dirty="0" smtClean="0"/>
              <a:t>лидера</a:t>
            </a:r>
            <a:r>
              <a:rPr lang="ru-RU" dirty="0"/>
              <a:t>, способного прийти на смену действовавшему президенту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1746" name="Picture 2" descr="http://tuva.tpprf.ru/upload/iblock/bde/bde21f95e0d4a7d85c655a09aa7cb4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405182" cy="2337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dirty="0"/>
              <a:t>В августе 1999 г. на пост премьер-министра был </a:t>
            </a:r>
            <a:r>
              <a:rPr lang="ru-RU" dirty="0" smtClean="0"/>
              <a:t>назначен </a:t>
            </a:r>
            <a:r>
              <a:rPr lang="ru-RU" i="1" dirty="0" smtClean="0"/>
              <a:t>В.В</a:t>
            </a:r>
            <a:r>
              <a:rPr lang="ru-RU" i="1" dirty="0"/>
              <a:t>. Путин.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президент подчеркнул, что видит его своим преемником.</a:t>
            </a:r>
          </a:p>
          <a:p>
            <a:endParaRPr lang="ru-RU" dirty="0"/>
          </a:p>
        </p:txBody>
      </p:sp>
      <p:pic>
        <p:nvPicPr>
          <p:cNvPr id="1026" name="Picture 2" descr="https://i.simpalsmedia.com/play.md/thumbs/854x480/2d66619d1f441b3f5e7336dbf1ed6b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7062780" cy="396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пути решения национальных и региональных проблем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регионах Российской Федерации ещё до распада СССР </a:t>
            </a:r>
            <a:r>
              <a:rPr lang="ru-RU" dirty="0" smtClean="0"/>
              <a:t>начался </a:t>
            </a:r>
            <a:r>
              <a:rPr lang="ru-RU" dirty="0"/>
              <a:t>подъём национальных и общественно-политических движений. </a:t>
            </a:r>
            <a:endParaRPr lang="ru-RU" dirty="0" smtClean="0"/>
          </a:p>
          <a:p>
            <a:r>
              <a:rPr lang="ru-RU" dirty="0"/>
              <a:t>Частичный компромисс был достигнут </a:t>
            </a:r>
            <a:r>
              <a:rPr lang="ru-RU" b="1" dirty="0"/>
              <a:t>31 марта 1992 г.</a:t>
            </a:r>
            <a:r>
              <a:rPr lang="ru-RU" dirty="0"/>
              <a:t> с </a:t>
            </a:r>
            <a:r>
              <a:rPr lang="ru-RU" dirty="0" smtClean="0"/>
              <a:t>подписанием </a:t>
            </a:r>
            <a:r>
              <a:rPr lang="ru-RU" dirty="0"/>
              <a:t>в Москве </a:t>
            </a:r>
            <a:r>
              <a:rPr lang="ru-RU" i="1" dirty="0"/>
              <a:t>Федеративного договора.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/>
              <a:t>Татарстан и Чечня не подписали </a:t>
            </a:r>
            <a:r>
              <a:rPr lang="ru-RU" dirty="0" smtClean="0"/>
              <a:t>Федеративный </a:t>
            </a:r>
            <a:r>
              <a:rPr lang="ru-RU" dirty="0"/>
              <a:t>договор. Эти республики, а также </a:t>
            </a:r>
            <a:r>
              <a:rPr lang="ru-RU" dirty="0" smtClean="0"/>
              <a:t>Башкортостан</a:t>
            </a:r>
            <a:r>
              <a:rPr lang="ru-RU" dirty="0"/>
              <a:t>, Тува и Якутия (Республика Саха) сократили отчисления в федеральный бюджет.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ряде </a:t>
            </a:r>
            <a:r>
              <a:rPr lang="ru-RU" dirty="0" smtClean="0"/>
              <a:t>автономных </a:t>
            </a:r>
            <a:r>
              <a:rPr lang="ru-RU" dirty="0"/>
              <a:t>республик были приняты конституции, в которых утверждались верховенство местных </a:t>
            </a:r>
            <a:r>
              <a:rPr lang="ru-RU" dirty="0" smtClean="0"/>
              <a:t>законов </a:t>
            </a:r>
            <a:r>
              <a:rPr lang="ru-RU" dirty="0"/>
              <a:t>над федеральными и право выхода из </a:t>
            </a:r>
            <a:r>
              <a:rPr lang="ru-RU" dirty="0" smtClean="0"/>
              <a:t>Федерации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b="1" dirty="0"/>
              <a:t>1994 г.</a:t>
            </a:r>
            <a:r>
              <a:rPr lang="ru-RU" dirty="0"/>
              <a:t> был подписан договор «О разграничении предметов ведения и </a:t>
            </a:r>
            <a:r>
              <a:rPr lang="ru-RU" dirty="0" smtClean="0"/>
              <a:t>взаимном </a:t>
            </a:r>
            <a:r>
              <a:rPr lang="ru-RU" dirty="0"/>
              <a:t>делегировании полномочий между органами государственной власти Российской Федерации и органами государственной власти Республики Татарстан».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/>
              <a:t>Начало конфликта в Чечне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715008" cy="564357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Президентом самопровозглашённого государства стал бывший советский генерал </a:t>
            </a:r>
            <a:r>
              <a:rPr lang="ru-RU" i="1" dirty="0"/>
              <a:t>Д.М. Дудаев.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его решению всё вооружение и военная техника на территории Чечни объявлялись её </a:t>
            </a:r>
            <a:r>
              <a:rPr lang="ru-RU" dirty="0" smtClean="0"/>
              <a:t>собственностью </a:t>
            </a:r>
            <a:r>
              <a:rPr lang="ru-RU" dirty="0"/>
              <a:t>и передавались формировавшимся чеченским военным частям.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1993 г. Дудаев распустил парламент Чечни, в республике </a:t>
            </a:r>
            <a:r>
              <a:rPr lang="ru-RU" dirty="0" smtClean="0"/>
              <a:t>утвердился </a:t>
            </a:r>
            <a:r>
              <a:rPr lang="ru-RU" dirty="0"/>
              <a:t>диктаторский режим.</a:t>
            </a:r>
          </a:p>
        </p:txBody>
      </p:sp>
      <p:pic>
        <p:nvPicPr>
          <p:cNvPr id="8194" name="Picture 2" descr="http://legarhan.narod.ru/374796_1085339607.gi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37" y="1428736"/>
            <a:ext cx="3333772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4429132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Джоха́р Муса́евич Дуда́ев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r>
              <a:rPr lang="ru-RU" dirty="0"/>
              <a:t>30 ноября 1994 г. Б.Н. Ельцин подписал указ «О мероприятиях по восстановлению конституционной законности и правопорядка на территории Чеченской Республики</a:t>
            </a:r>
            <a:r>
              <a:rPr lang="ru-RU" dirty="0" smtClean="0"/>
              <a:t>».</a:t>
            </a:r>
          </a:p>
          <a:p>
            <a:r>
              <a:rPr lang="ru-RU" b="1" i="1" dirty="0"/>
              <a:t>11 декабря 1994 г.</a:t>
            </a:r>
            <a:r>
              <a:rPr lang="ru-RU" b="1" dirty="0"/>
              <a:t> </a:t>
            </a:r>
            <a:r>
              <a:rPr lang="ru-RU" dirty="0" smtClean="0"/>
              <a:t>началась </a:t>
            </a:r>
            <a:r>
              <a:rPr lang="ru-RU" b="1" i="1" dirty="0" smtClean="0"/>
              <a:t>первая </a:t>
            </a:r>
            <a:r>
              <a:rPr lang="ru-RU" b="1" i="1" dirty="0"/>
              <a:t>чеченская война</a:t>
            </a:r>
            <a:r>
              <a:rPr lang="ru-RU" b="1" i="1" dirty="0" smtClean="0"/>
              <a:t>.</a:t>
            </a:r>
          </a:p>
          <a:p>
            <a:r>
              <a:rPr lang="ru-RU" dirty="0" smtClean="0"/>
              <a:t>В Чечне Россия столкнулась с </a:t>
            </a:r>
            <a:r>
              <a:rPr lang="ru-RU" b="1" i="1" dirty="0" smtClean="0"/>
              <a:t>исламским фундаментализмом</a:t>
            </a:r>
            <a:r>
              <a:rPr lang="ru-RU" dirty="0" smtClean="0"/>
              <a:t> — силой, враждебной всякой демократии.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июне 1995 г. группа </a:t>
            </a:r>
            <a:r>
              <a:rPr lang="ru-RU" dirty="0" smtClean="0"/>
              <a:t>боевиков </a:t>
            </a:r>
            <a:r>
              <a:rPr lang="ru-RU" dirty="0"/>
              <a:t>захватила больницу в городе </a:t>
            </a:r>
            <a:r>
              <a:rPr lang="ru-RU" dirty="0" err="1"/>
              <a:t>Будёновске</a:t>
            </a:r>
            <a:r>
              <a:rPr lang="ru-RU" dirty="0"/>
              <a:t> (Ставропольский край) и превратила более 1,5 тыс. человек в заложников. </a:t>
            </a:r>
            <a:endParaRPr lang="ru-RU" dirty="0" smtClean="0"/>
          </a:p>
        </p:txBody>
      </p:sp>
      <p:pic>
        <p:nvPicPr>
          <p:cNvPr id="6146" name="Picture 2" descr="http://budennovsk-segodnya.ru/files/78/117/Bol_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868"/>
            <a:ext cx="58964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preview.photoxpress.ru/preview/photoxpress_ru/news_info/412172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91929"/>
            <a:ext cx="4214810" cy="286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r>
              <a:rPr lang="ru-RU" dirty="0" smtClean="0"/>
              <a:t>В апреле 1996 г. Дудаев был убит, однако это не изменило ситуацию. </a:t>
            </a:r>
          </a:p>
          <a:p>
            <a:r>
              <a:rPr lang="ru-RU" dirty="0" smtClean="0"/>
              <a:t>В августе 1996 г. отряды боевиков, спустившиеся с гор, перешли в наступление и отбили у федеральных войск город Грозный. </a:t>
            </a:r>
          </a:p>
          <a:p>
            <a:endParaRPr lang="ru-RU" dirty="0"/>
          </a:p>
        </p:txBody>
      </p:sp>
      <p:pic>
        <p:nvPicPr>
          <p:cNvPr id="4098" name="Picture 2" descr="http://nevsedoma.com.ua/images/2011/23/7/0_584b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4532200" cy="2928934"/>
          </a:xfrm>
          <a:prstGeom prst="rect">
            <a:avLst/>
          </a:prstGeom>
          <a:noFill/>
        </p:spPr>
      </p:pic>
      <p:pic>
        <p:nvPicPr>
          <p:cNvPr id="4100" name="Picture 4" descr="http://nevsedoma.com.ua/images/2011/23/7/0_584b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414" y="2857496"/>
            <a:ext cx="4901586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ru-RU" b="1" dirty="0" smtClean="0"/>
              <a:t>30 августа 1996 г.</a:t>
            </a:r>
            <a:r>
              <a:rPr lang="ru-RU" dirty="0" smtClean="0"/>
              <a:t> в городе </a:t>
            </a:r>
            <a:r>
              <a:rPr lang="ru-RU" i="1" dirty="0" smtClean="0"/>
              <a:t>Хасавюрт </a:t>
            </a:r>
            <a:r>
              <a:rPr lang="ru-RU" dirty="0" smtClean="0"/>
              <a:t>были подписаны соглашения, предусматривавшие вывод федеральных сил с территории Чечни и проведение в республике демократических выборов. Решение вопроса о статусе Чечни откладывалось на 5 лет.</a:t>
            </a:r>
            <a:endParaRPr lang="ru-RU" dirty="0"/>
          </a:p>
        </p:txBody>
      </p:sp>
      <p:pic>
        <p:nvPicPr>
          <p:cNvPr id="5122" name="Picture 2" descr="http://www.kavkazgeoclub.ru/sites/default/files/%D0%BF%D0%BE%D0%B7%D0%BE%D1%80%D0%BD%D1%8B%D0%B9%20%D0%B4%D0%BE%D0%B3%D0%BE%D0%B2%D0%BE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3714752"/>
            <a:ext cx="450340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818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ОБЩЕСТВЕННО-ПОЛИТИЧЕСКИЕ ПРОБЛЕМЫ РОССИИ ВО ВТОРОЙ ПОЛОВИНЕ 1990-х гг.</vt:lpstr>
      <vt:lpstr>По пути решения национальных и региональных проблем</vt:lpstr>
      <vt:lpstr>Презентация PowerPoint</vt:lpstr>
      <vt:lpstr>Презентация PowerPoint</vt:lpstr>
      <vt:lpstr>Начало конфликта в Чечне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Выборы 1995 и 1996 гг.</vt:lpstr>
      <vt:lpstr>Презентация PowerPoint</vt:lpstr>
      <vt:lpstr>Презентация PowerPoint</vt:lpstr>
      <vt:lpstr>Презентация PowerPoint</vt:lpstr>
      <vt:lpstr>Углубление политического и социально-экономического кризиса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ОБЩЕСТВЕННО-ПОЛИТИЧЕСКИЕ ПРОБЛЕМЫ РОССИИ ВО ВТОРОЙ ПОЛОВИНЕ 1990-х гг.</dc:title>
  <dc:creator>Дом</dc:creator>
  <cp:lastModifiedBy>admin</cp:lastModifiedBy>
  <cp:revision>8</cp:revision>
  <dcterms:created xsi:type="dcterms:W3CDTF">2017-04-16T14:45:14Z</dcterms:created>
  <dcterms:modified xsi:type="dcterms:W3CDTF">2020-04-24T12:25:15Z</dcterms:modified>
</cp:coreProperties>
</file>