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69" r:id="rId7"/>
    <p:sldId id="270" r:id="rId8"/>
    <p:sldId id="271" r:id="rId9"/>
    <p:sldId id="272" r:id="rId10"/>
    <p:sldId id="273" r:id="rId11"/>
    <p:sldId id="257" r:id="rId12"/>
    <p:sldId id="263" r:id="rId13"/>
    <p:sldId id="274" r:id="rId14"/>
    <p:sldId id="275" r:id="rId15"/>
    <p:sldId id="276"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367A9B-9868-4E1F-BF24-21EC829944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96EF99A7-2F8E-4FCE-B300-09713F0F42A5}" type="datetimeFigureOut">
              <a:rPr lang="ru-RU" smtClean="0"/>
              <a:pPr/>
              <a:t>26.03.2020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59367A9B-9868-4E1F-BF24-21EC82994438}"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EF99A7-2F8E-4FCE-B300-09713F0F42A5}" type="datetimeFigureOut">
              <a:rPr lang="ru-RU" smtClean="0"/>
              <a:pPr/>
              <a:t>26.03.2020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367A9B-9868-4E1F-BF24-21EC82994438}"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900igr.net/"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679" y="1124744"/>
            <a:ext cx="5982816" cy="2561456"/>
          </a:xfrm>
        </p:spPr>
        <p:txBody>
          <a:bodyPr/>
          <a:lstStyle/>
          <a:p>
            <a:pPr algn="ctr"/>
            <a:r>
              <a:rPr lang="ru-RU" dirty="0" smtClean="0">
                <a:solidFill>
                  <a:schemeClr val="accent1">
                    <a:lumMod val="75000"/>
                  </a:schemeClr>
                </a:solidFill>
              </a:rPr>
              <a:t>Открытие нейтрона и протона</a:t>
            </a:r>
            <a:endParaRPr lang="ru-RU" dirty="0">
              <a:solidFill>
                <a:schemeClr val="accent1">
                  <a:lumMod val="75000"/>
                </a:schemeClr>
              </a:solidFill>
            </a:endParaRPr>
          </a:p>
        </p:txBody>
      </p:sp>
      <p:sp>
        <p:nvSpPr>
          <p:cNvPr id="3" name="Подзаголовок 2"/>
          <p:cNvSpPr>
            <a:spLocks noGrp="1"/>
          </p:cNvSpPr>
          <p:nvPr>
            <p:ph type="subTitle" idx="1"/>
          </p:nvPr>
        </p:nvSpPr>
        <p:spPr/>
        <p:txBody>
          <a:bodyPr/>
          <a:lstStyle/>
          <a:p>
            <a:endParaRPr lang="ru-RU"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88640"/>
            <a:ext cx="1666874"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884368" y="156522"/>
            <a:ext cx="1129533" cy="161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7337" y="3789040"/>
            <a:ext cx="28575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67944" y="5534769"/>
            <a:ext cx="4572000" cy="369332"/>
          </a:xfrm>
          <a:prstGeom prst="rect">
            <a:avLst/>
          </a:prstGeom>
        </p:spPr>
        <p:txBody>
          <a:bodyPr>
            <a:spAutoFit/>
          </a:bodyPr>
          <a:lstStyle/>
          <a:p>
            <a:endParaRPr lang="ru-RU" b="1" dirty="0"/>
          </a:p>
        </p:txBody>
      </p:sp>
      <p:sp>
        <p:nvSpPr>
          <p:cNvPr id="8" name="Скругленный прямоугольник 7">
            <a:hlinkClick r:id="rId5" tooltip=" Каталог презентаций "/>
          </p:cNvPr>
          <p:cNvSpPr/>
          <p:nvPr/>
        </p:nvSpPr>
        <p:spPr>
          <a:xfrm>
            <a:off x="3898900" y="6477000"/>
            <a:ext cx="1346200" cy="355600"/>
          </a:xfrm>
          <a:prstGeom prst="roundRect">
            <a:avLst/>
          </a:prstGeom>
          <a:gradFill flip="none" rotWithShape="1">
            <a:gsLst>
              <a:gs pos="0">
                <a:srgbClr val="FFFFFF"/>
              </a:gs>
              <a:gs pos="100000">
                <a:srgbClr val="FFFFFF">
                  <a:shade val="88000"/>
                </a:srgbClr>
              </a:gs>
            </a:gsLst>
            <a:lin ang="5400000" scaled="1"/>
            <a:tileRect/>
          </a:grad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88900" tIns="25400" rIns="88900" bIns="50800" rtlCol="0" anchor="ctr" anchorCtr="1">
            <a:noAutofit/>
          </a:bodyPr>
          <a:lstStyle/>
          <a:p>
            <a:pPr algn="ctr"/>
            <a:r>
              <a:rPr lang="en-US" sz="2000" u="sng" smtClean="0">
                <a:solidFill>
                  <a:srgbClr val="3333CC"/>
                </a:solidFill>
                <a:latin typeface="Arial"/>
              </a:rPr>
              <a:t>pptcloud.ru</a:t>
            </a:r>
            <a:endParaRPr lang="ru-RU" sz="2000" u="sng">
              <a:solidFill>
                <a:srgbClr val="3333CC"/>
              </a:solidFill>
              <a:latin typeface="Arial"/>
            </a:endParaRPr>
          </a:p>
        </p:txBody>
      </p:sp>
    </p:spTree>
    <p:extLst>
      <p:ext uri="{BB962C8B-B14F-4D97-AF65-F5344CB8AC3E}">
        <p14:creationId xmlns:p14="http://schemas.microsoft.com/office/powerpoint/2010/main" val="57153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Прямоугольник 3"/>
              <p:cNvSpPr/>
              <p:nvPr/>
            </p:nvSpPr>
            <p:spPr>
              <a:xfrm>
                <a:off x="323528" y="404664"/>
                <a:ext cx="4878288" cy="3897029"/>
              </a:xfrm>
              <a:prstGeom prst="rect">
                <a:avLst/>
              </a:prstGeom>
            </p:spPr>
            <p:txBody>
              <a:bodyPr wrap="square">
                <a:spAutoFit/>
              </a:bodyPr>
              <a:lstStyle/>
              <a:p>
                <a:pPr marL="342900" indent="-342900">
                  <a:buFont typeface="Wingdings" pitchFamily="2" charset="2"/>
                  <a:buChar char="v"/>
                </a:pPr>
                <a:r>
                  <a:rPr lang="ru-RU" sz="2000" b="1" dirty="0" smtClean="0"/>
                  <a:t>Ядра изотопов отличаются числом нейтронов. Например, водород имеет три изотопа: протий </a:t>
                </a:r>
                <a14:m>
                  <m:oMath xmlns:m="http://schemas.openxmlformats.org/officeDocument/2006/math">
                    <m:sPre>
                      <m:sPrePr>
                        <m:ctrlPr>
                          <a:rPr lang="ru-RU" sz="2000" b="1" i="1" smtClean="0">
                            <a:latin typeface="Cambria Math" panose="02040503050406030204" pitchFamily="18" charset="0"/>
                          </a:rPr>
                        </m:ctrlPr>
                      </m:sPrePr>
                      <m:sub/>
                      <m:sup>
                        <m:r>
                          <a:rPr lang="ru-RU" sz="2000" b="1" i="1" smtClean="0">
                            <a:latin typeface="Cambria Math"/>
                          </a:rPr>
                          <m:t>𝟏</m:t>
                        </m:r>
                      </m:sup>
                      <m:e>
                        <m:sSub>
                          <m:sSubPr>
                            <m:ctrlPr>
                              <a:rPr lang="ru-RU" sz="2000" b="1" i="1" smtClean="0">
                                <a:latin typeface="Cambria Math" panose="02040503050406030204" pitchFamily="18" charset="0"/>
                              </a:rPr>
                            </m:ctrlPr>
                          </m:sSubPr>
                          <m:e>
                            <m:r>
                              <a:rPr lang="ru-RU" sz="2000" b="1" i="1" smtClean="0">
                                <a:latin typeface="Cambria Math"/>
                              </a:rPr>
                              <m:t>Н</m:t>
                            </m:r>
                          </m:e>
                          <m:sub>
                            <m:r>
                              <a:rPr lang="ru-RU" sz="2000" b="1" i="1" smtClean="0">
                                <a:latin typeface="Cambria Math"/>
                              </a:rPr>
                              <m:t>𝟏</m:t>
                            </m:r>
                          </m:sub>
                        </m:sSub>
                      </m:e>
                    </m:sPre>
                  </m:oMath>
                </a14:m>
                <a:r>
                  <a:rPr lang="ru-RU" sz="2000" b="1" dirty="0" smtClean="0"/>
                  <a:t>  — ядро состоит из одного протона, дейтерий </a:t>
                </a:r>
                <a14:m>
                  <m:oMath xmlns:m="http://schemas.openxmlformats.org/officeDocument/2006/math">
                    <m:sPre>
                      <m:sPrePr>
                        <m:ctrlPr>
                          <a:rPr lang="ru-RU" sz="2000" b="1" i="1" smtClean="0">
                            <a:latin typeface="Cambria Math" panose="02040503050406030204" pitchFamily="18" charset="0"/>
                          </a:rPr>
                        </m:ctrlPr>
                      </m:sPrePr>
                      <m:sub/>
                      <m:sup>
                        <m:r>
                          <a:rPr lang="ru-RU" sz="2000" b="1" i="1" smtClean="0">
                            <a:latin typeface="Cambria Math"/>
                          </a:rPr>
                          <m:t>𝟐</m:t>
                        </m:r>
                      </m:sup>
                      <m:e>
                        <m:sSub>
                          <m:sSubPr>
                            <m:ctrlPr>
                              <a:rPr lang="ru-RU" sz="2000" b="1" i="1" smtClean="0">
                                <a:latin typeface="Cambria Math" panose="02040503050406030204" pitchFamily="18" charset="0"/>
                              </a:rPr>
                            </m:ctrlPr>
                          </m:sSubPr>
                          <m:e>
                            <m:r>
                              <a:rPr lang="ru-RU" sz="2000" b="1" i="1" smtClean="0">
                                <a:latin typeface="Cambria Math"/>
                              </a:rPr>
                              <m:t>Н</m:t>
                            </m:r>
                          </m:e>
                          <m:sub>
                            <m:r>
                              <a:rPr lang="ru-RU" sz="2000" b="1" i="1" smtClean="0">
                                <a:latin typeface="Cambria Math"/>
                              </a:rPr>
                              <m:t>𝟏</m:t>
                            </m:r>
                          </m:sub>
                        </m:sSub>
                      </m:e>
                    </m:sPre>
                  </m:oMath>
                </a14:m>
                <a:r>
                  <a:rPr lang="ru-RU" sz="2000" b="1" dirty="0" smtClean="0"/>
                  <a:t> — ядро состоит из одного протона и одного нейтрона, тритий </a:t>
                </a:r>
                <a14:m>
                  <m:oMath xmlns:m="http://schemas.openxmlformats.org/officeDocument/2006/math">
                    <m:sPre>
                      <m:sPrePr>
                        <m:ctrlPr>
                          <a:rPr lang="ru-RU" sz="2000" b="1" i="1" smtClean="0">
                            <a:latin typeface="Cambria Math" panose="02040503050406030204" pitchFamily="18" charset="0"/>
                          </a:rPr>
                        </m:ctrlPr>
                      </m:sPrePr>
                      <m:sub/>
                      <m:sup>
                        <m:r>
                          <a:rPr lang="ru-RU" sz="2000" b="1" i="1" smtClean="0">
                            <a:latin typeface="Cambria Math"/>
                          </a:rPr>
                          <m:t>𝟑</m:t>
                        </m:r>
                      </m:sup>
                      <m:e>
                        <m:sSub>
                          <m:sSubPr>
                            <m:ctrlPr>
                              <a:rPr lang="ru-RU" sz="2000" b="1" i="1" smtClean="0">
                                <a:latin typeface="Cambria Math" panose="02040503050406030204" pitchFamily="18" charset="0"/>
                              </a:rPr>
                            </m:ctrlPr>
                          </m:sSubPr>
                          <m:e>
                            <m:r>
                              <a:rPr lang="ru-RU" sz="2000" b="1" i="1" smtClean="0">
                                <a:latin typeface="Cambria Math"/>
                              </a:rPr>
                              <m:t>Н</m:t>
                            </m:r>
                          </m:e>
                          <m:sub>
                            <m:r>
                              <a:rPr lang="ru-RU" sz="2000" b="1" i="1" smtClean="0">
                                <a:latin typeface="Cambria Math"/>
                              </a:rPr>
                              <m:t>𝟏</m:t>
                            </m:r>
                          </m:sub>
                        </m:sSub>
                      </m:e>
                    </m:sPre>
                  </m:oMath>
                </a14:m>
                <a:r>
                  <a:rPr lang="ru-RU" sz="2000" b="1" dirty="0" smtClean="0"/>
                  <a:t>— ядро состоит из одного протона и двух нейтронов. Уран </a:t>
                </a:r>
                <a14:m>
                  <m:oMath xmlns:m="http://schemas.openxmlformats.org/officeDocument/2006/math">
                    <m:sPre>
                      <m:sPrePr>
                        <m:ctrlPr>
                          <a:rPr lang="ru-RU" sz="2000" b="1" i="1" smtClean="0">
                            <a:latin typeface="Cambria Math" panose="02040503050406030204" pitchFamily="18" charset="0"/>
                          </a:rPr>
                        </m:ctrlPr>
                      </m:sPrePr>
                      <m:sub>
                        <m:r>
                          <a:rPr lang="en-US" sz="2000" b="1" i="1" smtClean="0">
                            <a:latin typeface="Cambria Math"/>
                          </a:rPr>
                          <m:t>𝟗𝟐</m:t>
                        </m:r>
                      </m:sub>
                      <m:sup/>
                      <m:e>
                        <m:sSub>
                          <m:sSubPr>
                            <m:ctrlPr>
                              <a:rPr lang="ru-RU" sz="2000" b="1" i="1" smtClean="0">
                                <a:latin typeface="Cambria Math" panose="02040503050406030204" pitchFamily="18" charset="0"/>
                              </a:rPr>
                            </m:ctrlPr>
                          </m:sSubPr>
                          <m:e>
                            <m:r>
                              <a:rPr lang="en-US" sz="2000" b="1" i="1" smtClean="0">
                                <a:latin typeface="Cambria Math"/>
                              </a:rPr>
                              <m:t>𝑼</m:t>
                            </m:r>
                          </m:e>
                          <m:sub/>
                        </m:sSub>
                      </m:e>
                    </m:sPre>
                  </m:oMath>
                </a14:m>
                <a:r>
                  <a:rPr lang="ru-RU" sz="2000" b="1" dirty="0" smtClean="0"/>
                  <a:t>имеет 12 изотопов с массовыми числами от 228 до 239. </a:t>
                </a:r>
                <a:endParaRPr lang="ru-RU" sz="2000" b="1"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23528" y="404664"/>
                <a:ext cx="4878288" cy="3897029"/>
              </a:xfrm>
              <a:prstGeom prst="rect">
                <a:avLst/>
              </a:prstGeom>
              <a:blipFill rotWithShape="1">
                <a:blip r:embed="rId2" cstate="email"/>
                <a:stretch>
                  <a:fillRect l="-1000" t="-781" r="-875"/>
                </a:stretch>
              </a:blipFill>
            </p:spPr>
            <p:txBody>
              <a:bodyPr/>
              <a:lstStyle/>
              <a:p>
                <a:r>
                  <a:rPr lang="ru-RU">
                    <a:noFill/>
                  </a:rPr>
                  <a:t> </a:t>
                </a:r>
              </a:p>
            </p:txBody>
          </p:sp>
        </mc:Fallback>
      </mc:AlternateContent>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6076" y="3645024"/>
            <a:ext cx="2796438" cy="25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292080" y="404664"/>
            <a:ext cx="3732114" cy="227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03648" y="4005064"/>
            <a:ext cx="3041915" cy="228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97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85670" y="3428999"/>
            <a:ext cx="4824536" cy="72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6" name="Picture 1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948264" y="215935"/>
            <a:ext cx="19029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764704"/>
            <a:ext cx="5904656" cy="1323439"/>
          </a:xfrm>
          <a:prstGeom prst="rect">
            <a:avLst/>
          </a:prstGeom>
          <a:noFill/>
        </p:spPr>
        <p:txBody>
          <a:bodyPr wrap="square" rtlCol="0">
            <a:spAutoFit/>
          </a:bodyPr>
          <a:lstStyle/>
          <a:p>
            <a:pPr marL="342900" indent="-342900">
              <a:buFont typeface="Wingdings" pitchFamily="2" charset="2"/>
              <a:buChar char="v"/>
            </a:pPr>
            <a:r>
              <a:rPr lang="ru-RU" sz="2000" b="1" dirty="0" smtClean="0"/>
              <a:t>Атомные массы химических элементов в таблице Менделеева выражены дробными числами из-за того, что они имеют изотопы.</a:t>
            </a:r>
            <a:endParaRPr lang="ru-RU" sz="2000" b="1" dirty="0"/>
          </a:p>
        </p:txBody>
      </p:sp>
      <p:sp>
        <p:nvSpPr>
          <p:cNvPr id="4" name="TextBox 3"/>
          <p:cNvSpPr txBox="1"/>
          <p:nvPr/>
        </p:nvSpPr>
        <p:spPr>
          <a:xfrm>
            <a:off x="395536" y="2276872"/>
            <a:ext cx="7992888" cy="1015663"/>
          </a:xfrm>
          <a:prstGeom prst="rect">
            <a:avLst/>
          </a:prstGeom>
          <a:noFill/>
        </p:spPr>
        <p:txBody>
          <a:bodyPr wrap="square" rtlCol="0">
            <a:spAutoFit/>
          </a:bodyPr>
          <a:lstStyle/>
          <a:p>
            <a:pPr marL="342900" indent="-342900">
              <a:buFont typeface="Wingdings" pitchFamily="2" charset="2"/>
              <a:buChar char="v"/>
            </a:pPr>
            <a:r>
              <a:rPr lang="ru-RU" sz="2000" b="1" dirty="0" smtClean="0"/>
              <a:t>Например: в среднем на 100 атомов хлора приходится 75 атомов с массой 35 </a:t>
            </a:r>
            <a:r>
              <a:rPr lang="ru-RU" sz="2000" b="1" dirty="0" err="1" smtClean="0"/>
              <a:t>а.е.м</a:t>
            </a:r>
            <a:r>
              <a:rPr lang="ru-RU" sz="2000" b="1" dirty="0" smtClean="0"/>
              <a:t>. и 25 атомов с массой 37 </a:t>
            </a:r>
            <a:r>
              <a:rPr lang="ru-RU" sz="2000" b="1" dirty="0" err="1" smtClean="0"/>
              <a:t>а.е.м</a:t>
            </a:r>
            <a:r>
              <a:rPr lang="ru-RU" sz="2000" b="1" dirty="0" smtClean="0"/>
              <a:t>, поэтому средняя масса:</a:t>
            </a:r>
          </a:p>
        </p:txBody>
      </p:sp>
      <mc:AlternateContent xmlns:mc="http://schemas.openxmlformats.org/markup-compatibility/2006" xmlns:a14="http://schemas.microsoft.com/office/drawing/2010/main">
        <mc:Choice Requires="a14">
          <p:sp>
            <p:nvSpPr>
              <p:cNvPr id="5" name="TextBox 4"/>
              <p:cNvSpPr txBox="1"/>
              <p:nvPr/>
            </p:nvSpPr>
            <p:spPr>
              <a:xfrm>
                <a:off x="2888866" y="3473408"/>
                <a:ext cx="5445658" cy="631263"/>
              </a:xfrm>
              <a:prstGeom prst="rect">
                <a:avLst/>
              </a:prstGeom>
              <a:noFill/>
            </p:spPr>
            <p:txBody>
              <a:bodyPr wrap="none" rtlCol="0">
                <a:spAutoFit/>
              </a:bodyPr>
              <a:lstStyle/>
              <a:p>
                <a14:m>
                  <m:oMath xmlns:m="http://schemas.openxmlformats.org/officeDocument/2006/math">
                    <m:sSub>
                      <m:sSubPr>
                        <m:ctrlPr>
                          <a:rPr lang="ru-RU" sz="2400" b="1" i="1" smtClean="0">
                            <a:latin typeface="Cambria Math" panose="02040503050406030204" pitchFamily="18" charset="0"/>
                          </a:rPr>
                        </m:ctrlPr>
                      </m:sSubPr>
                      <m:e>
                        <m:r>
                          <a:rPr lang="ru-RU" sz="2400" b="1" i="1" smtClean="0">
                            <a:latin typeface="Cambria Math"/>
                          </a:rPr>
                          <m:t>          </m:t>
                        </m:r>
                        <m:r>
                          <a:rPr lang="en-US" sz="2400" b="1" i="1" smtClean="0">
                            <a:latin typeface="Cambria Math"/>
                          </a:rPr>
                          <m:t>𝒎</m:t>
                        </m:r>
                      </m:e>
                      <m:sub>
                        <m:r>
                          <a:rPr lang="ru-RU" sz="2400" b="1" i="1" smtClean="0">
                            <a:latin typeface="Cambria Math"/>
                          </a:rPr>
                          <m:t>ср</m:t>
                        </m:r>
                      </m:sub>
                    </m:sSub>
                  </m:oMath>
                </a14:m>
                <a:r>
                  <a:rPr lang="ru-RU" sz="2400" b="1" dirty="0" smtClean="0"/>
                  <a:t>=</a:t>
                </a:r>
                <a14:m>
                  <m:oMath xmlns:m="http://schemas.openxmlformats.org/officeDocument/2006/math">
                    <m:f>
                      <m:fPr>
                        <m:ctrlPr>
                          <a:rPr lang="ru-RU" sz="2400" b="1" i="1" dirty="0" smtClean="0">
                            <a:latin typeface="Cambria Math" panose="02040503050406030204" pitchFamily="18" charset="0"/>
                          </a:rPr>
                        </m:ctrlPr>
                      </m:fPr>
                      <m:num>
                        <m:r>
                          <a:rPr lang="ru-RU" sz="2400" b="1" i="1" dirty="0" smtClean="0">
                            <a:latin typeface="Cambria Math"/>
                          </a:rPr>
                          <m:t>𝟑𝟓</m:t>
                        </m:r>
                        <m:r>
                          <a:rPr lang="ru-RU" sz="2400" b="1" i="1" dirty="0" smtClean="0">
                            <a:latin typeface="Cambria Math"/>
                          </a:rPr>
                          <m:t>а.е.м∙</m:t>
                        </m:r>
                        <m:r>
                          <a:rPr lang="ru-RU" sz="2400" b="1" i="1" dirty="0" smtClean="0">
                            <a:latin typeface="Cambria Math"/>
                          </a:rPr>
                          <m:t>𝟕𝟓</m:t>
                        </m:r>
                        <m:r>
                          <a:rPr lang="ru-RU" sz="2400" b="1" i="1" dirty="0" smtClean="0">
                            <a:latin typeface="Cambria Math"/>
                          </a:rPr>
                          <m:t>+</m:t>
                        </m:r>
                        <m:r>
                          <a:rPr lang="ru-RU" sz="2400" b="1" i="1" dirty="0" smtClean="0">
                            <a:latin typeface="Cambria Math"/>
                          </a:rPr>
                          <m:t>𝟑𝟕</m:t>
                        </m:r>
                        <m:r>
                          <a:rPr lang="ru-RU" sz="2400" b="1" i="1" dirty="0" smtClean="0">
                            <a:latin typeface="Cambria Math"/>
                          </a:rPr>
                          <m:t>а.е.м∙</m:t>
                        </m:r>
                        <m:r>
                          <a:rPr lang="ru-RU" sz="2400" b="1" i="1" dirty="0" smtClean="0">
                            <a:latin typeface="Cambria Math"/>
                          </a:rPr>
                          <m:t>𝟐𝟓</m:t>
                        </m:r>
                      </m:num>
                      <m:den>
                        <m:r>
                          <a:rPr lang="ru-RU" sz="2400" b="1" i="1" dirty="0" smtClean="0">
                            <a:latin typeface="Cambria Math"/>
                          </a:rPr>
                          <m:t>𝟏𝟎𝟎</m:t>
                        </m:r>
                      </m:den>
                    </m:f>
                  </m:oMath>
                </a14:m>
                <a:r>
                  <a:rPr lang="ru-RU" sz="2400" b="1" dirty="0" smtClean="0"/>
                  <a:t>=35,5а.е.м</a:t>
                </a:r>
                <a:endParaRPr lang="ru-RU"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888866" y="3473408"/>
                <a:ext cx="5445658" cy="631263"/>
              </a:xfrm>
              <a:prstGeom prst="rect">
                <a:avLst/>
              </a:prstGeom>
              <a:blipFill rotWithShape="1">
                <a:blip r:embed="rId3" cstate="email"/>
                <a:stretch>
                  <a:fillRect r="-672" b="-7767"/>
                </a:stretch>
              </a:blipFill>
            </p:spPr>
            <p:txBody>
              <a:bodyPr/>
              <a:lstStyle/>
              <a:p>
                <a:r>
                  <a:rPr lang="ru-RU">
                    <a:noFill/>
                  </a:rPr>
                  <a:t> </a:t>
                </a:r>
              </a:p>
            </p:txBody>
          </p:sp>
        </mc:Fallback>
      </mc:AlternateContent>
      <p:pic>
        <p:nvPicPr>
          <p:cNvPr id="1038"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552" y="3528886"/>
            <a:ext cx="2437559" cy="250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06771" y="4365104"/>
            <a:ext cx="2586841" cy="193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712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35" y="188640"/>
            <a:ext cx="5832725" cy="648072"/>
          </a:xfrm>
        </p:spPr>
        <p:txBody>
          <a:bodyPr>
            <a:noAutofit/>
          </a:bodyPr>
          <a:lstStyle/>
          <a:p>
            <a:r>
              <a:rPr lang="ru-RU" sz="3600" b="1" dirty="0" smtClean="0"/>
              <a:t>Применение изотопов</a:t>
            </a:r>
            <a:endParaRPr lang="ru-RU" sz="3600" b="1" dirty="0"/>
          </a:p>
        </p:txBody>
      </p:sp>
      <p:pic>
        <p:nvPicPr>
          <p:cNvPr id="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68776" y="2708920"/>
            <a:ext cx="2549236" cy="347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7148" y="1758816"/>
            <a:ext cx="4824536" cy="4093428"/>
          </a:xfrm>
          <a:prstGeom prst="rect">
            <a:avLst/>
          </a:prstGeom>
        </p:spPr>
        <p:txBody>
          <a:bodyPr wrap="square">
            <a:spAutoFit/>
          </a:bodyPr>
          <a:lstStyle/>
          <a:p>
            <a:pPr marL="342900" indent="-342900">
              <a:buFont typeface="Wingdings" pitchFamily="2" charset="2"/>
              <a:buChar char="v"/>
            </a:pPr>
            <a:r>
              <a:rPr lang="ru-RU" sz="2000" b="1" dirty="0" smtClean="0"/>
              <a:t>Как способ контроля износа поршневых колец в двигателях внутреннего сгорания.</a:t>
            </a:r>
          </a:p>
          <a:p>
            <a:pPr marL="342900" indent="-342900">
              <a:buFont typeface="Wingdings" pitchFamily="2" charset="2"/>
              <a:buChar char="v"/>
            </a:pPr>
            <a:r>
              <a:rPr lang="ru-RU" sz="2000" b="1" dirty="0" smtClean="0"/>
              <a:t> Радиоактивные изотопы позволяют судить о диффузии металлов и процессах в доменных печах.</a:t>
            </a:r>
          </a:p>
          <a:p>
            <a:pPr marL="342900" indent="-342900">
              <a:buFont typeface="Wingdings" pitchFamily="2" charset="2"/>
              <a:buChar char="v"/>
            </a:pPr>
            <a:r>
              <a:rPr lang="ru-RU" sz="2000" b="1" dirty="0" smtClean="0"/>
              <a:t>Мощное гамма-излучение радиоактивных препаратов используют для исследования внутренней структуры металлических отливок с целью обнаружения в них дефектов.</a:t>
            </a:r>
            <a:endParaRPr lang="ru-RU" sz="2000" b="1" dirty="0"/>
          </a:p>
        </p:txBody>
      </p:sp>
      <p:sp>
        <p:nvSpPr>
          <p:cNvPr id="4" name="Прямоугольник 3"/>
          <p:cNvSpPr/>
          <p:nvPr/>
        </p:nvSpPr>
        <p:spPr>
          <a:xfrm>
            <a:off x="553147" y="1052736"/>
            <a:ext cx="4365298" cy="584775"/>
          </a:xfrm>
          <a:prstGeom prst="rect">
            <a:avLst/>
          </a:prstGeom>
        </p:spPr>
        <p:txBody>
          <a:bodyPr wrap="none">
            <a:spAutoFit/>
          </a:bodyPr>
          <a:lstStyle/>
          <a:p>
            <a:r>
              <a:rPr lang="ru-RU" sz="3200" b="1" dirty="0" smtClean="0">
                <a:solidFill>
                  <a:srgbClr val="0070C0"/>
                </a:solidFill>
              </a:rPr>
              <a:t>В промышленности</a:t>
            </a:r>
            <a:r>
              <a:rPr lang="ru-RU" b="1" dirty="0" smtClean="0">
                <a:solidFill>
                  <a:srgbClr val="0070C0"/>
                </a:solidFill>
              </a:rPr>
              <a:t>:</a:t>
            </a:r>
            <a:endParaRPr lang="ru-RU" b="1" dirty="0">
              <a:solidFill>
                <a:srgbClr val="0070C0"/>
              </a:solidFill>
            </a:endParaRPr>
          </a:p>
        </p:txBody>
      </p:sp>
      <p:pic>
        <p:nvPicPr>
          <p:cNvPr id="307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7397" y="188640"/>
            <a:ext cx="3169905" cy="20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274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908720"/>
            <a:ext cx="5472608" cy="5324535"/>
          </a:xfrm>
          <a:prstGeom prst="rect">
            <a:avLst/>
          </a:prstGeom>
        </p:spPr>
        <p:txBody>
          <a:bodyPr wrap="square">
            <a:spAutoFit/>
          </a:bodyPr>
          <a:lstStyle/>
          <a:p>
            <a:pPr marL="342900" indent="-342900">
              <a:buFont typeface="Wingdings" pitchFamily="2" charset="2"/>
              <a:buChar char="v"/>
            </a:pPr>
            <a:r>
              <a:rPr lang="ru-RU" sz="2000" b="1" dirty="0"/>
              <a:t>Одним из наиболее выдающихся исследований явилось исследование обмена веществ в организмах. </a:t>
            </a:r>
            <a:endParaRPr lang="ru-RU" sz="2000" b="1" dirty="0" smtClean="0"/>
          </a:p>
          <a:p>
            <a:pPr marL="342900" indent="-342900">
              <a:buFont typeface="Wingdings" pitchFamily="2" charset="2"/>
              <a:buChar char="v"/>
            </a:pPr>
            <a:r>
              <a:rPr lang="ru-RU" sz="2000" b="1" dirty="0" smtClean="0"/>
              <a:t>Радиоактивные </a:t>
            </a:r>
            <a:r>
              <a:rPr lang="ru-RU" sz="2000" b="1" dirty="0"/>
              <a:t>изотопы применяются в медицине как для постановки диагноза, так и для терапевтических целей. Радиоактивный натрий, вводимый в небольших количествах в кровь, используется для исследования кровообращения, йод интенсивно отлагается в щитовидной железе, особенно при базедовой болезни. </a:t>
            </a:r>
            <a:endParaRPr lang="ru-RU" sz="2000" b="1" dirty="0" smtClean="0"/>
          </a:p>
          <a:p>
            <a:pPr marL="342900" indent="-342900">
              <a:buFont typeface="Wingdings" pitchFamily="2" charset="2"/>
              <a:buChar char="v"/>
            </a:pPr>
            <a:r>
              <a:rPr lang="ru-RU" sz="2000" b="1" dirty="0" smtClean="0"/>
              <a:t>Интенсивное </a:t>
            </a:r>
            <a:r>
              <a:rPr lang="ru-RU" sz="2000" b="1" dirty="0"/>
              <a:t>гамма-излучение кобальта используется при лечении раковых заболеваний (кобальтовая пушка).</a:t>
            </a:r>
          </a:p>
        </p:txBody>
      </p:sp>
      <p:sp>
        <p:nvSpPr>
          <p:cNvPr id="4" name="TextBox 3"/>
          <p:cNvSpPr txBox="1"/>
          <p:nvPr/>
        </p:nvSpPr>
        <p:spPr>
          <a:xfrm>
            <a:off x="611560" y="188640"/>
            <a:ext cx="2880320" cy="523220"/>
          </a:xfrm>
          <a:prstGeom prst="rect">
            <a:avLst/>
          </a:prstGeom>
          <a:noFill/>
        </p:spPr>
        <p:txBody>
          <a:bodyPr wrap="square" rtlCol="0">
            <a:spAutoFit/>
          </a:bodyPr>
          <a:lstStyle/>
          <a:p>
            <a:r>
              <a:rPr lang="ru-RU" sz="2800" b="1" dirty="0" smtClean="0">
                <a:solidFill>
                  <a:srgbClr val="0070C0"/>
                </a:solidFill>
              </a:rPr>
              <a:t>В медицине:</a:t>
            </a:r>
            <a:endParaRPr lang="ru-RU" sz="2800" b="1" dirty="0">
              <a:solidFill>
                <a:srgbClr val="0070C0"/>
              </a:solidFill>
            </a:endParaRPr>
          </a:p>
        </p:txBody>
      </p:sp>
      <p:pic>
        <p:nvPicPr>
          <p:cNvPr id="6" name="Picture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10573" y="2348880"/>
            <a:ext cx="2355273" cy="343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1476" y="332656"/>
            <a:ext cx="2446478" cy="1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9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96752"/>
            <a:ext cx="5184575" cy="5016758"/>
          </a:xfrm>
          <a:prstGeom prst="rect">
            <a:avLst/>
          </a:prstGeom>
        </p:spPr>
        <p:txBody>
          <a:bodyPr wrap="square">
            <a:spAutoFit/>
          </a:bodyPr>
          <a:lstStyle/>
          <a:p>
            <a:pPr marL="342900" indent="-342900">
              <a:buFont typeface="Wingdings" pitchFamily="2" charset="2"/>
              <a:buChar char="v"/>
            </a:pPr>
            <a:r>
              <a:rPr lang="ru-RU" sz="2000" b="1" dirty="0" smtClean="0"/>
              <a:t>Облучение семян растений приводит к заметному увеличению урожайности. </a:t>
            </a:r>
          </a:p>
          <a:p>
            <a:pPr marL="342900" indent="-342900">
              <a:buFont typeface="Wingdings" pitchFamily="2" charset="2"/>
              <a:buChar char="v"/>
            </a:pPr>
            <a:r>
              <a:rPr lang="ru-RU" sz="2000" b="1" dirty="0"/>
              <a:t>В</a:t>
            </a:r>
            <a:r>
              <a:rPr lang="ru-RU" sz="2000" b="1" dirty="0" smtClean="0"/>
              <a:t>ызывают мутации у растений и микроорганизмов, что приводит к появлению мутантов с новыми ценными свойствами. </a:t>
            </a:r>
          </a:p>
          <a:p>
            <a:pPr marL="342900" indent="-342900">
              <a:buFont typeface="Wingdings" pitchFamily="2" charset="2"/>
              <a:buChar char="v"/>
            </a:pPr>
            <a:r>
              <a:rPr lang="ru-RU" sz="2000" b="1" dirty="0"/>
              <a:t>П</a:t>
            </a:r>
            <a:r>
              <a:rPr lang="ru-RU" sz="2000" b="1" dirty="0" smtClean="0"/>
              <a:t>олучены микроорганизмы, применяемые в производстве антибиотиков. </a:t>
            </a:r>
          </a:p>
          <a:p>
            <a:pPr marL="342900" indent="-342900">
              <a:buFont typeface="Wingdings" pitchFamily="2" charset="2"/>
              <a:buChar char="v"/>
            </a:pPr>
            <a:r>
              <a:rPr lang="ru-RU" sz="2000" b="1" dirty="0"/>
              <a:t>Д</a:t>
            </a:r>
            <a:r>
              <a:rPr lang="ru-RU" sz="2000" b="1" dirty="0" smtClean="0"/>
              <a:t>ля борьбы с вредными насекомыми и для консервации пищевых продуктов. </a:t>
            </a:r>
          </a:p>
          <a:p>
            <a:pPr marL="342900" indent="-342900">
              <a:buFont typeface="Wingdings" pitchFamily="2" charset="2"/>
              <a:buChar char="v"/>
            </a:pPr>
            <a:r>
              <a:rPr lang="ru-RU" sz="2000" b="1" dirty="0" smtClean="0"/>
              <a:t>Для </a:t>
            </a:r>
            <a:r>
              <a:rPr lang="ru-RU" sz="2000" b="1" dirty="0" err="1" smtClean="0"/>
              <a:t>выясния</a:t>
            </a:r>
            <a:r>
              <a:rPr lang="ru-RU" sz="2000" b="1" dirty="0" smtClean="0"/>
              <a:t>, какое из фосфорных удобрений лучше усваивается растением.</a:t>
            </a:r>
            <a:endParaRPr lang="ru-RU" sz="2000" b="1" dirty="0"/>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56176" y="2564904"/>
            <a:ext cx="2493818" cy="323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404664"/>
            <a:ext cx="4968551" cy="584775"/>
          </a:xfrm>
          <a:prstGeom prst="rect">
            <a:avLst/>
          </a:prstGeom>
          <a:noFill/>
        </p:spPr>
        <p:txBody>
          <a:bodyPr wrap="square" rtlCol="0">
            <a:spAutoFit/>
          </a:bodyPr>
          <a:lstStyle/>
          <a:p>
            <a:r>
              <a:rPr lang="ru-RU" sz="3200" b="1" dirty="0" smtClean="0">
                <a:solidFill>
                  <a:srgbClr val="0070C0"/>
                </a:solidFill>
              </a:rPr>
              <a:t>В сельском хозяйстве:</a:t>
            </a:r>
            <a:endParaRPr lang="ru-RU" sz="3200" b="1" dirty="0">
              <a:solidFill>
                <a:srgbClr val="0070C0"/>
              </a:solidFill>
            </a:endParaRPr>
          </a:p>
        </p:txBody>
      </p:sp>
      <p:pic>
        <p:nvPicPr>
          <p:cNvPr id="10242" name="Picture 2" descr="http://im8-tub-ru.yandex.net/i?id=181402136-06-72&amp;n=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6176" y="548680"/>
            <a:ext cx="2524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57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3" y="199942"/>
            <a:ext cx="6210292" cy="642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500762"/>
            <a:ext cx="4464496" cy="584775"/>
          </a:xfrm>
          <a:prstGeom prst="rect">
            <a:avLst/>
          </a:prstGeom>
          <a:noFill/>
        </p:spPr>
        <p:txBody>
          <a:bodyPr wrap="square" rtlCol="0">
            <a:spAutoFit/>
          </a:bodyPr>
          <a:lstStyle/>
          <a:p>
            <a:r>
              <a:rPr lang="ru-RU" sz="3200" b="1" dirty="0" smtClean="0">
                <a:solidFill>
                  <a:srgbClr val="0070C0"/>
                </a:solidFill>
              </a:rPr>
              <a:t>В археологии:</a:t>
            </a:r>
            <a:endParaRPr lang="ru-RU" sz="3200" b="1" dirty="0">
              <a:solidFill>
                <a:srgbClr val="0070C0"/>
              </a:solidFill>
            </a:endParaRPr>
          </a:p>
        </p:txBody>
      </p:sp>
      <p:sp>
        <p:nvSpPr>
          <p:cNvPr id="4" name="TextBox 3"/>
          <p:cNvSpPr txBox="1"/>
          <p:nvPr/>
        </p:nvSpPr>
        <p:spPr>
          <a:xfrm>
            <a:off x="539552" y="1484784"/>
            <a:ext cx="3168352" cy="1631216"/>
          </a:xfrm>
          <a:prstGeom prst="rect">
            <a:avLst/>
          </a:prstGeom>
          <a:noFill/>
        </p:spPr>
        <p:txBody>
          <a:bodyPr wrap="square" rtlCol="0">
            <a:spAutoFit/>
          </a:bodyPr>
          <a:lstStyle/>
          <a:p>
            <a:pPr marL="342900" indent="-342900">
              <a:buFont typeface="Wingdings" pitchFamily="2" charset="2"/>
              <a:buChar char="v"/>
            </a:pPr>
            <a:r>
              <a:rPr lang="ru-RU" sz="2000" b="1" dirty="0" smtClean="0"/>
              <a:t>Для определения возраста древних предметов органического происхождения.</a:t>
            </a:r>
            <a:endParaRPr lang="ru-RU" sz="2000" b="1" dirty="0"/>
          </a:p>
        </p:txBody>
      </p:sp>
    </p:spTree>
    <p:extLst>
      <p:ext uri="{BB962C8B-B14F-4D97-AF65-F5344CB8AC3E}">
        <p14:creationId xmlns:p14="http://schemas.microsoft.com/office/powerpoint/2010/main" val="3680102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76671"/>
            <a:ext cx="5832648" cy="584775"/>
          </a:xfrm>
          <a:prstGeom prst="rect">
            <a:avLst/>
          </a:prstGeom>
          <a:noFill/>
        </p:spPr>
        <p:txBody>
          <a:bodyPr wrap="square" rtlCol="0">
            <a:spAutoFit/>
          </a:bodyPr>
          <a:lstStyle/>
          <a:p>
            <a:r>
              <a:rPr lang="ru-RU" sz="3200" b="1" dirty="0" smtClean="0">
                <a:solidFill>
                  <a:srgbClr val="0070C0"/>
                </a:solidFill>
              </a:rPr>
              <a:t>Метод «меченых атомов»:</a:t>
            </a:r>
            <a:endParaRPr lang="ru-RU" sz="3200" b="1" dirty="0">
              <a:solidFill>
                <a:srgbClr val="0070C0"/>
              </a:solidFill>
            </a:endParaRPr>
          </a:p>
        </p:txBody>
      </p:sp>
      <p:sp>
        <p:nvSpPr>
          <p:cNvPr id="4" name="TextBox 3"/>
          <p:cNvSpPr txBox="1"/>
          <p:nvPr/>
        </p:nvSpPr>
        <p:spPr>
          <a:xfrm>
            <a:off x="539552" y="1268760"/>
            <a:ext cx="5112568" cy="1631216"/>
          </a:xfrm>
          <a:prstGeom prst="rect">
            <a:avLst/>
          </a:prstGeom>
          <a:noFill/>
        </p:spPr>
        <p:txBody>
          <a:bodyPr wrap="square" rtlCol="0">
            <a:spAutoFit/>
          </a:bodyPr>
          <a:lstStyle/>
          <a:p>
            <a:pPr marL="342900" indent="-342900">
              <a:buFont typeface="Wingdings" pitchFamily="2" charset="2"/>
              <a:buChar char="v"/>
            </a:pPr>
            <a:r>
              <a:rPr lang="ru-RU" sz="2000" b="1" dirty="0" smtClean="0"/>
              <a:t>Основан на том, что химические свойства радиоактивных изотопов не отличаются от свойств нерадиоактивных изотопов тех же элементов.</a:t>
            </a:r>
            <a:endParaRPr lang="ru-RU" sz="2000" b="1"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16216" y="332656"/>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2996952"/>
            <a:ext cx="4037434" cy="322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8064" y="3429000"/>
            <a:ext cx="3432043" cy="257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27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6192688" cy="864096"/>
          </a:xfrm>
        </p:spPr>
        <p:txBody>
          <a:bodyPr>
            <a:normAutofit/>
          </a:bodyPr>
          <a:lstStyle/>
          <a:p>
            <a:r>
              <a:rPr lang="ru-RU" b="1" dirty="0" smtClean="0">
                <a:solidFill>
                  <a:schemeClr val="accent1">
                    <a:lumMod val="75000"/>
                  </a:schemeClr>
                </a:solidFill>
              </a:rPr>
              <a:t>Открытие протона</a:t>
            </a:r>
            <a:endParaRPr lang="ru-RU" b="1" dirty="0">
              <a:solidFill>
                <a:schemeClr val="accent1">
                  <a:lumMod val="75000"/>
                </a:schemeClr>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12844" y="47749"/>
            <a:ext cx="1720316" cy="1577925"/>
          </a:xfrm>
          <a:prstGeom prst="rect">
            <a:avLst/>
          </a:prstGeom>
          <a:solidFill>
            <a:schemeClr val="bg1"/>
          </a:solidFill>
          <a:ln>
            <a:noFill/>
          </a:ln>
          <a:effectLst/>
        </p:spPr>
      </p:pic>
      <p:sp>
        <p:nvSpPr>
          <p:cNvPr id="4" name="Прямоугольник 3"/>
          <p:cNvSpPr/>
          <p:nvPr/>
        </p:nvSpPr>
        <p:spPr>
          <a:xfrm>
            <a:off x="26538" y="836712"/>
            <a:ext cx="7386305" cy="1015663"/>
          </a:xfrm>
          <a:prstGeom prst="rect">
            <a:avLst/>
          </a:prstGeom>
        </p:spPr>
        <p:txBody>
          <a:bodyPr wrap="square">
            <a:spAutoFit/>
          </a:bodyPr>
          <a:lstStyle/>
          <a:p>
            <a:pPr marL="342900" indent="-342900">
              <a:buFont typeface="Wingdings" pitchFamily="2" charset="2"/>
              <a:buChar char="v"/>
            </a:pPr>
            <a:r>
              <a:rPr lang="ru-RU" sz="2000" b="1" dirty="0" smtClean="0"/>
              <a:t>После создания ядерной модели атома вопрос о составе атомного ядра стал одним из основных в ядерной физике. Из чего состоит атомное ядро? </a:t>
            </a:r>
            <a:endParaRPr lang="ru-RU" sz="2000" b="1" dirty="0"/>
          </a:p>
        </p:txBody>
      </p:sp>
      <p:sp>
        <p:nvSpPr>
          <p:cNvPr id="5" name="Прямоугольник 4"/>
          <p:cNvSpPr/>
          <p:nvPr/>
        </p:nvSpPr>
        <p:spPr>
          <a:xfrm>
            <a:off x="2314995" y="2492896"/>
            <a:ext cx="6576074" cy="1323439"/>
          </a:xfrm>
          <a:prstGeom prst="rect">
            <a:avLst/>
          </a:prstGeom>
        </p:spPr>
        <p:txBody>
          <a:bodyPr wrap="square">
            <a:spAutoFit/>
          </a:bodyPr>
          <a:lstStyle/>
          <a:p>
            <a:pPr marL="342900" indent="-342900">
              <a:buFont typeface="Wingdings" pitchFamily="2" charset="2"/>
              <a:buChar char="v"/>
            </a:pPr>
            <a:r>
              <a:rPr lang="ru-RU" sz="2000" b="1" dirty="0" smtClean="0"/>
              <a:t>Одна из основных характеристик атомного ядра — его электрический заряд. Точные измерения электрического заряда атомных ядер были выполнены в 1913 году Г. </a:t>
            </a:r>
            <a:r>
              <a:rPr lang="ru-RU" sz="2000" b="1" dirty="0" err="1" smtClean="0"/>
              <a:t>Мозли</a:t>
            </a:r>
            <a:r>
              <a:rPr lang="ru-RU" sz="2000" b="1" dirty="0" smtClean="0"/>
              <a:t>.</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4961" y="2406372"/>
            <a:ext cx="2132273" cy="164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391" y="4072462"/>
            <a:ext cx="2016224" cy="584775"/>
          </a:xfrm>
          <a:prstGeom prst="rect">
            <a:avLst/>
          </a:prstGeom>
          <a:noFill/>
        </p:spPr>
        <p:txBody>
          <a:bodyPr wrap="square" rtlCol="0">
            <a:spAutoFit/>
          </a:bodyPr>
          <a:lstStyle/>
          <a:p>
            <a:pPr algn="ctr"/>
            <a:r>
              <a:rPr lang="ru-RU" sz="1600" b="1" dirty="0" smtClean="0"/>
              <a:t>Генри </a:t>
            </a:r>
            <a:r>
              <a:rPr lang="ru-RU" sz="1600" b="1" dirty="0" err="1" smtClean="0"/>
              <a:t>Гвин</a:t>
            </a:r>
            <a:r>
              <a:rPr lang="ru-RU" sz="1600" b="1" dirty="0" smtClean="0"/>
              <a:t> </a:t>
            </a:r>
            <a:r>
              <a:rPr lang="ru-RU" sz="1600" b="1" dirty="0" err="1" smtClean="0"/>
              <a:t>Джефрис</a:t>
            </a:r>
            <a:r>
              <a:rPr lang="ru-RU" sz="1600" b="1" dirty="0" smtClean="0"/>
              <a:t> </a:t>
            </a:r>
            <a:r>
              <a:rPr lang="ru-RU" sz="1600" b="1" dirty="0" err="1" smtClean="0"/>
              <a:t>Мозли</a:t>
            </a:r>
            <a:endParaRPr lang="ru-RU" sz="1600" b="1" dirty="0"/>
          </a:p>
        </p:txBody>
      </p:sp>
      <p:sp>
        <p:nvSpPr>
          <p:cNvPr id="7" name="Прямоугольник 6"/>
          <p:cNvSpPr/>
          <p:nvPr/>
        </p:nvSpPr>
        <p:spPr>
          <a:xfrm>
            <a:off x="212391" y="4869160"/>
            <a:ext cx="8608081" cy="1323439"/>
          </a:xfrm>
          <a:prstGeom prst="rect">
            <a:avLst/>
          </a:prstGeom>
        </p:spPr>
        <p:txBody>
          <a:bodyPr wrap="square">
            <a:spAutoFit/>
          </a:bodyPr>
          <a:lstStyle/>
          <a:p>
            <a:pPr marL="342900" indent="-342900">
              <a:buFont typeface="Wingdings" pitchFamily="2" charset="2"/>
              <a:buChar char="v"/>
            </a:pPr>
            <a:r>
              <a:rPr lang="ru-RU" sz="2000" b="1" dirty="0" smtClean="0"/>
              <a:t>Электрический заряд ядра атома q равен произведению элементарного электрического заряда е на порядковый номер Z химического элемента в таблице Д.И. Менделеева: q = </a:t>
            </a:r>
            <a:r>
              <a:rPr lang="ru-RU" sz="2000" b="1" dirty="0" err="1" smtClean="0"/>
              <a:t>Z·e</a:t>
            </a:r>
            <a:r>
              <a:rPr lang="ru-RU" sz="2000" b="1" dirty="0" smtClean="0"/>
              <a:t>.</a:t>
            </a:r>
          </a:p>
        </p:txBody>
      </p:sp>
    </p:spTree>
    <p:extLst>
      <p:ext uri="{BB962C8B-B14F-4D97-AF65-F5344CB8AC3E}">
        <p14:creationId xmlns:p14="http://schemas.microsoft.com/office/powerpoint/2010/main" val="319607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92" y="116632"/>
            <a:ext cx="8574524" cy="1015663"/>
          </a:xfrm>
          <a:prstGeom prst="rect">
            <a:avLst/>
          </a:prstGeom>
        </p:spPr>
        <p:txBody>
          <a:bodyPr wrap="square">
            <a:spAutoFit/>
          </a:bodyPr>
          <a:lstStyle/>
          <a:p>
            <a:pPr marL="342900" indent="-342900">
              <a:buFont typeface="Wingdings" pitchFamily="2" charset="2"/>
              <a:buChar char="v"/>
            </a:pPr>
            <a:r>
              <a:rPr lang="ru-RU" sz="2000" b="1" dirty="0" smtClean="0"/>
              <a:t>Первую частицу, входящую в состав атомных ядер, открыл в 1919 г. Э. Резерфорд, исследуя взаимодействие α-частиц с ядрами атомов азота.</a:t>
            </a:r>
          </a:p>
        </p:txBody>
      </p:sp>
      <p:pic>
        <p:nvPicPr>
          <p:cNvPr id="4"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1920" y="1371635"/>
            <a:ext cx="1401612" cy="18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44634" y="3356992"/>
            <a:ext cx="1656184" cy="584775"/>
          </a:xfrm>
          <a:prstGeom prst="rect">
            <a:avLst/>
          </a:prstGeom>
          <a:noFill/>
        </p:spPr>
        <p:txBody>
          <a:bodyPr wrap="square" rtlCol="0">
            <a:spAutoFit/>
          </a:bodyPr>
          <a:lstStyle/>
          <a:p>
            <a:pPr algn="ctr"/>
            <a:r>
              <a:rPr lang="ru-RU" sz="1600" b="1" dirty="0" smtClean="0"/>
              <a:t>Эрнест Резерфорд</a:t>
            </a:r>
            <a:endParaRPr lang="ru-RU" sz="1600" b="1"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089" y="1409567"/>
            <a:ext cx="5466603" cy="230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6992" y="3945603"/>
            <a:ext cx="8684953" cy="1938992"/>
          </a:xfrm>
          <a:prstGeom prst="rect">
            <a:avLst/>
          </a:prstGeom>
          <a:noFill/>
        </p:spPr>
        <p:txBody>
          <a:bodyPr wrap="square" rtlCol="0">
            <a:spAutoFit/>
          </a:bodyPr>
          <a:lstStyle/>
          <a:p>
            <a:pPr marL="342900" indent="-342900">
              <a:buFont typeface="Wingdings" pitchFamily="2" charset="2"/>
              <a:buChar char="v"/>
            </a:pPr>
            <a:r>
              <a:rPr lang="ru-RU" sz="2000" b="1" dirty="0" smtClean="0"/>
              <a:t>К- источник альфа-частиц;</a:t>
            </a:r>
          </a:p>
          <a:p>
            <a:pPr marL="342900" indent="-342900">
              <a:buFont typeface="Wingdings" pitchFamily="2" charset="2"/>
              <a:buChar char="v"/>
            </a:pPr>
            <a:r>
              <a:rPr lang="ru-RU" sz="2000" b="1" dirty="0" smtClean="0"/>
              <a:t>Э- прозрачный экран, покрытый сульфидом цинка;</a:t>
            </a:r>
          </a:p>
          <a:p>
            <a:pPr marL="342900" indent="-342900">
              <a:buFont typeface="Wingdings" pitchFamily="2" charset="2"/>
              <a:buChar char="v"/>
            </a:pPr>
            <a:r>
              <a:rPr lang="ru-RU" sz="2000" b="1" dirty="0" smtClean="0"/>
              <a:t>Внутри сосуда – газообразный азот.</a:t>
            </a:r>
          </a:p>
          <a:p>
            <a:pPr marL="342900" indent="-342900">
              <a:buFont typeface="Wingdings" pitchFamily="2" charset="2"/>
              <a:buChar char="v"/>
            </a:pPr>
            <a:r>
              <a:rPr lang="ru-RU" sz="2000" b="1" dirty="0" smtClean="0"/>
              <a:t>Источник отодвигали на расстояние, при котором альфа-частицы не долетали до экрана;</a:t>
            </a:r>
          </a:p>
          <a:p>
            <a:pPr marL="342900" indent="-342900">
              <a:buFont typeface="Wingdings" pitchFamily="2" charset="2"/>
              <a:buChar char="v"/>
            </a:pPr>
            <a:r>
              <a:rPr lang="ru-RU" sz="2000" b="1" dirty="0" smtClean="0"/>
              <a:t>Но на экране фиксировались вспышки.</a:t>
            </a:r>
            <a:endParaRPr lang="ru-RU" sz="2000" b="1" dirty="0"/>
          </a:p>
        </p:txBody>
      </p:sp>
    </p:spTree>
    <p:extLst>
      <p:ext uri="{BB962C8B-B14F-4D97-AF65-F5344CB8AC3E}">
        <p14:creationId xmlns:p14="http://schemas.microsoft.com/office/powerpoint/2010/main" val="36910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95536" y="5102212"/>
            <a:ext cx="1728192" cy="117400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145160" y="4689140"/>
            <a:ext cx="4032448" cy="6480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81511" y="224068"/>
            <a:ext cx="7992888" cy="83099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560" y="198023"/>
            <a:ext cx="5760640" cy="461665"/>
          </a:xfrm>
          <a:prstGeom prst="rect">
            <a:avLst/>
          </a:prstGeom>
          <a:noFill/>
        </p:spPr>
        <p:txBody>
          <a:bodyPr wrap="square" rtlCol="0">
            <a:spAutoFit/>
          </a:bodyPr>
          <a:lstStyle/>
          <a:p>
            <a:r>
              <a:rPr lang="ru-RU" sz="2400" b="1" dirty="0" smtClean="0"/>
              <a:t>Вывод:</a:t>
            </a:r>
            <a:r>
              <a:rPr lang="ru-RU" sz="2400" b="1" dirty="0" smtClean="0">
                <a:solidFill>
                  <a:schemeClr val="bg1"/>
                </a:solidFill>
              </a:rPr>
              <a:t> </a:t>
            </a:r>
            <a:endParaRPr lang="ru-RU" sz="2400" b="1" dirty="0">
              <a:solidFill>
                <a:schemeClr val="bg1"/>
              </a:solidFill>
            </a:endParaRPr>
          </a:p>
        </p:txBody>
      </p:sp>
      <p:sp>
        <p:nvSpPr>
          <p:cNvPr id="3" name="Прямоугольник 2"/>
          <p:cNvSpPr/>
          <p:nvPr/>
        </p:nvSpPr>
        <p:spPr>
          <a:xfrm>
            <a:off x="1784272" y="188640"/>
            <a:ext cx="6948264" cy="830997"/>
          </a:xfrm>
          <a:prstGeom prst="rect">
            <a:avLst/>
          </a:prstGeom>
        </p:spPr>
        <p:txBody>
          <a:bodyPr wrap="square">
            <a:spAutoFit/>
          </a:bodyPr>
          <a:lstStyle/>
          <a:p>
            <a:r>
              <a:rPr lang="ru-RU" sz="2400" b="1" dirty="0" smtClean="0"/>
              <a:t>α-частицы из ядер азота выбивали какие-то другие заряженные частицы.</a:t>
            </a:r>
          </a:p>
        </p:txBody>
      </p:sp>
      <p:sp>
        <p:nvSpPr>
          <p:cNvPr id="5" name="Прямоугольник 4"/>
          <p:cNvSpPr/>
          <p:nvPr/>
        </p:nvSpPr>
        <p:spPr>
          <a:xfrm>
            <a:off x="395536" y="1389528"/>
            <a:ext cx="5499248" cy="2246769"/>
          </a:xfrm>
          <a:prstGeom prst="rect">
            <a:avLst/>
          </a:prstGeom>
        </p:spPr>
        <p:txBody>
          <a:bodyPr wrap="square">
            <a:spAutoFit/>
          </a:bodyPr>
          <a:lstStyle/>
          <a:p>
            <a:pPr marL="342900" indent="-342900">
              <a:buFont typeface="Wingdings" pitchFamily="2" charset="2"/>
              <a:buChar char="v"/>
            </a:pPr>
            <a:r>
              <a:rPr lang="ru-RU" sz="2000" b="1" dirty="0" smtClean="0"/>
              <a:t>Исследования действия электрических и магнитных полей на частицы, выбиваемые из ядер азота, показали, что эти частицы обладают положительным элементарным зарядом и масса их равна массе ядра водорода. </a:t>
            </a:r>
          </a:p>
        </p:txBody>
      </p:sp>
      <mc:AlternateContent xmlns:mc="http://schemas.openxmlformats.org/markup-compatibility/2006" xmlns:a14="http://schemas.microsoft.com/office/drawing/2010/main">
        <mc:Choice Requires="a14">
          <p:sp>
            <p:nvSpPr>
              <p:cNvPr id="6" name="Прямоугольник 5"/>
              <p:cNvSpPr/>
              <p:nvPr/>
            </p:nvSpPr>
            <p:spPr>
              <a:xfrm>
                <a:off x="181140" y="3789041"/>
                <a:ext cx="8639332" cy="1454885"/>
              </a:xfrm>
              <a:prstGeom prst="rect">
                <a:avLst/>
              </a:prstGeom>
            </p:spPr>
            <p:txBody>
              <a:bodyPr wrap="square">
                <a:spAutoFit/>
              </a:bodyPr>
              <a:lstStyle/>
              <a:p>
                <a:pPr marL="285750" indent="-285750">
                  <a:buFont typeface="Wingdings" pitchFamily="2" charset="2"/>
                  <a:buChar char="v"/>
                </a:pPr>
                <a:r>
                  <a:rPr lang="ru-RU" sz="2000" b="1" dirty="0" smtClean="0"/>
                  <a:t>Эти частицы — назвали протонами. Обозначим протон  </a:t>
                </a:r>
                <a14:m>
                  <m:oMath xmlns:m="http://schemas.openxmlformats.org/officeDocument/2006/math">
                    <m:sPre>
                      <m:sPrePr>
                        <m:ctrlPr>
                          <a:rPr lang="ru-RU" sz="2000" i="1" smtClean="0">
                            <a:latin typeface="Cambria Math" panose="02040503050406030204" pitchFamily="18" charset="0"/>
                          </a:rPr>
                        </m:ctrlPr>
                      </m:sPrePr>
                      <m:sub/>
                      <m:sup>
                        <m:r>
                          <a:rPr lang="ru-RU" sz="2000" b="0" i="1" smtClean="0">
                            <a:latin typeface="Cambria Math"/>
                          </a:rPr>
                          <m:t>1</m:t>
                        </m:r>
                      </m:sup>
                      <m:e>
                        <m:sSub>
                          <m:sSubPr>
                            <m:ctrlPr>
                              <a:rPr lang="ru-RU" sz="2000" i="1" smtClean="0">
                                <a:latin typeface="Cambria Math" panose="02040503050406030204" pitchFamily="18" charset="0"/>
                              </a:rPr>
                            </m:ctrlPr>
                          </m:sSubPr>
                          <m:e>
                            <m:r>
                              <a:rPr lang="ru-RU" sz="2000" b="1" i="1" smtClean="0">
                                <a:latin typeface="Cambria Math"/>
                              </a:rPr>
                              <m:t>Н</m:t>
                            </m:r>
                          </m:e>
                          <m:sub>
                            <m:r>
                              <a:rPr lang="ru-RU" sz="2000" b="0" i="1" smtClean="0">
                                <a:latin typeface="Cambria Math"/>
                              </a:rPr>
                              <m:t>1</m:t>
                            </m:r>
                          </m:sub>
                        </m:sSub>
                      </m:e>
                    </m:sPre>
                  </m:oMath>
                </a14:m>
                <a:r>
                  <a:rPr lang="ru-RU" sz="2000" b="1" dirty="0" smtClean="0"/>
                  <a:t> или</a:t>
                </a:r>
                <a14:m>
                  <m:oMath xmlns:m="http://schemas.openxmlformats.org/officeDocument/2006/math">
                    <m:sPre>
                      <m:sPrePr>
                        <m:ctrlPr>
                          <a:rPr lang="ru-RU" sz="2000" i="1" smtClean="0">
                            <a:latin typeface="Cambria Math" panose="02040503050406030204" pitchFamily="18" charset="0"/>
                          </a:rPr>
                        </m:ctrlPr>
                      </m:sPrePr>
                      <m:sub/>
                      <m:sup>
                        <m:r>
                          <a:rPr lang="ru-RU" sz="2000" b="0" i="1" smtClean="0">
                            <a:latin typeface="Cambria Math"/>
                          </a:rPr>
                          <m:t>1</m:t>
                        </m:r>
                      </m:sup>
                      <m:e>
                        <m:sSub>
                          <m:sSubPr>
                            <m:ctrlPr>
                              <a:rPr lang="ru-RU" sz="2000" i="1" smtClean="0">
                                <a:latin typeface="Cambria Math" panose="02040503050406030204" pitchFamily="18" charset="0"/>
                              </a:rPr>
                            </m:ctrlPr>
                          </m:sSubPr>
                          <m:e>
                            <m:r>
                              <a:rPr lang="ru-RU" sz="2000" b="1" i="1" smtClean="0">
                                <a:latin typeface="Cambria Math"/>
                              </a:rPr>
                              <m:t>р</m:t>
                            </m:r>
                          </m:e>
                          <m:sub>
                            <m:r>
                              <a:rPr lang="ru-RU" sz="2000" b="0" i="1" smtClean="0">
                                <a:latin typeface="Cambria Math"/>
                              </a:rPr>
                              <m:t>1</m:t>
                            </m:r>
                          </m:sub>
                        </m:sSub>
                      </m:e>
                    </m:sPre>
                  </m:oMath>
                </a14:m>
                <a:r>
                  <a:rPr lang="ru-RU" sz="2000" b="1" dirty="0" smtClean="0"/>
                  <a:t> тогда данную реакцию можно записать так:</a:t>
                </a:r>
              </a:p>
              <a:p>
                <a:endParaRPr lang="ru-RU" sz="2400" b="1" dirty="0" smtClean="0"/>
              </a:p>
              <a:p>
                <a14:m>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𝟏𝟒</m:t>
                        </m:r>
                      </m:sup>
                      <m:e>
                        <m:sSub>
                          <m:sSubPr>
                            <m:ctrlPr>
                              <a:rPr lang="ru-RU" sz="2400" b="1" i="1" smtClean="0">
                                <a:latin typeface="Cambria Math" panose="02040503050406030204" pitchFamily="18" charset="0"/>
                              </a:rPr>
                            </m:ctrlPr>
                          </m:sSubPr>
                          <m:e>
                            <m:r>
                              <a:rPr lang="en-US" sz="2400" b="1" i="1" smtClean="0">
                                <a:latin typeface="Cambria Math"/>
                              </a:rPr>
                              <m:t>𝑵</m:t>
                            </m:r>
                          </m:e>
                          <m:sub>
                            <m:r>
                              <a:rPr lang="ru-RU" sz="2400" b="1" i="1" smtClean="0">
                                <a:latin typeface="Cambria Math"/>
                              </a:rPr>
                              <m:t>𝟕</m:t>
                            </m:r>
                          </m:sub>
                        </m:sSub>
                      </m:e>
                    </m:sPre>
                    <m:r>
                      <a:rPr lang="ru-RU" sz="2400" b="1" i="1" smtClean="0">
                        <a:latin typeface="Cambria Math"/>
                      </a:rPr>
                      <m:t> </m:t>
                    </m:r>
                  </m:oMath>
                </a14:m>
                <a:r>
                  <a:rPr lang="ru-RU" sz="2400" b="1" dirty="0" smtClean="0"/>
                  <a:t>+ </a:t>
                </a:r>
                <a14:m>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𝟒</m:t>
                        </m:r>
                      </m:sup>
                      <m:e>
                        <m:sSub>
                          <m:sSubPr>
                            <m:ctrlPr>
                              <a:rPr lang="ru-RU" sz="2400" b="1" i="1" smtClean="0">
                                <a:latin typeface="Cambria Math" panose="02040503050406030204" pitchFamily="18" charset="0"/>
                              </a:rPr>
                            </m:ctrlPr>
                          </m:sSubPr>
                          <m:e>
                            <m:r>
                              <a:rPr lang="en-US" sz="2400" b="1" i="1" smtClean="0">
                                <a:latin typeface="Cambria Math"/>
                              </a:rPr>
                              <m:t>𝑯𝒆</m:t>
                            </m:r>
                          </m:e>
                          <m:sub>
                            <m:r>
                              <a:rPr lang="ru-RU" sz="2400" b="1" i="1" smtClean="0">
                                <a:latin typeface="Cambria Math"/>
                              </a:rPr>
                              <m:t>𝟐</m:t>
                            </m:r>
                          </m:sub>
                        </m:sSub>
                      </m:e>
                    </m:sPre>
                    <m:r>
                      <a:rPr lang="ru-RU" sz="2400" b="1" i="1" smtClean="0">
                        <a:latin typeface="Cambria Math"/>
                      </a:rPr>
                      <m:t> </m:t>
                    </m:r>
                  </m:oMath>
                </a14:m>
                <a:r>
                  <a:rPr lang="ru-RU" sz="2400" b="1" dirty="0" smtClean="0"/>
                  <a:t>→ </a:t>
                </a:r>
                <a14:m>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𝟏</m:t>
                        </m:r>
                        <m:r>
                          <a:rPr lang="en-US" sz="2400" b="1" i="1" smtClean="0">
                            <a:latin typeface="Cambria Math"/>
                          </a:rPr>
                          <m:t>𝟕</m:t>
                        </m:r>
                      </m:sup>
                      <m:e>
                        <m:sSub>
                          <m:sSubPr>
                            <m:ctrlPr>
                              <a:rPr lang="ru-RU" sz="2400" b="1" i="1" smtClean="0">
                                <a:latin typeface="Cambria Math" panose="02040503050406030204" pitchFamily="18" charset="0"/>
                              </a:rPr>
                            </m:ctrlPr>
                          </m:sSubPr>
                          <m:e>
                            <m:r>
                              <a:rPr lang="en-US" sz="2400" b="1" i="1" smtClean="0">
                                <a:latin typeface="Cambria Math"/>
                              </a:rPr>
                              <m:t>𝑶</m:t>
                            </m:r>
                          </m:e>
                          <m:sub>
                            <m:r>
                              <a:rPr lang="en-US" sz="2400" b="1" i="1" smtClean="0">
                                <a:latin typeface="Cambria Math"/>
                              </a:rPr>
                              <m:t>𝟖</m:t>
                            </m:r>
                          </m:sub>
                        </m:sSub>
                      </m:e>
                    </m:sPre>
                    <m:r>
                      <a:rPr lang="ru-RU" sz="2400" b="1" i="1" smtClean="0">
                        <a:latin typeface="Cambria Math"/>
                      </a:rPr>
                      <m:t> </m:t>
                    </m:r>
                  </m:oMath>
                </a14:m>
                <a:r>
                  <a:rPr lang="ru-RU" sz="2400" b="1" dirty="0" smtClean="0"/>
                  <a:t>+ </a:t>
                </a:r>
                <a14:m>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𝟏</m:t>
                        </m:r>
                      </m:sup>
                      <m:e>
                        <m:sSub>
                          <m:sSubPr>
                            <m:ctrlPr>
                              <a:rPr lang="ru-RU" sz="2400" b="1" i="1" smtClean="0">
                                <a:latin typeface="Cambria Math" panose="02040503050406030204" pitchFamily="18" charset="0"/>
                              </a:rPr>
                            </m:ctrlPr>
                          </m:sSubPr>
                          <m:e>
                            <m:r>
                              <a:rPr lang="ru-RU" sz="2400" b="1" i="1" smtClean="0">
                                <a:latin typeface="Cambria Math"/>
                              </a:rPr>
                              <m:t>Н</m:t>
                            </m:r>
                          </m:e>
                          <m:sub>
                            <m:r>
                              <a:rPr lang="ru-RU" sz="2400" b="1" i="1" smtClean="0">
                                <a:latin typeface="Cambria Math"/>
                              </a:rPr>
                              <m:t>𝟏</m:t>
                            </m:r>
                          </m:sub>
                        </m:sSub>
                      </m:e>
                    </m:sPre>
                  </m:oMath>
                </a14:m>
                <a:endParaRPr lang="ru-RU" sz="2400" b="1" dirty="0" smtClean="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81140" y="3789041"/>
                <a:ext cx="8639332" cy="1454885"/>
              </a:xfrm>
              <a:prstGeom prst="rect">
                <a:avLst/>
              </a:prstGeom>
              <a:blipFill rotWithShape="1">
                <a:blip r:embed="rId2" cstate="email"/>
                <a:stretch>
                  <a:fillRect l="-635" t="-2101" b="-8824"/>
                </a:stretch>
              </a:blipFill>
            </p:spPr>
            <p:txBody>
              <a:bodyPr/>
              <a:lstStyle/>
              <a:p>
                <a:r>
                  <a:rPr lang="ru-RU">
                    <a:noFill/>
                  </a:rPr>
                  <a:t> </a:t>
                </a:r>
              </a:p>
            </p:txBody>
          </p:sp>
        </mc:Fallback>
      </mc:AlternateContent>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6176" y="1463442"/>
            <a:ext cx="2765896" cy="220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5815" y="5445224"/>
            <a:ext cx="1656184" cy="830997"/>
          </a:xfrm>
          <a:prstGeom prst="rect">
            <a:avLst/>
          </a:prstGeom>
          <a:noFill/>
        </p:spPr>
        <p:txBody>
          <a:bodyPr wrap="square" rtlCol="0">
            <a:spAutoFit/>
          </a:bodyPr>
          <a:lstStyle/>
          <a:p>
            <a:r>
              <a:rPr lang="en-US" sz="2400" b="1" dirty="0" smtClean="0"/>
              <a:t>q=</a:t>
            </a:r>
            <a:r>
              <a:rPr lang="ru-RU" sz="2400" b="1" dirty="0" smtClean="0"/>
              <a:t>+</a:t>
            </a:r>
            <a:r>
              <a:rPr lang="en-US" sz="2400" b="1" dirty="0" smtClean="0"/>
              <a:t>1e</a:t>
            </a:r>
            <a:r>
              <a:rPr lang="ru-RU" sz="2400" b="1" dirty="0" smtClean="0"/>
              <a:t>, </a:t>
            </a:r>
            <a:r>
              <a:rPr lang="en-US" sz="2400" b="1" dirty="0" smtClean="0"/>
              <a:t>m</a:t>
            </a:r>
            <a:r>
              <a:rPr lang="ru-RU" sz="2400" b="1" dirty="0" smtClean="0"/>
              <a:t>=1а.е.м</a:t>
            </a:r>
            <a:endParaRPr lang="ru-RU" sz="2400" b="1" dirty="0"/>
          </a:p>
        </p:txBody>
      </p:sp>
      <mc:AlternateContent xmlns:mc="http://schemas.openxmlformats.org/markup-compatibility/2006" xmlns:a14="http://schemas.microsoft.com/office/drawing/2010/main">
        <mc:Choice Requires="a14">
          <p:sp>
            <p:nvSpPr>
              <p:cNvPr id="10" name="Прямоугольник 9"/>
              <p:cNvSpPr/>
              <p:nvPr/>
            </p:nvSpPr>
            <p:spPr>
              <a:xfrm>
                <a:off x="581511" y="5102212"/>
                <a:ext cx="737574"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𝟏</m:t>
                          </m:r>
                        </m:sup>
                        <m:e>
                          <m:sSub>
                            <m:sSubPr>
                              <m:ctrlPr>
                                <a:rPr lang="ru-RU" sz="2400" b="1" i="1" smtClean="0">
                                  <a:latin typeface="Cambria Math" panose="02040503050406030204" pitchFamily="18" charset="0"/>
                                </a:rPr>
                              </m:ctrlPr>
                            </m:sSubPr>
                            <m:e>
                              <m:r>
                                <a:rPr lang="ru-RU" sz="2400" b="1" i="1" smtClean="0">
                                  <a:latin typeface="Cambria Math"/>
                                </a:rPr>
                                <m:t>р</m:t>
                              </m:r>
                            </m:e>
                            <m:sub>
                              <m:r>
                                <a:rPr lang="ru-RU" sz="2400" b="1" i="1" smtClean="0">
                                  <a:latin typeface="Cambria Math"/>
                                </a:rPr>
                                <m:t>𝟏</m:t>
                              </m:r>
                            </m:sub>
                          </m:sSub>
                        </m:e>
                      </m:sPre>
                    </m:oMath>
                  </m:oMathPara>
                </a14:m>
                <a:endParaRPr lang="ru-RU" sz="2400" b="1"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581511" y="5102212"/>
                <a:ext cx="737574" cy="470000"/>
              </a:xfrm>
              <a:prstGeom prst="rect">
                <a:avLst/>
              </a:prstGeom>
              <a:blipFill rotWithShape="1">
                <a:blip r:embed="rId4" cstate="email"/>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54269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47564" y="5373216"/>
            <a:ext cx="6948772" cy="8640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95536" y="2797477"/>
            <a:ext cx="7992888" cy="9915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696072" y="188640"/>
            <a:ext cx="5447928" cy="2308324"/>
          </a:xfrm>
          <a:prstGeom prst="rect">
            <a:avLst/>
          </a:prstGeom>
        </p:spPr>
        <p:txBody>
          <a:bodyPr wrap="square">
            <a:spAutoFit/>
          </a:bodyPr>
          <a:lstStyle/>
          <a:p>
            <a:pPr marL="342900" indent="-342900">
              <a:buFont typeface="Wingdings" pitchFamily="2" charset="2"/>
              <a:buChar char="v"/>
            </a:pPr>
            <a:r>
              <a:rPr lang="ru-RU" sz="2400" b="1" dirty="0" smtClean="0"/>
              <a:t>Продолжая опыты с бором, фтором, натрием и рядом других элементов, Э Резерфорд обнаружил, что α-частица выбивает и из этих ядер протоны.  </a:t>
            </a:r>
            <a:endParaRPr lang="ru-RU" sz="2400" b="1" dirty="0"/>
          </a:p>
        </p:txBody>
      </p:sp>
      <p:sp>
        <p:nvSpPr>
          <p:cNvPr id="3" name="Прямоугольник 2"/>
          <p:cNvSpPr/>
          <p:nvPr/>
        </p:nvSpPr>
        <p:spPr>
          <a:xfrm>
            <a:off x="305744" y="2797477"/>
            <a:ext cx="8838256" cy="830997"/>
          </a:xfrm>
          <a:prstGeom prst="rect">
            <a:avLst/>
          </a:prstGeom>
        </p:spPr>
        <p:txBody>
          <a:bodyPr wrap="square">
            <a:spAutoFit/>
          </a:bodyPr>
          <a:lstStyle/>
          <a:p>
            <a:pPr marL="342900" indent="-342900">
              <a:buFont typeface="Wingdings" pitchFamily="2" charset="2"/>
              <a:buChar char="v"/>
            </a:pPr>
            <a:r>
              <a:rPr lang="ru-RU" sz="2400" b="1" dirty="0" smtClean="0"/>
              <a:t>Вывод: ядра атомов всех элементов содержат протоны.</a:t>
            </a:r>
            <a:endParaRPr lang="ru-RU" sz="2400" b="1" dirty="0"/>
          </a:p>
        </p:txBody>
      </p:sp>
      <p:pic>
        <p:nvPicPr>
          <p:cNvPr id="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404664"/>
            <a:ext cx="3372544" cy="19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95536" y="3838297"/>
                <a:ext cx="8568952" cy="1241750"/>
              </a:xfrm>
              <a:prstGeom prst="rect">
                <a:avLst/>
              </a:prstGeom>
              <a:noFill/>
            </p:spPr>
            <p:txBody>
              <a:bodyPr wrap="square" rtlCol="0">
                <a:spAutoFit/>
              </a:bodyPr>
              <a:lstStyle/>
              <a:p>
                <a:pPr marL="342900" indent="-342900">
                  <a:buFont typeface="Wingdings" pitchFamily="2" charset="2"/>
                  <a:buChar char="v"/>
                </a:pPr>
                <a:r>
                  <a:rPr lang="ru-RU" sz="2400" b="1" dirty="0" smtClean="0"/>
                  <a:t>Противоречие: допустим, что ядро </a:t>
                </a:r>
                <a14:m>
                  <m:oMath xmlns:m="http://schemas.openxmlformats.org/officeDocument/2006/math">
                    <m:sPre>
                      <m:sPrePr>
                        <m:ctrlPr>
                          <a:rPr lang="ru-RU" sz="2400" b="1" i="1" smtClean="0">
                            <a:latin typeface="Cambria Math" panose="02040503050406030204" pitchFamily="18" charset="0"/>
                          </a:rPr>
                        </m:ctrlPr>
                      </m:sPrePr>
                      <m:sub/>
                      <m:sup>
                        <m:r>
                          <a:rPr lang="ru-RU" sz="2400" b="1" i="1" smtClean="0">
                            <a:latin typeface="Cambria Math"/>
                          </a:rPr>
                          <m:t>𝟗</m:t>
                        </m:r>
                      </m:sup>
                      <m:e>
                        <m:sSub>
                          <m:sSubPr>
                            <m:ctrlPr>
                              <a:rPr lang="ru-RU" sz="2400" b="1" i="1" smtClean="0">
                                <a:latin typeface="Cambria Math" panose="02040503050406030204" pitchFamily="18" charset="0"/>
                              </a:rPr>
                            </m:ctrlPr>
                          </m:sSubPr>
                          <m:e>
                            <m:r>
                              <a:rPr lang="en-US" sz="2400" b="1" i="1" smtClean="0">
                                <a:latin typeface="Cambria Math"/>
                              </a:rPr>
                              <m:t>𝑩𝒆</m:t>
                            </m:r>
                          </m:e>
                          <m:sub>
                            <m:r>
                              <a:rPr lang="ru-RU" sz="2400" b="1" i="1" smtClean="0">
                                <a:latin typeface="Cambria Math"/>
                              </a:rPr>
                              <m:t>𝟒</m:t>
                            </m:r>
                          </m:sub>
                        </m:sSub>
                      </m:e>
                    </m:sPre>
                  </m:oMath>
                </a14:m>
                <a:r>
                  <a:rPr lang="ru-RU" sz="2400" b="1" dirty="0" smtClean="0"/>
                  <a:t> состоит только из протонов, тогда </a:t>
                </a:r>
                <a14:m>
                  <m:oMath xmlns:m="http://schemas.openxmlformats.org/officeDocument/2006/math">
                    <m:sSub>
                      <m:sSubPr>
                        <m:ctrlPr>
                          <a:rPr lang="en-US" sz="2400" b="1" i="1" smtClean="0">
                            <a:latin typeface="Cambria Math" panose="02040503050406030204" pitchFamily="18" charset="0"/>
                          </a:rPr>
                        </m:ctrlPr>
                      </m:sSubPr>
                      <m:e>
                        <m:r>
                          <m:rPr>
                            <m:nor/>
                          </m:rPr>
                          <a:rPr lang="en-US" sz="2400" b="1" dirty="0" smtClean="0"/>
                          <m:t>N</m:t>
                        </m:r>
                      </m:e>
                      <m:sub>
                        <m:r>
                          <a:rPr lang="en-US" sz="2400" b="1" i="1" smtClean="0">
                            <a:latin typeface="Cambria Math"/>
                          </a:rPr>
                          <m:t>𝒑</m:t>
                        </m:r>
                      </m:sub>
                    </m:sSub>
                  </m:oMath>
                </a14:m>
                <a:r>
                  <a:rPr lang="en-US" sz="2400" b="1" dirty="0" smtClean="0"/>
                  <a:t>=4</a:t>
                </a:r>
                <a:r>
                  <a:rPr lang="ru-RU" sz="2400" b="1" dirty="0" smtClean="0"/>
                  <a:t>, но </a:t>
                </a:r>
                <a14:m>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a:rPr>
                          <m:t>𝒎</m:t>
                        </m:r>
                      </m:e>
                      <m:sub>
                        <m:r>
                          <a:rPr lang="en-US" sz="2400" b="1" i="1" smtClean="0">
                            <a:latin typeface="Cambria Math"/>
                          </a:rPr>
                          <m:t>𝒑</m:t>
                        </m:r>
                      </m:sub>
                    </m:sSub>
                  </m:oMath>
                </a14:m>
                <a:r>
                  <a:rPr lang="en-US" sz="2400" b="1" dirty="0" smtClean="0"/>
                  <a:t>=</a:t>
                </a:r>
                <a:r>
                  <a:rPr lang="ru-RU" sz="2400" b="1" dirty="0" smtClean="0"/>
                  <a:t>1 </a:t>
                </a:r>
                <a:r>
                  <a:rPr lang="ru-RU" sz="2400" b="1" dirty="0" err="1" smtClean="0"/>
                  <a:t>а.е.м</a:t>
                </a:r>
                <a:r>
                  <a:rPr lang="ru-RU" sz="2400" b="1" dirty="0" smtClean="0"/>
                  <a:t>., значит</a:t>
                </a:r>
                <a14:m>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a:rPr>
                          <m:t>𝒎</m:t>
                        </m:r>
                      </m:e>
                      <m:sub>
                        <m:r>
                          <a:rPr lang="en-US" sz="2400" b="1" i="1" smtClean="0">
                            <a:latin typeface="Cambria Math"/>
                          </a:rPr>
                          <m:t>𝑩𝒆</m:t>
                        </m:r>
                        <m:r>
                          <a:rPr lang="en-US" sz="2400" b="1" i="1" smtClean="0">
                            <a:latin typeface="Cambria Math"/>
                          </a:rPr>
                          <m:t> </m:t>
                        </m:r>
                      </m:sub>
                    </m:sSub>
                  </m:oMath>
                </a14:m>
                <a:r>
                  <a:rPr lang="en-US" sz="2400" b="1" dirty="0" smtClean="0"/>
                  <a:t>=4 </a:t>
                </a:r>
                <a:r>
                  <a:rPr lang="ru-RU" sz="2400" b="1" dirty="0" err="1" smtClean="0"/>
                  <a:t>а.е.м</a:t>
                </a:r>
                <a:r>
                  <a:rPr lang="ru-RU" sz="2400" b="1" dirty="0" smtClean="0"/>
                  <a:t>, но она равна 9 </a:t>
                </a:r>
                <a:r>
                  <a:rPr lang="ru-RU" sz="2400" b="1" dirty="0" err="1" smtClean="0"/>
                  <a:t>а.е.м</a:t>
                </a:r>
                <a:r>
                  <a:rPr lang="ru-RU" sz="2400" b="1" dirty="0" smtClean="0"/>
                  <a:t>.</a:t>
                </a:r>
                <a:endParaRPr lang="ru-RU"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3838297"/>
                <a:ext cx="8568952" cy="1241750"/>
              </a:xfrm>
              <a:prstGeom prst="rect">
                <a:avLst/>
              </a:prstGeom>
              <a:blipFill rotWithShape="1">
                <a:blip r:embed="rId3" cstate="email"/>
                <a:stretch>
                  <a:fillRect l="-996" t="-3448" b="-10837"/>
                </a:stretch>
              </a:blipFill>
            </p:spPr>
            <p:txBody>
              <a:bodyPr/>
              <a:lstStyle/>
              <a:p>
                <a:r>
                  <a:rPr lang="ru-RU">
                    <a:noFill/>
                  </a:rPr>
                  <a:t> </a:t>
                </a:r>
              </a:p>
            </p:txBody>
          </p:sp>
        </mc:Fallback>
      </mc:AlternateContent>
      <p:sp>
        <p:nvSpPr>
          <p:cNvPr id="7" name="TextBox 6"/>
          <p:cNvSpPr txBox="1"/>
          <p:nvPr/>
        </p:nvSpPr>
        <p:spPr>
          <a:xfrm>
            <a:off x="647564" y="5373216"/>
            <a:ext cx="8064896" cy="830997"/>
          </a:xfrm>
          <a:prstGeom prst="rect">
            <a:avLst/>
          </a:prstGeom>
          <a:noFill/>
        </p:spPr>
        <p:txBody>
          <a:bodyPr wrap="square" rtlCol="0">
            <a:spAutoFit/>
          </a:bodyPr>
          <a:lstStyle/>
          <a:p>
            <a:pPr marL="342900" indent="-342900">
              <a:buFont typeface="Wingdings" pitchFamily="2" charset="2"/>
              <a:buChar char="v"/>
            </a:pPr>
            <a:r>
              <a:rPr lang="ru-RU" sz="2400" b="1" dirty="0" smtClean="0"/>
              <a:t>Вывод: в состав ядра входит еще одна частица, не имеющая заряда.</a:t>
            </a:r>
            <a:endParaRPr lang="ru-RU" sz="2400" b="1" dirty="0"/>
          </a:p>
        </p:txBody>
      </p:sp>
    </p:spTree>
    <p:extLst>
      <p:ext uri="{BB962C8B-B14F-4D97-AF65-F5344CB8AC3E}">
        <p14:creationId xmlns:p14="http://schemas.microsoft.com/office/powerpoint/2010/main" val="196040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7078"/>
            <a:ext cx="8712968" cy="1938992"/>
          </a:xfrm>
          <a:prstGeom prst="rect">
            <a:avLst/>
          </a:prstGeom>
        </p:spPr>
        <p:txBody>
          <a:bodyPr wrap="square">
            <a:spAutoFit/>
          </a:bodyPr>
          <a:lstStyle/>
          <a:p>
            <a:pPr marL="342900" indent="-342900">
              <a:buFont typeface="Wingdings" pitchFamily="2" charset="2"/>
              <a:buChar char="v"/>
            </a:pPr>
            <a:r>
              <a:rPr lang="ru-RU" sz="2000" b="1" dirty="0" smtClean="0"/>
              <a:t>В 1930 г. немецкие ученые В. Боте и Г. Беккер обнаружили, что при облучении бериллия α-частицами, возникает излучение неизвестной природы, способное проходить через толстые слои свинца с меньшим ослаблением, чем даже рентгеновское или γ-излучение. Боте и Беккер решили, что они получили очень жесткие γ-лучи.</a:t>
            </a:r>
          </a:p>
        </p:txBody>
      </p:sp>
      <p:sp>
        <p:nvSpPr>
          <p:cNvPr id="3" name="Заголовок 2"/>
          <p:cNvSpPr>
            <a:spLocks noGrp="1"/>
          </p:cNvSpPr>
          <p:nvPr>
            <p:ph type="title"/>
          </p:nvPr>
        </p:nvSpPr>
        <p:spPr>
          <a:xfrm>
            <a:off x="323528" y="332656"/>
            <a:ext cx="8712968" cy="576064"/>
          </a:xfrm>
        </p:spPr>
        <p:txBody>
          <a:bodyPr>
            <a:noAutofit/>
          </a:bodyPr>
          <a:lstStyle/>
          <a:p>
            <a:r>
              <a:rPr lang="ru-RU" sz="3200" b="1" dirty="0" smtClean="0">
                <a:solidFill>
                  <a:srgbClr val="0070C0"/>
                </a:solidFill>
              </a:rPr>
              <a:t>Доказательство существования нейтрона.</a:t>
            </a:r>
            <a:endParaRPr lang="ru-RU" sz="3200" b="1" dirty="0">
              <a:solidFill>
                <a:srgbClr val="0070C0"/>
              </a:solidFill>
            </a:endParaRPr>
          </a:p>
        </p:txBody>
      </p:sp>
      <p:sp>
        <p:nvSpPr>
          <p:cNvPr id="4" name="Прямоугольник 3"/>
          <p:cNvSpPr/>
          <p:nvPr/>
        </p:nvSpPr>
        <p:spPr>
          <a:xfrm>
            <a:off x="3851920" y="3140968"/>
            <a:ext cx="5040560" cy="3170099"/>
          </a:xfrm>
          <a:prstGeom prst="rect">
            <a:avLst/>
          </a:prstGeom>
        </p:spPr>
        <p:txBody>
          <a:bodyPr wrap="square">
            <a:spAutoFit/>
          </a:bodyPr>
          <a:lstStyle/>
          <a:p>
            <a:pPr marL="342900" indent="-342900">
              <a:buFont typeface="Wingdings" pitchFamily="2" charset="2"/>
              <a:buChar char="v"/>
            </a:pPr>
            <a:r>
              <a:rPr lang="ru-RU" sz="2000" b="1" dirty="0" smtClean="0"/>
              <a:t>В 1932 г. французские ученые Ф. и </a:t>
            </a:r>
            <a:r>
              <a:rPr lang="ru-RU" sz="2000" b="1" dirty="0" err="1" smtClean="0"/>
              <a:t>И</a:t>
            </a:r>
            <a:r>
              <a:rPr lang="ru-RU" sz="2000" b="1" dirty="0" smtClean="0"/>
              <a:t>. </a:t>
            </a:r>
            <a:r>
              <a:rPr lang="ru-RU" sz="2000" b="1" dirty="0" err="1" smtClean="0"/>
              <a:t>Жолио</a:t>
            </a:r>
            <a:r>
              <a:rPr lang="ru-RU" sz="2000" b="1" dirty="0" smtClean="0"/>
              <a:t>-Кюри выяснили, что эти лучи почти не ионизуют воздух, через который проходят. Но если на их пути поместить парафин, то ионизирующая способность лучей резко возрастает. Они предположили, что это излучение выбивает из парафиновой пластины протоны.</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3212976"/>
            <a:ext cx="3451270" cy="285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96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092742" y="5131014"/>
            <a:ext cx="2211485" cy="108776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6751" y="2420888"/>
            <a:ext cx="3175729" cy="21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07704" y="620689"/>
            <a:ext cx="6984776" cy="1938992"/>
          </a:xfrm>
          <a:prstGeom prst="rect">
            <a:avLst/>
          </a:prstGeom>
        </p:spPr>
        <p:txBody>
          <a:bodyPr wrap="square">
            <a:spAutoFit/>
          </a:bodyPr>
          <a:lstStyle/>
          <a:p>
            <a:pPr marL="342900" indent="-342900">
              <a:buFont typeface="Wingdings" pitchFamily="2" charset="2"/>
              <a:buChar char="v"/>
            </a:pPr>
            <a:r>
              <a:rPr lang="ru-RU" sz="2000" b="1" dirty="0" smtClean="0"/>
              <a:t>В том же 1932 году, английский физик Д. Чедвик (сотрудник Э. Резерфорда) выдвинул предположение, согласно которому при облучении бериллия α-частицами излучается поток нейтральных частиц с массой, примерно равной массе протона.</a:t>
            </a:r>
            <a:endParaRPr lang="ru-RU" sz="2000" b="1" dirty="0"/>
          </a:p>
        </p:txBody>
      </p:sp>
      <p:sp>
        <p:nvSpPr>
          <p:cNvPr id="4" name="Прямоугольник 3"/>
          <p:cNvSpPr/>
          <p:nvPr/>
        </p:nvSpPr>
        <p:spPr>
          <a:xfrm>
            <a:off x="395536" y="3140968"/>
            <a:ext cx="5256584" cy="1631216"/>
          </a:xfrm>
          <a:prstGeom prst="rect">
            <a:avLst/>
          </a:prstGeom>
        </p:spPr>
        <p:txBody>
          <a:bodyPr wrap="square">
            <a:spAutoFit/>
          </a:bodyPr>
          <a:lstStyle/>
          <a:p>
            <a:pPr marL="342900" indent="-342900">
              <a:buFont typeface="Wingdings" pitchFamily="2" charset="2"/>
              <a:buChar char="v"/>
            </a:pPr>
            <a:r>
              <a:rPr lang="ru-RU" sz="2000" b="1" dirty="0" smtClean="0"/>
              <a:t>Название нейтрон произошло от лат. </a:t>
            </a:r>
            <a:r>
              <a:rPr lang="ru-RU" sz="2000" b="1" dirty="0" err="1" smtClean="0"/>
              <a:t>neutron</a:t>
            </a:r>
            <a:r>
              <a:rPr lang="ru-RU" sz="2000" b="1" dirty="0" smtClean="0"/>
              <a:t> — ни тот, ни другой, т.е. не имеющий ни положительного, ни отрицательного заряда.</a:t>
            </a:r>
          </a:p>
        </p:txBody>
      </p:sp>
      <p:pic>
        <p:nvPicPr>
          <p:cNvPr id="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620688"/>
            <a:ext cx="1224136" cy="173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420888"/>
            <a:ext cx="1152128" cy="584775"/>
          </a:xfrm>
          <a:prstGeom prst="rect">
            <a:avLst/>
          </a:prstGeom>
          <a:noFill/>
        </p:spPr>
        <p:txBody>
          <a:bodyPr wrap="square" rtlCol="0">
            <a:spAutoFit/>
          </a:bodyPr>
          <a:lstStyle/>
          <a:p>
            <a:r>
              <a:rPr lang="ru-RU" sz="1600" b="1" dirty="0" smtClean="0"/>
              <a:t>Джеймс Чедвик</a:t>
            </a:r>
            <a:endParaRPr lang="ru-RU" sz="1600" b="1" dirty="0"/>
          </a:p>
        </p:txBody>
      </p:sp>
      <p:sp>
        <p:nvSpPr>
          <p:cNvPr id="6" name="Прямоугольник 5"/>
          <p:cNvSpPr/>
          <p:nvPr/>
        </p:nvSpPr>
        <p:spPr>
          <a:xfrm>
            <a:off x="4211960" y="5013175"/>
            <a:ext cx="4572000" cy="1323439"/>
          </a:xfrm>
          <a:prstGeom prst="rect">
            <a:avLst/>
          </a:prstGeom>
        </p:spPr>
        <p:txBody>
          <a:bodyPr>
            <a:spAutoFit/>
          </a:bodyPr>
          <a:lstStyle/>
          <a:p>
            <a:pPr marL="342900" indent="-342900">
              <a:buFont typeface="Wingdings" pitchFamily="2" charset="2"/>
              <a:buChar char="v"/>
            </a:pPr>
            <a:r>
              <a:rPr lang="ru-RU" sz="2000" b="1" dirty="0" smtClean="0"/>
              <a:t>Опыты Чедвика явились экспериментальным доказательством существования нейтронов.</a:t>
            </a:r>
            <a:endParaRPr lang="ru-RU" sz="2000" b="1" dirty="0"/>
          </a:p>
        </p:txBody>
      </p:sp>
      <mc:AlternateContent xmlns:mc="http://schemas.openxmlformats.org/markup-compatibility/2006" xmlns:a14="http://schemas.microsoft.com/office/drawing/2010/main">
        <mc:Choice Requires="a14">
          <p:sp>
            <p:nvSpPr>
              <p:cNvPr id="8" name="TextBox 7"/>
              <p:cNvSpPr txBox="1"/>
              <p:nvPr/>
            </p:nvSpPr>
            <p:spPr>
              <a:xfrm>
                <a:off x="1547664" y="5211049"/>
                <a:ext cx="1038595" cy="527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ru-RU" sz="2400" b="1" i="1" smtClean="0">
                              <a:latin typeface="Cambria Math" panose="02040503050406030204" pitchFamily="18" charset="0"/>
                            </a:rPr>
                          </m:ctrlPr>
                        </m:sSubSupPr>
                        <m:e/>
                        <m:sub/>
                        <m:sup>
                          <m:r>
                            <a:rPr lang="ru-RU" sz="2400" b="1" i="1" smtClean="0">
                              <a:latin typeface="Cambria Math"/>
                            </a:rPr>
                            <m:t>𝟏</m:t>
                          </m:r>
                        </m:sup>
                      </m:sSubSup>
                      <m:sSub>
                        <m:sSubPr>
                          <m:ctrlPr>
                            <a:rPr lang="ru-RU" sz="2400" b="1" i="1" smtClean="0">
                              <a:latin typeface="Cambria Math" panose="02040503050406030204" pitchFamily="18" charset="0"/>
                            </a:rPr>
                          </m:ctrlPr>
                        </m:sSubPr>
                        <m:e>
                          <m:r>
                            <a:rPr lang="en-US" sz="2400" b="1" i="1" smtClean="0">
                              <a:latin typeface="Cambria Math"/>
                            </a:rPr>
                            <m:t>𝒏</m:t>
                          </m:r>
                        </m:e>
                        <m:sub>
                          <m:r>
                            <a:rPr lang="en-US" sz="2400" b="1" i="1" smtClean="0">
                              <a:latin typeface="Cambria Math"/>
                            </a:rPr>
                            <m:t>𝟎</m:t>
                          </m:r>
                        </m:sub>
                      </m:sSub>
                    </m:oMath>
                  </m:oMathPara>
                </a14:m>
                <a:endParaRPr lang="ru-RU"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547664" y="5211049"/>
                <a:ext cx="1038595" cy="527580"/>
              </a:xfrm>
              <a:prstGeom prst="rect">
                <a:avLst/>
              </a:prstGeom>
              <a:blipFill rotWithShape="1">
                <a:blip r:embed="rId4" cstate="email"/>
                <a:stretch>
                  <a:fillRect/>
                </a:stretch>
              </a:blipFill>
            </p:spPr>
            <p:txBody>
              <a:bodyPr/>
              <a:lstStyle/>
              <a:p>
                <a:r>
                  <a:rPr lang="ru-RU">
                    <a:noFill/>
                  </a:rPr>
                  <a:t> </a:t>
                </a:r>
              </a:p>
            </p:txBody>
          </p:sp>
        </mc:Fallback>
      </mc:AlternateContent>
      <p:sp>
        <p:nvSpPr>
          <p:cNvPr id="9" name="TextBox 8"/>
          <p:cNvSpPr txBox="1"/>
          <p:nvPr/>
        </p:nvSpPr>
        <p:spPr>
          <a:xfrm>
            <a:off x="1115616" y="5773250"/>
            <a:ext cx="2118715" cy="400110"/>
          </a:xfrm>
          <a:prstGeom prst="rect">
            <a:avLst/>
          </a:prstGeom>
          <a:noFill/>
        </p:spPr>
        <p:txBody>
          <a:bodyPr wrap="square" rtlCol="0">
            <a:spAutoFit/>
          </a:bodyPr>
          <a:lstStyle/>
          <a:p>
            <a:r>
              <a:rPr lang="en-US" sz="2000" b="1" dirty="0" smtClean="0"/>
              <a:t>q=0</a:t>
            </a:r>
            <a:r>
              <a:rPr lang="ru-RU" sz="2000" b="1" dirty="0" smtClean="0"/>
              <a:t>, </a:t>
            </a:r>
            <a:r>
              <a:rPr lang="en-US" sz="2000" b="1" dirty="0" smtClean="0"/>
              <a:t>m=1</a:t>
            </a:r>
            <a:r>
              <a:rPr lang="ru-RU" sz="2000" b="1" dirty="0" err="1" smtClean="0"/>
              <a:t>а.е.м</a:t>
            </a:r>
            <a:endParaRPr lang="ru-RU" sz="2000" b="1" dirty="0"/>
          </a:p>
        </p:txBody>
      </p:sp>
    </p:spTree>
    <p:extLst>
      <p:ext uri="{BB962C8B-B14F-4D97-AF65-F5344CB8AC3E}">
        <p14:creationId xmlns:p14="http://schemas.microsoft.com/office/powerpoint/2010/main" val="94537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5050904" cy="492664"/>
          </a:xfrm>
        </p:spPr>
        <p:txBody>
          <a:bodyPr>
            <a:normAutofit fontScale="90000"/>
          </a:bodyPr>
          <a:lstStyle/>
          <a:p>
            <a:r>
              <a:rPr lang="ru-RU" sz="3200" b="1" dirty="0" smtClean="0"/>
              <a:t>Строение атомного ядра</a:t>
            </a:r>
            <a:endParaRPr lang="ru-RU" sz="3200" b="1" dirty="0"/>
          </a:p>
        </p:txBody>
      </p:sp>
      <p:pic>
        <p:nvPicPr>
          <p:cNvPr id="4" name="Picture 10"/>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102508" y="188640"/>
            <a:ext cx="1717964" cy="297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108978" y="3573016"/>
            <a:ext cx="171149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3" y="980729"/>
            <a:ext cx="6930349" cy="707886"/>
          </a:xfrm>
          <a:prstGeom prst="rect">
            <a:avLst/>
          </a:prstGeom>
          <a:noFill/>
        </p:spPr>
        <p:txBody>
          <a:bodyPr wrap="square" rtlCol="0">
            <a:spAutoFit/>
          </a:bodyPr>
          <a:lstStyle/>
          <a:p>
            <a:pPr marL="342900" indent="-342900">
              <a:buFont typeface="Wingdings" pitchFamily="2" charset="2"/>
              <a:buChar char="v"/>
            </a:pPr>
            <a:r>
              <a:rPr lang="ru-RU" sz="2000" b="1" dirty="0" smtClean="0"/>
              <a:t>Советский физик </a:t>
            </a:r>
            <a:r>
              <a:rPr lang="ru-RU" sz="2000" b="1" dirty="0" err="1" smtClean="0"/>
              <a:t>Д.Д.Иваненко</a:t>
            </a:r>
            <a:r>
              <a:rPr lang="ru-RU" sz="2000" b="1" dirty="0" smtClean="0"/>
              <a:t> и </a:t>
            </a:r>
            <a:r>
              <a:rPr lang="ru-RU" sz="2000" b="1" dirty="0" err="1" smtClean="0"/>
              <a:t>В.Гейзенберг</a:t>
            </a:r>
            <a:r>
              <a:rPr lang="ru-RU" sz="2000" b="1" dirty="0" smtClean="0"/>
              <a:t> предложили протонно-нейтронную модель ядра</a:t>
            </a:r>
            <a:endParaRPr lang="ru-RU" sz="2000" b="1" dirty="0"/>
          </a:p>
        </p:txBody>
      </p:sp>
      <p:sp>
        <p:nvSpPr>
          <p:cNvPr id="7" name="Прямоугольник 6"/>
          <p:cNvSpPr/>
          <p:nvPr/>
        </p:nvSpPr>
        <p:spPr>
          <a:xfrm>
            <a:off x="3079661" y="2102698"/>
            <a:ext cx="4042676" cy="1323439"/>
          </a:xfrm>
          <a:prstGeom prst="rect">
            <a:avLst/>
          </a:prstGeom>
        </p:spPr>
        <p:txBody>
          <a:bodyPr wrap="square">
            <a:spAutoFit/>
          </a:bodyPr>
          <a:lstStyle/>
          <a:p>
            <a:pPr marL="342900" indent="-342900">
              <a:buFont typeface="Wingdings" pitchFamily="2" charset="2"/>
              <a:buChar char="v"/>
            </a:pPr>
            <a:r>
              <a:rPr lang="ru-RU" sz="2000" b="1" dirty="0" smtClean="0"/>
              <a:t>Согласно этой модели ядро атома любого вещества состоит из протонов и нейтронов.</a:t>
            </a:r>
            <a:endParaRPr lang="ru-RU" sz="2000" b="1" dirty="0"/>
          </a:p>
        </p:txBody>
      </p:sp>
      <p:sp>
        <p:nvSpPr>
          <p:cNvPr id="8" name="TextBox 7"/>
          <p:cNvSpPr txBox="1"/>
          <p:nvPr/>
        </p:nvSpPr>
        <p:spPr>
          <a:xfrm>
            <a:off x="212335" y="5517232"/>
            <a:ext cx="6910002" cy="707886"/>
          </a:xfrm>
          <a:prstGeom prst="rect">
            <a:avLst/>
          </a:prstGeom>
          <a:noFill/>
        </p:spPr>
        <p:txBody>
          <a:bodyPr wrap="square" rtlCol="0">
            <a:spAutoFit/>
          </a:bodyPr>
          <a:lstStyle/>
          <a:p>
            <a:pPr marL="342900" indent="-342900">
              <a:buFont typeface="Wingdings" pitchFamily="2" charset="2"/>
              <a:buChar char="v"/>
            </a:pPr>
            <a:r>
              <a:rPr lang="ru-RU" sz="2000" b="1" dirty="0" smtClean="0"/>
              <a:t>Протон и нейтрон – два зарядовых состояния ядерной частицы, называемой нуклоном.</a:t>
            </a:r>
            <a:endParaRPr lang="ru-RU" sz="2000" b="1" dirty="0"/>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536" y="1702400"/>
            <a:ext cx="2540109" cy="359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79661" y="3819612"/>
            <a:ext cx="3978233" cy="1015663"/>
          </a:xfrm>
          <a:prstGeom prst="rect">
            <a:avLst/>
          </a:prstGeom>
        </p:spPr>
        <p:txBody>
          <a:bodyPr wrap="square">
            <a:spAutoFit/>
          </a:bodyPr>
          <a:lstStyle/>
          <a:p>
            <a:pPr marL="342900" indent="-342900">
              <a:buFont typeface="Wingdings" pitchFamily="2" charset="2"/>
              <a:buChar char="v"/>
            </a:pPr>
            <a:r>
              <a:rPr lang="ru-RU" sz="2000" b="1" dirty="0" smtClean="0"/>
              <a:t>Число протонов в ядре равняется числу электронов в атоме;</a:t>
            </a:r>
          </a:p>
        </p:txBody>
      </p:sp>
    </p:spTree>
    <p:extLst>
      <p:ext uri="{BB962C8B-B14F-4D97-AF65-F5344CB8AC3E}">
        <p14:creationId xmlns:p14="http://schemas.microsoft.com/office/powerpoint/2010/main" val="361224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2098576" cy="578328"/>
          </a:xfrm>
        </p:spPr>
        <p:txBody>
          <a:bodyPr>
            <a:normAutofit/>
          </a:bodyPr>
          <a:lstStyle/>
          <a:p>
            <a:r>
              <a:rPr lang="ru-RU" sz="3200" b="1" dirty="0" smtClean="0"/>
              <a:t>Изотопы</a:t>
            </a:r>
            <a:endParaRPr lang="ru-RU" sz="3200" b="1" dirty="0"/>
          </a:p>
        </p:txBody>
      </p:sp>
      <p:sp>
        <p:nvSpPr>
          <p:cNvPr id="3" name="Прямоугольник 2"/>
          <p:cNvSpPr/>
          <p:nvPr/>
        </p:nvSpPr>
        <p:spPr>
          <a:xfrm>
            <a:off x="179512" y="980729"/>
            <a:ext cx="5976664" cy="1938992"/>
          </a:xfrm>
          <a:prstGeom prst="rect">
            <a:avLst/>
          </a:prstGeom>
        </p:spPr>
        <p:txBody>
          <a:bodyPr wrap="square">
            <a:spAutoFit/>
          </a:bodyPr>
          <a:lstStyle/>
          <a:p>
            <a:pPr marL="342900" indent="-342900">
              <a:buFont typeface="Wingdings" pitchFamily="2" charset="2"/>
              <a:buChar char="v"/>
            </a:pPr>
            <a:r>
              <a:rPr lang="ru-RU" sz="2000" b="1" dirty="0" smtClean="0"/>
              <a:t>Изучения атомных ядер показали, что большинство химических элементов представляют собой смесь атомов с одинаковым зарядовым числом, но с различными массами. Все они обладают одинаковыми химическими свойствами.</a:t>
            </a:r>
            <a:endParaRPr lang="ru-RU" sz="2000" b="1"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5680" y="3232053"/>
            <a:ext cx="225216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772583" y="3232053"/>
            <a:ext cx="5060476" cy="2862322"/>
          </a:xfrm>
          <a:prstGeom prst="rect">
            <a:avLst/>
          </a:prstGeom>
        </p:spPr>
        <p:txBody>
          <a:bodyPr wrap="square">
            <a:spAutoFit/>
          </a:bodyPr>
          <a:lstStyle/>
          <a:p>
            <a:pPr marL="285750" indent="-285750">
              <a:buFont typeface="Wingdings" pitchFamily="2" charset="2"/>
              <a:buChar char="v"/>
            </a:pPr>
            <a:r>
              <a:rPr lang="ru-RU" sz="2000" b="1" dirty="0" smtClean="0"/>
              <a:t>Атомы с одинаковыми зарядами ядра, но с различными массами назвали изотопами элемента.</a:t>
            </a:r>
          </a:p>
          <a:p>
            <a:pPr marL="285750" indent="-285750">
              <a:buFont typeface="Wingdings" pitchFamily="2" charset="2"/>
              <a:buChar char="v"/>
            </a:pPr>
            <a:r>
              <a:rPr lang="ru-RU" sz="2000" b="1" dirty="0" smtClean="0"/>
              <a:t>Название изотоп произошло от греч. </a:t>
            </a:r>
            <a:r>
              <a:rPr lang="ru-RU" sz="2000" b="1" dirty="0" err="1" smtClean="0"/>
              <a:t>isos</a:t>
            </a:r>
            <a:r>
              <a:rPr lang="ru-RU" sz="2000" b="1" dirty="0" smtClean="0"/>
              <a:t> — одинаковый, </a:t>
            </a:r>
            <a:r>
              <a:rPr lang="ru-RU" sz="2000" b="1" dirty="0" err="1" smtClean="0"/>
              <a:t>topos</a:t>
            </a:r>
            <a:r>
              <a:rPr lang="ru-RU" sz="2000" b="1" dirty="0" smtClean="0"/>
              <a:t> — место, т.е. это химические вещества, занимающие одно и то же место в таблице Д.И. Менделеева.</a:t>
            </a: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2821" y="620688"/>
            <a:ext cx="2496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337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TotalTime>
  <Words>852</Words>
  <Application>Microsoft Office PowerPoint</Application>
  <PresentationFormat>Экран (4:3)</PresentationFormat>
  <Paragraphs>67</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Book Antiqua</vt:lpstr>
      <vt:lpstr>Cambria Math</vt:lpstr>
      <vt:lpstr>Century Gothic</vt:lpstr>
      <vt:lpstr>Wingdings</vt:lpstr>
      <vt:lpstr>Wingdings 2</vt:lpstr>
      <vt:lpstr>Поток</vt:lpstr>
      <vt:lpstr>Открытие нейтрона и протона</vt:lpstr>
      <vt:lpstr>Открытие протона</vt:lpstr>
      <vt:lpstr>Презентация PowerPoint</vt:lpstr>
      <vt:lpstr>Презентация PowerPoint</vt:lpstr>
      <vt:lpstr>Презентация PowerPoint</vt:lpstr>
      <vt:lpstr>Доказательство существования нейтрона.</vt:lpstr>
      <vt:lpstr>Презентация PowerPoint</vt:lpstr>
      <vt:lpstr>Строение атомного ядра</vt:lpstr>
      <vt:lpstr>Изотопы</vt:lpstr>
      <vt:lpstr>Презентация PowerPoint</vt:lpstr>
      <vt:lpstr>Презентация PowerPoint</vt:lpstr>
      <vt:lpstr>Применение изотопов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Открытие нейтрона и протона</dc:title>
  <dc:creator>Mitey</dc:creator>
  <cp:lastModifiedBy>Комп-6</cp:lastModifiedBy>
  <cp:revision>30</cp:revision>
  <dcterms:created xsi:type="dcterms:W3CDTF">2013-04-22T05:49:48Z</dcterms:created>
  <dcterms:modified xsi:type="dcterms:W3CDTF">2020-03-26T08:28:44Z</dcterms:modified>
</cp:coreProperties>
</file>