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0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06" r:id="rId22"/>
    <p:sldId id="275" r:id="rId23"/>
    <p:sldId id="314" r:id="rId24"/>
    <p:sldId id="276" r:id="rId25"/>
    <p:sldId id="277" r:id="rId26"/>
    <p:sldId id="278" r:id="rId27"/>
    <p:sldId id="279" r:id="rId28"/>
    <p:sldId id="316" r:id="rId29"/>
    <p:sldId id="280" r:id="rId30"/>
    <p:sldId id="281" r:id="rId31"/>
    <p:sldId id="284" r:id="rId32"/>
    <p:sldId id="285" r:id="rId33"/>
    <p:sldId id="310" r:id="rId34"/>
    <p:sldId id="286" r:id="rId35"/>
    <p:sldId id="282" r:id="rId36"/>
    <p:sldId id="311" r:id="rId37"/>
    <p:sldId id="283" r:id="rId38"/>
    <p:sldId id="287" r:id="rId39"/>
    <p:sldId id="312" r:id="rId40"/>
    <p:sldId id="288" r:id="rId41"/>
    <p:sldId id="307" r:id="rId42"/>
    <p:sldId id="313" r:id="rId43"/>
    <p:sldId id="289" r:id="rId44"/>
    <p:sldId id="290" r:id="rId45"/>
    <p:sldId id="303" r:id="rId46"/>
    <p:sldId id="291" r:id="rId47"/>
    <p:sldId id="292" r:id="rId48"/>
    <p:sldId id="317" r:id="rId49"/>
    <p:sldId id="293" r:id="rId50"/>
    <p:sldId id="294" r:id="rId51"/>
    <p:sldId id="302" r:id="rId52"/>
    <p:sldId id="295" r:id="rId53"/>
    <p:sldId id="309" r:id="rId54"/>
    <p:sldId id="296" r:id="rId55"/>
    <p:sldId id="315" r:id="rId56"/>
    <p:sldId id="297" r:id="rId57"/>
    <p:sldId id="308" r:id="rId58"/>
    <p:sldId id="298" r:id="rId59"/>
    <p:sldId id="299" r:id="rId60"/>
    <p:sldId id="305" r:id="rId61"/>
    <p:sldId id="300" r:id="rId62"/>
    <p:sldId id="304" r:id="rId6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54"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2C853F4-B916-470B-9873-DD881FC17E14}" type="datetimeFigureOut">
              <a:rPr lang="ru-RU"/>
              <a:pPr>
                <a:defRPr/>
              </a:pPr>
              <a:t>18.04.2020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1812D94-8252-4F46-A651-6E6DF7F7EF14}"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раз слайда 1"/>
          <p:cNvSpPr>
            <a:spLocks noGrp="1" noRot="1" noChangeAspect="1"/>
          </p:cNvSpPr>
          <p:nvPr>
            <p:ph type="sldImg"/>
          </p:nvPr>
        </p:nvSpPr>
        <p:spPr bwMode="auto">
          <a:noFill/>
          <a:ln>
            <a:solidFill>
              <a:srgbClr val="000000"/>
            </a:solidFill>
            <a:miter lim="800000"/>
            <a:headEnd/>
            <a:tailEnd/>
          </a:ln>
        </p:spPr>
      </p:sp>
      <p:sp>
        <p:nvSpPr>
          <p:cNvPr id="614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14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688C78-A68C-482C-A6CF-7BF8D8ECA751}" type="slidenum">
              <a:rPr lang="ru-RU">
                <a:cs typeface="Arial" charset="0"/>
              </a:rPr>
              <a:pPr fontAlgn="base">
                <a:spcBef>
                  <a:spcPct val="0"/>
                </a:spcBef>
                <a:spcAft>
                  <a:spcPct val="0"/>
                </a:spcAft>
              </a:pPr>
              <a:t>46</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4AE76138-BD61-4667-9419-358FC7F3A2D3}" type="datetimeFigureOut">
              <a:rPr lang="ru-RU"/>
              <a:pPr>
                <a:defRPr/>
              </a:pPr>
              <a:t>18.04.2020</a:t>
            </a:fld>
            <a:endParaRPr lang="ru-RU" dirty="0"/>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288AA486-65FB-4FAB-9456-7F8FD5D0A915}"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0665262B-AFB9-4680-B302-9B8446ABD052}" type="datetimeFigureOut">
              <a:rPr lang="ru-RU"/>
              <a:pPr>
                <a:defRPr/>
              </a:pPr>
              <a:t>18.04.2020</a:t>
            </a:fld>
            <a:endParaRPr lang="ru-RU" dirty="0"/>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B2FBBF62-3261-45EA-8F57-CEAFFDBF74BC}"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1F127640-2DFC-4957-A07D-97C08FC8AAF2}" type="datetimeFigureOut">
              <a:rPr lang="ru-RU"/>
              <a:pPr>
                <a:defRPr/>
              </a:pPr>
              <a:t>18.04.2020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B15AA4-9F4F-46D8-B335-8C1AF2152EE0}"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F7E03D44-C708-45A5-BE07-92EC6E5089D0}" type="datetimeFigureOut">
              <a:rPr lang="ru-RU"/>
              <a:pPr>
                <a:defRPr/>
              </a:pPr>
              <a:t>18.04.2020</a:t>
            </a:fld>
            <a:endParaRPr lang="ru-RU" dirty="0"/>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3CACDA70-D108-4E11-8A30-1F1750B4CBC7}"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0F5F67C5-C8CA-451F-BFD1-B68B1EBFCE54}" type="datetimeFigureOut">
              <a:rPr lang="ru-RU"/>
              <a:pPr>
                <a:defRPr/>
              </a:pPr>
              <a:t>18.04.2020</a:t>
            </a:fld>
            <a:endParaRPr lang="ru-RU" dirty="0"/>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909C3BBA-E100-4050-AF2B-F093BB9019B3}"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B7A9C267-D5E8-4EF9-BE03-B0886CB53522}" type="datetimeFigureOut">
              <a:rPr lang="ru-RU"/>
              <a:pPr>
                <a:defRPr/>
              </a:pPr>
              <a:t>18.04.2020</a:t>
            </a:fld>
            <a:endParaRPr lang="ru-RU" dirty="0"/>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EAF29768-EA8A-42F6-BE44-08638BDAA42B}"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5DA2E30C-F06F-423F-8BA6-D51FD334F441}" type="datetimeFigureOut">
              <a:rPr lang="ru-RU"/>
              <a:pPr>
                <a:defRPr/>
              </a:pPr>
              <a:t>18.04.2020</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92D303E0-F5A0-4ADF-A8D9-FAA61485BC0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1FC3A7B2-6FBF-4463-8245-8E99764C992D}" type="datetimeFigureOut">
              <a:rPr lang="ru-RU"/>
              <a:pPr>
                <a:defRPr/>
              </a:pPr>
              <a:t>18.04.2020</a:t>
            </a:fld>
            <a:endParaRPr lang="ru-RU" dirty="0"/>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F66438D-8957-48C7-A878-F25FC69E71C5}"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7C85FD29-84B4-4A2F-A4F2-085525044F28}" type="datetimeFigureOut">
              <a:rPr lang="ru-RU"/>
              <a:pPr>
                <a:defRPr/>
              </a:pPr>
              <a:t>18.04.2020</a:t>
            </a:fld>
            <a:endParaRPr lang="ru-RU" dirty="0"/>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5F411BBD-3B11-47F1-8EC3-D4409515AAE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4B18CBD3-CFEF-42C5-A7EC-283406C95EC1}" type="datetimeFigureOut">
              <a:rPr lang="ru-RU"/>
              <a:pPr>
                <a:defRPr/>
              </a:pPr>
              <a:t>18.04.2020</a:t>
            </a:fld>
            <a:endParaRPr lang="ru-RU" dirty="0"/>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A2442944-C8A0-4FCF-AE8B-65468BE48875}"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9473A644-0CF4-4C9F-A475-B835F0C597E0}" type="datetimeFigureOut">
              <a:rPr lang="ru-RU"/>
              <a:pPr>
                <a:defRPr/>
              </a:pPr>
              <a:t>18.04.2020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6DEE766E-B7EF-4627-818F-56E7539DB964}"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4FFE9316-1A13-46E5-9BF4-5765907FCA62}" type="datetimeFigureOut">
              <a:rPr lang="ru-RU"/>
              <a:pPr>
                <a:defRPr/>
              </a:pPr>
              <a:t>18.04.2020</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dirty="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2525DAFB-0BA1-4365-AAB9-E6AF85C7CB79}" type="slidenum">
              <a:rPr lang="ru-RU"/>
              <a:pPr>
                <a:defRPr/>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3"/>
          <p:cNvSpPr>
            <a:spLocks noChangeArrowheads="1"/>
          </p:cNvSpPr>
          <p:nvPr/>
        </p:nvSpPr>
        <p:spPr bwMode="auto">
          <a:xfrm>
            <a:off x="684213" y="1628775"/>
            <a:ext cx="7993062" cy="3046413"/>
          </a:xfrm>
          <a:prstGeom prst="rect">
            <a:avLst/>
          </a:prstGeom>
          <a:noFill/>
          <a:ln w="9525">
            <a:noFill/>
            <a:miter lim="800000"/>
            <a:headEnd/>
            <a:tailEnd/>
          </a:ln>
        </p:spPr>
        <p:txBody>
          <a:bodyPr>
            <a:spAutoFit/>
          </a:bodyPr>
          <a:lstStyle/>
          <a:p>
            <a:pPr algn="ctr"/>
            <a:r>
              <a:rPr lang="ru-RU">
                <a:latin typeface="Franklin Gothic Book" pitchFamily="34" charset="0"/>
              </a:rPr>
              <a:t> </a:t>
            </a:r>
            <a:r>
              <a:rPr lang="ru-RU" sz="4400" b="1">
                <a:latin typeface="Times New Roman" pitchFamily="18" charset="0"/>
                <a:cs typeface="Times New Roman" pitchFamily="18" charset="0"/>
              </a:rPr>
              <a:t>Л.Н.Толстой.</a:t>
            </a:r>
          </a:p>
          <a:p>
            <a:pPr algn="ctr"/>
            <a:endParaRPr lang="ru-RU" sz="4400" b="1">
              <a:latin typeface="Times New Roman" pitchFamily="18" charset="0"/>
              <a:cs typeface="Times New Roman" pitchFamily="18" charset="0"/>
            </a:endParaRPr>
          </a:p>
          <a:p>
            <a:pPr algn="ctr"/>
            <a:r>
              <a:rPr lang="ru-RU" sz="4400" b="1">
                <a:latin typeface="Times New Roman" pitchFamily="18" charset="0"/>
                <a:cs typeface="Times New Roman" pitchFamily="18" charset="0"/>
              </a:rPr>
              <a:t>«ВОЙНА  И  МИР».</a:t>
            </a:r>
          </a:p>
          <a:p>
            <a:pPr algn="ctr"/>
            <a:endParaRPr lang="ru-RU" sz="4400" b="1">
              <a:latin typeface="Times New Roman" pitchFamily="18" charset="0"/>
              <a:cs typeface="Times New Roman" pitchFamily="18" charset="0"/>
            </a:endParaRPr>
          </a:p>
          <a:p>
            <a:pPr algn="ctr"/>
            <a:endParaRPr lang="ru-RU" b="1">
              <a:latin typeface="Franklin Gothic Boo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Жанр  произведения</a:t>
            </a:r>
            <a:endParaRPr lang="ru-RU" sz="3200" b="1" dirty="0">
              <a:solidFill>
                <a:schemeClr val="tx1"/>
              </a:solidFill>
              <a:latin typeface="Times New Roman" pitchFamily="18" charset="0"/>
              <a:cs typeface="Times New Roman" pitchFamily="18" charset="0"/>
            </a:endParaRPr>
          </a:p>
        </p:txBody>
      </p:sp>
      <p:sp>
        <p:nvSpPr>
          <p:cNvPr id="23554" name="Прямоугольник 2"/>
          <p:cNvSpPr>
            <a:spLocks noChangeArrowheads="1"/>
          </p:cNvSpPr>
          <p:nvPr/>
        </p:nvSpPr>
        <p:spPr bwMode="auto">
          <a:xfrm>
            <a:off x="539750" y="1628775"/>
            <a:ext cx="7993063" cy="4524375"/>
          </a:xfrm>
          <a:prstGeom prst="rect">
            <a:avLst/>
          </a:prstGeom>
          <a:noFill/>
          <a:ln w="9525">
            <a:noFill/>
            <a:miter lim="800000"/>
            <a:headEnd/>
            <a:tailEnd/>
          </a:ln>
        </p:spPr>
        <p:txBody>
          <a:bodyPr>
            <a:spAutoFit/>
          </a:bodyPr>
          <a:lstStyle/>
          <a:p>
            <a:pPr algn="just"/>
            <a:r>
              <a:rPr lang="ru-RU" sz="3200">
                <a:latin typeface="Times New Roman" pitchFamily="18" charset="0"/>
                <a:cs typeface="Times New Roman" pitchFamily="18" charset="0"/>
              </a:rPr>
              <a:t>Л.Н.Толстой отказался дать жанровое определение своему произведению: «Это не роман, ещё менее историческая хроника. «Война и мир» есть то, что хотел и мог выразить автор в той форме, в которой оно выразилось».</a:t>
            </a:r>
          </a:p>
          <a:p>
            <a:pPr algn="just"/>
            <a:endParaRPr lang="ru-RU" sz="3200">
              <a:latin typeface="Times New Roman" pitchFamily="18" charset="0"/>
              <a:cs typeface="Times New Roman" pitchFamily="18" charset="0"/>
            </a:endParaRPr>
          </a:p>
          <a:p>
            <a:pPr algn="just"/>
            <a:r>
              <a:rPr lang="ru-RU" sz="3200">
                <a:latin typeface="Times New Roman" pitchFamily="18" charset="0"/>
                <a:cs typeface="Times New Roman" pitchFamily="18" charset="0"/>
              </a:rPr>
              <a:t>В литературоведении это произведение определено как </a:t>
            </a:r>
            <a:r>
              <a:rPr lang="ru-RU" sz="3200" b="1">
                <a:latin typeface="Times New Roman" pitchFamily="18" charset="0"/>
                <a:cs typeface="Times New Roman" pitchFamily="18" charset="0"/>
              </a:rPr>
              <a:t>роман-эпопея.</a:t>
            </a:r>
            <a:endParaRPr lang="ru-RU" sz="3200" b="1">
              <a:latin typeface="Franklin Gothic Boo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Роман-эпопея</a:t>
            </a:r>
            <a:endParaRPr lang="ru-RU" sz="3200" b="1" dirty="0">
              <a:solidFill>
                <a:schemeClr val="tx1"/>
              </a:solidFill>
              <a:latin typeface="Times New Roman" pitchFamily="18" charset="0"/>
              <a:cs typeface="Times New Roman" pitchFamily="18" charset="0"/>
            </a:endParaRPr>
          </a:p>
        </p:txBody>
      </p:sp>
      <p:sp>
        <p:nvSpPr>
          <p:cNvPr id="24578" name="Прямоугольник 2"/>
          <p:cNvSpPr>
            <a:spLocks noChangeArrowheads="1"/>
          </p:cNvSpPr>
          <p:nvPr/>
        </p:nvSpPr>
        <p:spPr bwMode="auto">
          <a:xfrm>
            <a:off x="539750" y="1052513"/>
            <a:ext cx="8064500" cy="6616700"/>
          </a:xfrm>
          <a:prstGeom prst="rect">
            <a:avLst/>
          </a:prstGeom>
          <a:noFill/>
          <a:ln w="9525">
            <a:noFill/>
            <a:miter lim="800000"/>
            <a:headEnd/>
            <a:tailEnd/>
          </a:ln>
        </p:spPr>
        <p:txBody>
          <a:bodyPr>
            <a:spAutoFit/>
          </a:bodyPr>
          <a:lstStyle/>
          <a:p>
            <a:pPr algn="just">
              <a:buFont typeface="Arial" charset="0"/>
              <a:buChar char="•"/>
            </a:pPr>
            <a:r>
              <a:rPr lang="ru-RU" sz="2400">
                <a:latin typeface="Times New Roman" pitchFamily="18" charset="0"/>
                <a:cs typeface="Times New Roman" pitchFamily="18" charset="0"/>
              </a:rPr>
              <a:t> Отражены крупные исторические события, охватывающие большой отрезок времени (1805-1821).</a:t>
            </a:r>
          </a:p>
          <a:p>
            <a:pPr algn="just">
              <a:buFont typeface="Arial" charset="0"/>
              <a:buChar char="•"/>
            </a:pPr>
            <a:r>
              <a:rPr lang="ru-RU" sz="2400">
                <a:latin typeface="Times New Roman" pitchFamily="18" charset="0"/>
                <a:cs typeface="Times New Roman" pitchFamily="18" charset="0"/>
              </a:rPr>
              <a:t> Введено более 200 действующих лиц. Среди них – реальные исторические личности: </a:t>
            </a:r>
            <a:r>
              <a:rPr lang="ru-RU" sz="2400">
                <a:solidFill>
                  <a:srgbClr val="FF0000"/>
                </a:solidFill>
                <a:latin typeface="Times New Roman" pitchFamily="18" charset="0"/>
                <a:cs typeface="Times New Roman" pitchFamily="18" charset="0"/>
              </a:rPr>
              <a:t>Кутузов, Наполеон, Александр </a:t>
            </a:r>
            <a:r>
              <a:rPr lang="en-US" sz="2400">
                <a:solidFill>
                  <a:srgbClr val="FF0000"/>
                </a:solidFill>
                <a:latin typeface="Times New Roman" pitchFamily="18" charset="0"/>
                <a:cs typeface="Times New Roman" pitchFamily="18" charset="0"/>
              </a:rPr>
              <a:t>I</a:t>
            </a:r>
            <a:r>
              <a:rPr lang="ru-RU" sz="2400">
                <a:solidFill>
                  <a:srgbClr val="FF0000"/>
                </a:solidFill>
                <a:latin typeface="Times New Roman" pitchFamily="18" charset="0"/>
                <a:cs typeface="Times New Roman" pitchFamily="18" charset="0"/>
              </a:rPr>
              <a:t>, Сперанский, Ростопчин, Багратион</a:t>
            </a:r>
            <a:r>
              <a:rPr lang="ru-RU" sz="2400">
                <a:latin typeface="Times New Roman" pitchFamily="18" charset="0"/>
                <a:cs typeface="Times New Roman" pitchFamily="18" charset="0"/>
              </a:rPr>
              <a:t>.</a:t>
            </a:r>
          </a:p>
          <a:p>
            <a:pPr algn="just">
              <a:buFont typeface="Arial" charset="0"/>
              <a:buChar char="•"/>
            </a:pPr>
            <a:r>
              <a:rPr lang="ru-RU" sz="2400">
                <a:latin typeface="Times New Roman" pitchFamily="18" charset="0"/>
                <a:cs typeface="Times New Roman" pitchFamily="18" charset="0"/>
              </a:rPr>
              <a:t> Показаны все социальные слои русского общества того времени: высший свет, дворянская аристократия, провинциальное дворянство, армия, купечество, крестьянство.</a:t>
            </a:r>
          </a:p>
          <a:p>
            <a:pPr algn="just">
              <a:buFont typeface="Arial" charset="0"/>
              <a:buChar char="•"/>
            </a:pPr>
            <a:r>
              <a:rPr lang="ru-RU" sz="2400">
                <a:latin typeface="Times New Roman" pitchFamily="18" charset="0"/>
                <a:cs typeface="Times New Roman" pitchFamily="18" charset="0"/>
              </a:rPr>
              <a:t> Герои испытываются исключительно обстоятельствами. Раскрываются необыкновенные способности человека, его душевных сил. Развиваются одновременно несколько сюжетных линий.</a:t>
            </a:r>
          </a:p>
          <a:p>
            <a:pPr algn="just">
              <a:buFont typeface="Arial" charset="0"/>
              <a:buChar char="•"/>
            </a:pPr>
            <a:r>
              <a:rPr lang="ru-RU" sz="2400">
                <a:latin typeface="Times New Roman" pitchFamily="18" charset="0"/>
                <a:cs typeface="Times New Roman" pitchFamily="18" charset="0"/>
              </a:rPr>
              <a:t> Отсутствуют границы между художественным вымыслом и документальным описанием всемирно-исторических событий.</a:t>
            </a:r>
          </a:p>
          <a:p>
            <a:pPr algn="just">
              <a:buFont typeface="Arial" charset="0"/>
              <a:buChar char="•"/>
            </a:pPr>
            <a:endParaRPr lang="ru-RU" sz="2000">
              <a:latin typeface="Times New Roman" pitchFamily="18" charset="0"/>
              <a:cs typeface="Times New Roman" pitchFamily="18" charset="0"/>
            </a:endParaRPr>
          </a:p>
          <a:p>
            <a:pPr algn="just">
              <a:buFont typeface="Arial" charset="0"/>
              <a:buChar char="•"/>
            </a:pPr>
            <a:endParaRPr lang="ru-RU" sz="2000">
              <a:latin typeface="Franklin Gothic Boo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проблематика</a:t>
            </a:r>
            <a:endParaRPr lang="ru-RU" sz="3200" b="1" dirty="0">
              <a:solidFill>
                <a:schemeClr val="tx1"/>
              </a:solidFill>
              <a:latin typeface="Times New Roman" pitchFamily="18" charset="0"/>
              <a:cs typeface="Times New Roman" pitchFamily="18" charset="0"/>
            </a:endParaRPr>
          </a:p>
        </p:txBody>
      </p:sp>
      <p:sp>
        <p:nvSpPr>
          <p:cNvPr id="25602" name="Прямоугольник 2"/>
          <p:cNvSpPr>
            <a:spLocks noChangeArrowheads="1"/>
          </p:cNvSpPr>
          <p:nvPr/>
        </p:nvSpPr>
        <p:spPr bwMode="auto">
          <a:xfrm>
            <a:off x="2286000" y="2967038"/>
            <a:ext cx="4572000" cy="369887"/>
          </a:xfrm>
          <a:prstGeom prst="rect">
            <a:avLst/>
          </a:prstGeom>
          <a:noFill/>
          <a:ln w="9525">
            <a:noFill/>
            <a:miter lim="800000"/>
            <a:headEnd/>
            <a:tailEnd/>
          </a:ln>
        </p:spPr>
        <p:txBody>
          <a:bodyPr>
            <a:spAutoFit/>
          </a:bodyPr>
          <a:lstStyle/>
          <a:p>
            <a:pPr algn="just"/>
            <a:r>
              <a:rPr lang="ru-RU">
                <a:latin typeface="Franklin Gothic Book" pitchFamily="34" charset="0"/>
              </a:rPr>
              <a:t> </a:t>
            </a:r>
          </a:p>
        </p:txBody>
      </p:sp>
      <p:sp>
        <p:nvSpPr>
          <p:cNvPr id="4" name="Прямоугольник 3"/>
          <p:cNvSpPr/>
          <p:nvPr/>
        </p:nvSpPr>
        <p:spPr>
          <a:xfrm>
            <a:off x="539750" y="1052513"/>
            <a:ext cx="8064500" cy="5262562"/>
          </a:xfrm>
          <a:prstGeom prst="rect">
            <a:avLst/>
          </a:prstGeom>
        </p:spPr>
        <p:txBody>
          <a:bodyPr>
            <a:spAutoFit/>
          </a:bodyPr>
          <a:lstStyle/>
          <a:p>
            <a:pPr indent="179388" algn="just" fontAlgn="auto">
              <a:spcBef>
                <a:spcPts val="0"/>
              </a:spcBef>
              <a:spcAft>
                <a:spcPts val="0"/>
              </a:spcAft>
              <a:buFont typeface="Arial" pitchFamily="34" charset="0"/>
              <a:buChar char="•"/>
              <a:defRPr/>
            </a:pPr>
            <a:r>
              <a:rPr lang="ru-RU" sz="2400" b="1" dirty="0">
                <a:latin typeface="Times New Roman" pitchFamily="18" charset="0"/>
                <a:cs typeface="Times New Roman" pitchFamily="18" charset="0"/>
              </a:rPr>
              <a:t>Роман-эпопея</a:t>
            </a:r>
            <a:r>
              <a:rPr lang="ru-RU" sz="2400" dirty="0">
                <a:latin typeface="Times New Roman" pitchFamily="18" charset="0"/>
                <a:cs typeface="Times New Roman" pitchFamily="18" charset="0"/>
              </a:rPr>
              <a:t> не является обычным литературным произведением – </a:t>
            </a:r>
            <a:r>
              <a:rPr lang="ru-RU" sz="2400" u="sng" dirty="0">
                <a:latin typeface="Times New Roman" pitchFamily="18" charset="0"/>
                <a:cs typeface="Times New Roman" pitchFamily="18" charset="0"/>
              </a:rPr>
              <a:t>это художественное изложение определённой философии жизни.</a:t>
            </a:r>
          </a:p>
          <a:p>
            <a:pPr algn="just" fontAlgn="auto">
              <a:spcBef>
                <a:spcPts val="0"/>
              </a:spcBef>
              <a:spcAft>
                <a:spcPts val="0"/>
              </a:spcAft>
              <a:buFont typeface="Arial" pitchFamily="34" charset="0"/>
              <a:buChar char="•"/>
              <a:defRPr/>
            </a:pP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Писатель пытается понять законы, которые управляют миром; он противопоставляет историю и жизнь отдельного человека, считая, что </a:t>
            </a:r>
            <a:r>
              <a:rPr lang="ru-RU" sz="2400" u="sng" dirty="0">
                <a:latin typeface="Times New Roman" pitchFamily="18" charset="0"/>
                <a:cs typeface="Times New Roman" pitchFamily="18" charset="0"/>
              </a:rPr>
              <a:t>основы бытия (рождение, смерть, любовь, ненависть, стремление к духовному преображению) не зависят от тех ситуаций, в которые ставит человека война или любое другое историческое событие.</a:t>
            </a:r>
          </a:p>
          <a:p>
            <a:pPr algn="just" fontAlgn="auto">
              <a:spcBef>
                <a:spcPts val="0"/>
              </a:spcBef>
              <a:spcAft>
                <a:spcPts val="0"/>
              </a:spcAft>
              <a:buFont typeface="Arial" pitchFamily="34" charset="0"/>
              <a:buChar char="•"/>
              <a:defRPr/>
            </a:pP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Толстой доказывает читателю, что </a:t>
            </a:r>
            <a:r>
              <a:rPr lang="ru-RU" sz="2400" u="sng" dirty="0">
                <a:latin typeface="Times New Roman" pitchFamily="18" charset="0"/>
                <a:cs typeface="Times New Roman" pitchFamily="18" charset="0"/>
              </a:rPr>
              <a:t>нравственность всегда торжествует над грубой силой</a:t>
            </a:r>
            <a:r>
              <a:rPr lang="ru-RU" sz="2400" dirty="0">
                <a:latin typeface="Times New Roman" pitchFamily="18" charset="0"/>
                <a:cs typeface="Times New Roman" pitchFamily="18" charset="0"/>
              </a:rPr>
              <a:t>. (Поэтому </a:t>
            </a:r>
            <a:r>
              <a:rPr lang="ru-RU" sz="2400" dirty="0">
                <a:solidFill>
                  <a:srgbClr val="FF0000"/>
                </a:solidFill>
                <a:latin typeface="Times New Roman" pitchFamily="18" charset="0"/>
                <a:cs typeface="Times New Roman" pitchFamily="18" charset="0"/>
              </a:rPr>
              <a:t>Наполеон</a:t>
            </a:r>
            <a:r>
              <a:rPr lang="ru-RU" sz="2400" dirty="0">
                <a:latin typeface="Times New Roman" pitchFamily="18" charset="0"/>
                <a:cs typeface="Times New Roman" pitchFamily="18" charset="0"/>
              </a:rPr>
              <a:t> и </a:t>
            </a:r>
            <a:r>
              <a:rPr lang="ru-RU" sz="2400" dirty="0">
                <a:solidFill>
                  <a:srgbClr val="FF0000"/>
                </a:solidFill>
                <a:latin typeface="Times New Roman" pitchFamily="18" charset="0"/>
                <a:cs typeface="Times New Roman" pitchFamily="18" charset="0"/>
              </a:rPr>
              <a:t>Кутузов</a:t>
            </a:r>
            <a:r>
              <a:rPr lang="ru-RU" sz="2400" dirty="0">
                <a:latin typeface="Times New Roman" pitchFamily="18" charset="0"/>
                <a:cs typeface="Times New Roman" pitchFamily="18" charset="0"/>
              </a:rPr>
              <a:t> изображены субъективно: </a:t>
            </a:r>
            <a:r>
              <a:rPr lang="ru-RU" sz="2400" dirty="0">
                <a:solidFill>
                  <a:srgbClr val="FF0000"/>
                </a:solidFill>
                <a:latin typeface="Times New Roman" pitchFamily="18" charset="0"/>
                <a:cs typeface="Times New Roman" pitchFamily="18" charset="0"/>
              </a:rPr>
              <a:t>Наполеон</a:t>
            </a:r>
            <a:r>
              <a:rPr lang="ru-RU" sz="2400" dirty="0">
                <a:latin typeface="Times New Roman" pitchFamily="18" charset="0"/>
                <a:cs typeface="Times New Roman" pitchFamily="18" charset="0"/>
              </a:rPr>
              <a:t> – в комическом образе, а </a:t>
            </a:r>
            <a:r>
              <a:rPr lang="ru-RU" sz="2400" dirty="0">
                <a:solidFill>
                  <a:srgbClr val="FF0000"/>
                </a:solidFill>
                <a:latin typeface="Times New Roman" pitchFamily="18" charset="0"/>
                <a:cs typeface="Times New Roman" pitchFamily="18" charset="0"/>
              </a:rPr>
              <a:t>Кутузов</a:t>
            </a:r>
            <a:r>
              <a:rPr lang="ru-RU" sz="2400" dirty="0">
                <a:latin typeface="Times New Roman" pitchFamily="18" charset="0"/>
                <a:cs typeface="Times New Roman" pitchFamily="18" charset="0"/>
              </a:rPr>
              <a:t> – как спаситель России.)</a:t>
            </a:r>
            <a:endParaRPr lang="ru-RU" dirty="0">
              <a:latin typeface="+mn-lt"/>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проблематика</a:t>
            </a:r>
            <a:endParaRPr lang="ru-RU" sz="3200" b="1" dirty="0">
              <a:solidFill>
                <a:schemeClr val="tx1"/>
              </a:solidFill>
              <a:latin typeface="Times New Roman" pitchFamily="18" charset="0"/>
              <a:cs typeface="Times New Roman" pitchFamily="18" charset="0"/>
            </a:endParaRPr>
          </a:p>
        </p:txBody>
      </p:sp>
      <p:sp>
        <p:nvSpPr>
          <p:cNvPr id="3" name="Прямоугольник 2"/>
          <p:cNvSpPr/>
          <p:nvPr/>
        </p:nvSpPr>
        <p:spPr>
          <a:xfrm>
            <a:off x="539750" y="1052513"/>
            <a:ext cx="7993063" cy="5262562"/>
          </a:xfrm>
          <a:prstGeom prst="rect">
            <a:avLst/>
          </a:prstGeom>
        </p:spPr>
        <p:txBody>
          <a:bodyPr>
            <a:spAutoFit/>
          </a:bodyPr>
          <a:lstStyle/>
          <a:p>
            <a:pPr indent="179388" algn="just" fontAlgn="auto">
              <a:spcBef>
                <a:spcPts val="0"/>
              </a:spcBef>
              <a:spcAft>
                <a:spcPts val="0"/>
              </a:spcAft>
              <a:buFont typeface="Arial" pitchFamily="34" charset="0"/>
              <a:buChar char="•"/>
              <a:defRPr/>
            </a:pPr>
            <a:r>
              <a:rPr lang="ru-RU" sz="2400" dirty="0">
                <a:latin typeface="Times New Roman" pitchFamily="18" charset="0"/>
                <a:cs typeface="Times New Roman" pitchFamily="18" charset="0"/>
              </a:rPr>
              <a:t>Решаются глобальные вопросы. </a:t>
            </a:r>
            <a:r>
              <a:rPr lang="ru-RU" sz="2400" u="sng" dirty="0">
                <a:latin typeface="Times New Roman" pitchFamily="18" charset="0"/>
                <a:cs typeface="Times New Roman" pitchFamily="18" charset="0"/>
              </a:rPr>
              <a:t>Какая сила движет народами? Может ли человек воздействовать на свою судьбу и судьбу истории?</a:t>
            </a:r>
            <a:r>
              <a:rPr lang="ru-RU" sz="2400" dirty="0">
                <a:latin typeface="Times New Roman" pitchFamily="18" charset="0"/>
                <a:cs typeface="Times New Roman" pitchFamily="18" charset="0"/>
              </a:rPr>
              <a:t> Толстой пришёл к выводу, с которым многие не согласны: на ход истории не влияют даже выдающиеся исторические личности – историей управляет «роевое движение масс».</a:t>
            </a:r>
          </a:p>
          <a:p>
            <a:pPr algn="just" fontAlgn="auto">
              <a:spcBef>
                <a:spcPts val="0"/>
              </a:spcBef>
              <a:spcAft>
                <a:spcPts val="0"/>
              </a:spcAft>
              <a:buFont typeface="Arial" pitchFamily="34" charset="0"/>
              <a:buChar char="•"/>
              <a:defRPr/>
            </a:pP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Одной из главных поставленных в романе проблем является </a:t>
            </a:r>
            <a:r>
              <a:rPr lang="ru-RU" sz="2400" u="sng" dirty="0">
                <a:latin typeface="Times New Roman" pitchFamily="18" charset="0"/>
                <a:cs typeface="Times New Roman" pitchFamily="18" charset="0"/>
              </a:rPr>
              <a:t>проблема человеческого счастья, поисков смысла жизни.</a:t>
            </a:r>
            <a:r>
              <a:rPr lang="ru-RU" sz="2400" dirty="0">
                <a:latin typeface="Times New Roman" pitchFamily="18" charset="0"/>
                <a:cs typeface="Times New Roman" pitchFamily="18" charset="0"/>
              </a:rPr>
              <a:t> </a:t>
            </a:r>
            <a:r>
              <a:rPr lang="ru-RU" sz="2400" dirty="0">
                <a:solidFill>
                  <a:srgbClr val="FF0000"/>
                </a:solidFill>
                <a:latin typeface="Times New Roman" pitchFamily="18" charset="0"/>
                <a:cs typeface="Times New Roman" pitchFamily="18" charset="0"/>
              </a:rPr>
              <a:t>Андрей Болконский, Пьер Безухов, Наташа Ростова </a:t>
            </a:r>
            <a:r>
              <a:rPr lang="ru-RU" sz="2400" dirty="0">
                <a:latin typeface="Times New Roman" pitchFamily="18" charset="0"/>
                <a:cs typeface="Times New Roman" pitchFamily="18" charset="0"/>
              </a:rPr>
              <a:t>– натуры ищущие, страдающие. Для Толстого человек – часть Вселенной, и ему интересно, какой путь проходит душа человека в стремлении к самосовершенствованию и пониманию самого себя.</a:t>
            </a:r>
          </a:p>
          <a:p>
            <a:pPr algn="just" fontAlgn="auto">
              <a:spcBef>
                <a:spcPts val="0"/>
              </a:spcBef>
              <a:spcAft>
                <a:spcPts val="0"/>
              </a:spcAft>
              <a:buFont typeface="Arial" pitchFamily="34" charset="0"/>
              <a:buChar char="•"/>
              <a:defRPr/>
            </a:pPr>
            <a:endParaRPr lang="ru-RU"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Персонажи  романа</a:t>
            </a:r>
            <a:endParaRPr lang="ru-RU" sz="3200" b="1" dirty="0">
              <a:solidFill>
                <a:schemeClr val="tx1"/>
              </a:solidFill>
              <a:latin typeface="Times New Roman" pitchFamily="18" charset="0"/>
              <a:cs typeface="Times New Roman" pitchFamily="18" charset="0"/>
            </a:endParaRPr>
          </a:p>
        </p:txBody>
      </p:sp>
      <p:sp>
        <p:nvSpPr>
          <p:cNvPr id="27650" name="Прямоугольник 2"/>
          <p:cNvSpPr>
            <a:spLocks noChangeArrowheads="1"/>
          </p:cNvSpPr>
          <p:nvPr/>
        </p:nvSpPr>
        <p:spPr bwMode="auto">
          <a:xfrm>
            <a:off x="539750" y="1052513"/>
            <a:ext cx="8064500" cy="5694362"/>
          </a:xfrm>
          <a:prstGeom prst="rect">
            <a:avLst/>
          </a:prstGeom>
          <a:noFill/>
          <a:ln w="9525">
            <a:noFill/>
            <a:miter lim="800000"/>
            <a:headEnd/>
            <a:tailEnd/>
          </a:ln>
        </p:spPr>
        <p:txBody>
          <a:bodyPr>
            <a:spAutoFit/>
          </a:bodyPr>
          <a:lstStyle/>
          <a:p>
            <a:pPr algn="just"/>
            <a:r>
              <a:rPr lang="ru-RU" sz="2800">
                <a:latin typeface="Times New Roman" pitchFamily="18" charset="0"/>
                <a:cs typeface="Times New Roman" pitchFamily="18" charset="0"/>
              </a:rPr>
              <a:t>В романе более 200 действующих лиц (среди вымышленных много реальных). В изображении главных персонажей используются </a:t>
            </a:r>
            <a:r>
              <a:rPr lang="ru-RU" sz="2800" u="sng">
                <a:latin typeface="Times New Roman" pitchFamily="18" charset="0"/>
                <a:cs typeface="Times New Roman" pitchFamily="18" charset="0"/>
              </a:rPr>
              <a:t>приёмы антитезы</a:t>
            </a:r>
            <a:r>
              <a:rPr lang="ru-RU" sz="2800">
                <a:latin typeface="Times New Roman" pitchFamily="18" charset="0"/>
                <a:cs typeface="Times New Roman" pitchFamily="18" charset="0"/>
              </a:rPr>
              <a:t> (противопоставления) и </a:t>
            </a:r>
            <a:r>
              <a:rPr lang="ru-RU" sz="2800" u="sng">
                <a:latin typeface="Times New Roman" pitchFamily="18" charset="0"/>
                <a:cs typeface="Times New Roman" pitchFamily="18" charset="0"/>
              </a:rPr>
              <a:t>психологического анализа</a:t>
            </a:r>
            <a:r>
              <a:rPr lang="ru-RU" sz="2800">
                <a:latin typeface="Times New Roman" pitchFamily="18" charset="0"/>
                <a:cs typeface="Times New Roman" pitchFamily="18" charset="0"/>
              </a:rPr>
              <a:t> (Н.Г.Чернышевский назвал этот приём «диалектикой души»).</a:t>
            </a:r>
          </a:p>
          <a:p>
            <a:pPr algn="just"/>
            <a:r>
              <a:rPr lang="ru-RU" sz="2800">
                <a:latin typeface="Times New Roman" pitchFamily="18" charset="0"/>
                <a:cs typeface="Times New Roman" pitchFamily="18" charset="0"/>
              </a:rPr>
              <a:t>Героев романа нельзя по традиции условно разделить на «положительных» и «отрицательных». Толстой убеждён, что нельзя назвать человека плохим или хорошим, потому что «человек есть всё: все возможности, есть текучее вещество». Он показывает героев </a:t>
            </a:r>
            <a:r>
              <a:rPr lang="ru-RU" sz="2800" b="1">
                <a:latin typeface="Times New Roman" pitchFamily="18" charset="0"/>
                <a:cs typeface="Times New Roman" pitchFamily="18" charset="0"/>
              </a:rPr>
              <a:t>неизменяемых, застывших и изменяющихся.</a:t>
            </a:r>
            <a:endParaRPr lang="ru-RU" sz="2800" b="1">
              <a:latin typeface="Franklin Gothic Boo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Персонажи  романа</a:t>
            </a:r>
            <a:endParaRPr lang="ru-RU" sz="3200" b="1" dirty="0">
              <a:solidFill>
                <a:schemeClr val="tx1"/>
              </a:solidFill>
              <a:latin typeface="Times New Roman" pitchFamily="18" charset="0"/>
              <a:cs typeface="Times New Roman" pitchFamily="18" charset="0"/>
            </a:endParaRPr>
          </a:p>
        </p:txBody>
      </p:sp>
      <p:sp>
        <p:nvSpPr>
          <p:cNvPr id="28674" name="Прямоугольник 2"/>
          <p:cNvSpPr>
            <a:spLocks noChangeArrowheads="1"/>
          </p:cNvSpPr>
          <p:nvPr/>
        </p:nvSpPr>
        <p:spPr bwMode="auto">
          <a:xfrm>
            <a:off x="539750" y="1052513"/>
            <a:ext cx="8064500" cy="5910262"/>
          </a:xfrm>
          <a:prstGeom prst="rect">
            <a:avLst/>
          </a:prstGeom>
          <a:noFill/>
          <a:ln w="9525">
            <a:noFill/>
            <a:miter lim="800000"/>
            <a:headEnd/>
            <a:tailEnd/>
          </a:ln>
        </p:spPr>
        <p:txBody>
          <a:bodyPr>
            <a:spAutoFit/>
          </a:bodyPr>
          <a:lstStyle/>
          <a:p>
            <a:pPr algn="ctr"/>
            <a:r>
              <a:rPr lang="ru-RU" sz="2400">
                <a:latin typeface="Franklin Gothic Book" pitchFamily="34" charset="0"/>
              </a:rPr>
              <a:t> </a:t>
            </a:r>
            <a:r>
              <a:rPr lang="ru-RU" sz="2400" b="1">
                <a:latin typeface="Times New Roman" pitchFamily="18" charset="0"/>
                <a:cs typeface="Times New Roman" pitchFamily="18" charset="0"/>
              </a:rPr>
              <a:t>Любимые герои Толстого</a:t>
            </a:r>
          </a:p>
          <a:p>
            <a:pPr algn="just"/>
            <a:r>
              <a:rPr lang="ru-RU" sz="2400">
                <a:latin typeface="Times New Roman" pitchFamily="18" charset="0"/>
                <a:cs typeface="Times New Roman" pitchFamily="18" charset="0"/>
              </a:rPr>
              <a:t>Эти герои – </a:t>
            </a:r>
            <a:r>
              <a:rPr lang="ru-RU" sz="2400">
                <a:solidFill>
                  <a:srgbClr val="FF0000"/>
                </a:solidFill>
                <a:latin typeface="Times New Roman" pitchFamily="18" charset="0"/>
                <a:cs typeface="Times New Roman" pitchFamily="18" charset="0"/>
              </a:rPr>
              <a:t>Андрей Болконский, Пьер Безухов, Наташа Ростова, княжна Марья </a:t>
            </a:r>
            <a:r>
              <a:rPr lang="ru-RU" sz="2400">
                <a:latin typeface="Times New Roman" pitchFamily="18" charset="0"/>
                <a:cs typeface="Times New Roman" pitchFamily="18" charset="0"/>
              </a:rPr>
              <a:t>– меняются, и мы наблюдаем их эволюцию. Они способны к нравственному самосовершенствованию, к духовным исканиям. Им свойствен самоанализ.</a:t>
            </a:r>
          </a:p>
          <a:p>
            <a:pPr algn="just"/>
            <a:r>
              <a:rPr lang="ru-RU" sz="2400">
                <a:latin typeface="Times New Roman" pitchFamily="18" charset="0"/>
                <a:cs typeface="Times New Roman" pitchFamily="18" charset="0"/>
              </a:rPr>
              <a:t>В отличие от нелюбимых, любимые герои писателя обычно не всегда красивы внешне, но щедро наделены внутренней красотой. Для них характерны </a:t>
            </a:r>
            <a:r>
              <a:rPr lang="ru-RU" sz="2400" u="sng">
                <a:latin typeface="Times New Roman" pitchFamily="18" charset="0"/>
                <a:cs typeface="Times New Roman" pitchFamily="18" charset="0"/>
              </a:rPr>
              <a:t>неуспокоенность души, желание быть полезными, любить и быть любимыми. </a:t>
            </a:r>
          </a:p>
          <a:p>
            <a:pPr algn="just"/>
            <a:endParaRPr lang="ru-RU" sz="2400" b="1" u="sng">
              <a:latin typeface="Times New Roman" pitchFamily="18" charset="0"/>
              <a:cs typeface="Times New Roman" pitchFamily="18" charset="0"/>
            </a:endParaRPr>
          </a:p>
          <a:p>
            <a:pPr algn="just"/>
            <a:r>
              <a:rPr lang="ru-RU" sz="2400" b="1">
                <a:latin typeface="Times New Roman" pitchFamily="18" charset="0"/>
                <a:cs typeface="Times New Roman" pitchFamily="18" charset="0"/>
              </a:rPr>
              <a:t>Главный объект творчества писателя – душа человека</a:t>
            </a:r>
            <a:r>
              <a:rPr lang="ru-RU" sz="2400">
                <a:latin typeface="Times New Roman" pitchFamily="18" charset="0"/>
                <a:cs typeface="Times New Roman" pitchFamily="18" charset="0"/>
              </a:rPr>
              <a:t>. Писателю интересно, какой путь проходит душа человека в стремлении к высокому, идеальному, в стремлении познать самого себя. </a:t>
            </a:r>
          </a:p>
          <a:p>
            <a:pPr algn="just"/>
            <a:endParaRPr lang="ru-RU">
              <a:latin typeface="Franklin Gothic Boo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Персонажи  романа</a:t>
            </a:r>
            <a:endParaRPr lang="ru-RU" sz="3200" b="1" dirty="0">
              <a:solidFill>
                <a:schemeClr val="tx1"/>
              </a:solidFill>
              <a:latin typeface="Times New Roman" pitchFamily="18" charset="0"/>
              <a:cs typeface="Times New Roman" pitchFamily="18" charset="0"/>
            </a:endParaRPr>
          </a:p>
        </p:txBody>
      </p:sp>
      <p:sp>
        <p:nvSpPr>
          <p:cNvPr id="29698" name="Прямоугольник 2"/>
          <p:cNvSpPr>
            <a:spLocks noChangeArrowheads="1"/>
          </p:cNvSpPr>
          <p:nvPr/>
        </p:nvSpPr>
        <p:spPr bwMode="auto">
          <a:xfrm>
            <a:off x="539750" y="1052513"/>
            <a:ext cx="7993063" cy="6370637"/>
          </a:xfrm>
          <a:prstGeom prst="rect">
            <a:avLst/>
          </a:prstGeom>
          <a:noFill/>
          <a:ln w="9525">
            <a:noFill/>
            <a:miter lim="800000"/>
            <a:headEnd/>
            <a:tailEnd/>
          </a:ln>
        </p:spPr>
        <p:txBody>
          <a:bodyPr>
            <a:spAutoFit/>
          </a:bodyPr>
          <a:lstStyle/>
          <a:p>
            <a:pPr algn="ctr"/>
            <a:r>
              <a:rPr lang="ru-RU" sz="2400" b="1">
                <a:latin typeface="Franklin Gothic Book" pitchFamily="34" charset="0"/>
              </a:rPr>
              <a:t> </a:t>
            </a:r>
            <a:r>
              <a:rPr lang="ru-RU" sz="2400" b="1">
                <a:latin typeface="Times New Roman" pitchFamily="18" charset="0"/>
                <a:cs typeface="Times New Roman" pitchFamily="18" charset="0"/>
              </a:rPr>
              <a:t>Нелюбимые герои Толстого</a:t>
            </a:r>
          </a:p>
          <a:p>
            <a:pPr algn="just"/>
            <a:r>
              <a:rPr lang="ru-RU" sz="2400">
                <a:latin typeface="Times New Roman" pitchFamily="18" charset="0"/>
                <a:cs typeface="Times New Roman" pitchFamily="18" charset="0"/>
              </a:rPr>
              <a:t>Эти герои – </a:t>
            </a:r>
            <a:r>
              <a:rPr lang="ru-RU" sz="2400">
                <a:solidFill>
                  <a:srgbClr val="FF0000"/>
                </a:solidFill>
                <a:latin typeface="Times New Roman" pitchFamily="18" charset="0"/>
                <a:cs typeface="Times New Roman" pitchFamily="18" charset="0"/>
              </a:rPr>
              <a:t>Анна Павловна Шерер, Анатоль Курагин, Элен, князь Василий, маленькая княгиня </a:t>
            </a:r>
            <a:r>
              <a:rPr lang="ru-RU" sz="2400">
                <a:latin typeface="Times New Roman" pitchFamily="18" charset="0"/>
                <a:cs typeface="Times New Roman" pitchFamily="18" charset="0"/>
              </a:rPr>
              <a:t>– статичны. Они красивы внешне, но красивы мертвенной, застывшей красотой. Для психологического анализа этих героев писатель использует </a:t>
            </a:r>
            <a:r>
              <a:rPr lang="ru-RU" sz="2400" u="sng">
                <a:latin typeface="Times New Roman" pitchFamily="18" charset="0"/>
                <a:cs typeface="Times New Roman" pitchFamily="18" charset="0"/>
              </a:rPr>
              <a:t>повторяющиеся детали</a:t>
            </a:r>
            <a:r>
              <a:rPr lang="ru-RU" sz="2400">
                <a:latin typeface="Times New Roman" pitchFamily="18" charset="0"/>
                <a:cs typeface="Times New Roman" pitchFamily="18" charset="0"/>
              </a:rPr>
              <a:t>: много раз перед нами проходят, вызывая раздражение, </a:t>
            </a:r>
            <a:r>
              <a:rPr lang="ru-RU" sz="2400" u="sng">
                <a:latin typeface="Times New Roman" pitchFamily="18" charset="0"/>
                <a:cs typeface="Times New Roman" pitchFamily="18" charset="0"/>
              </a:rPr>
              <a:t>плоское самодовольное лицо</a:t>
            </a:r>
            <a:r>
              <a:rPr lang="ru-RU" sz="2400">
                <a:latin typeface="Times New Roman" pitchFamily="18" charset="0"/>
                <a:cs typeface="Times New Roman" pitchFamily="18" charset="0"/>
              </a:rPr>
              <a:t> князя Василия, </a:t>
            </a:r>
            <a:r>
              <a:rPr lang="ru-RU" sz="2400" u="sng">
                <a:latin typeface="Times New Roman" pitchFamily="18" charset="0"/>
                <a:cs typeface="Times New Roman" pitchFamily="18" charset="0"/>
              </a:rPr>
              <a:t>кудри</a:t>
            </a:r>
            <a:r>
              <a:rPr lang="ru-RU" sz="2400">
                <a:latin typeface="Times New Roman" pitchFamily="18" charset="0"/>
                <a:cs typeface="Times New Roman" pitchFamily="18" charset="0"/>
              </a:rPr>
              <a:t> красавца Анатоля, </a:t>
            </a:r>
            <a:r>
              <a:rPr lang="ru-RU" sz="2400" u="sng">
                <a:latin typeface="Times New Roman" pitchFamily="18" charset="0"/>
                <a:cs typeface="Times New Roman" pitchFamily="18" charset="0"/>
              </a:rPr>
              <a:t>мраморно-белые обнажённые плечи</a:t>
            </a:r>
            <a:r>
              <a:rPr lang="ru-RU" sz="2400">
                <a:latin typeface="Times New Roman" pitchFamily="18" charset="0"/>
                <a:cs typeface="Times New Roman" pitchFamily="18" charset="0"/>
              </a:rPr>
              <a:t> Элен Курагиной. </a:t>
            </a:r>
          </a:p>
          <a:p>
            <a:pPr algn="just"/>
            <a:r>
              <a:rPr lang="ru-RU" sz="2400">
                <a:latin typeface="Times New Roman" pitchFamily="18" charset="0"/>
                <a:cs typeface="Times New Roman" pitchFamily="18" charset="0"/>
              </a:rPr>
              <a:t>Духовная нищета нелюбимых героев особенно ярко показана в событиях 1812 г.: они озабочены только собственной судьбой, а не судьбой страны. Характерно, что к концу романа люди типа Курагиных и Друбецких один за одним исчезают из текста (они не интересны Толстому).</a:t>
            </a:r>
          </a:p>
          <a:p>
            <a:pPr algn="just"/>
            <a:endParaRPr lang="ru-RU" sz="2400" b="1">
              <a:latin typeface="Times New Roman" pitchFamily="18" charset="0"/>
              <a:cs typeface="Times New Roman" pitchFamily="18" charset="0"/>
            </a:endParaRPr>
          </a:p>
          <a:p>
            <a:pPr algn="just"/>
            <a:endParaRPr lang="ru-RU" sz="2400" b="1">
              <a:latin typeface="Franklin Gothic Book"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1052736"/>
          </a:xfrm>
        </p:spPr>
        <p:txBody>
          <a:bodyPr>
            <a:noAutofit/>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Приёмы  психологического  анализа</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39750" y="1052513"/>
            <a:ext cx="8064500" cy="5545137"/>
          </a:xfrm>
        </p:spPr>
        <p:txBody>
          <a:bodyPr>
            <a:normAutofit fontScale="92500" lnSpcReduction="10000"/>
          </a:bodyPr>
          <a:lstStyle/>
          <a:p>
            <a:pPr algn="ctr" fontAlgn="auto">
              <a:lnSpc>
                <a:spcPct val="110000"/>
              </a:lnSpc>
              <a:spcAft>
                <a:spcPts val="0"/>
              </a:spcAft>
              <a:buFont typeface="Wingdings 2"/>
              <a:buNone/>
              <a:defRPr/>
            </a:pPr>
            <a:r>
              <a:rPr lang="ru-RU" sz="2400" b="1" dirty="0" smtClean="0">
                <a:latin typeface="Times New Roman" pitchFamily="18" charset="0"/>
                <a:cs typeface="Times New Roman" pitchFamily="18" charset="0"/>
              </a:rPr>
              <a:t>Повторяющиеся детали</a:t>
            </a:r>
          </a:p>
          <a:p>
            <a:pPr marL="0" indent="0" algn="just" fontAlgn="auto">
              <a:lnSpc>
                <a:spcPct val="110000"/>
              </a:lnSpc>
              <a:spcAft>
                <a:spcPts val="0"/>
              </a:spcAft>
              <a:buFont typeface="Wingdings 2"/>
              <a:buNone/>
              <a:defRPr/>
            </a:pPr>
            <a:r>
              <a:rPr lang="ru-RU" sz="2400" dirty="0" smtClean="0">
                <a:solidFill>
                  <a:schemeClr val="tx1"/>
                </a:solidFill>
                <a:latin typeface="Times New Roman" pitchFamily="18" charset="0"/>
                <a:cs typeface="Times New Roman" pitchFamily="18" charset="0"/>
              </a:rPr>
              <a:t>Мертвенная застывшая красота нелюбимых героев (</a:t>
            </a:r>
            <a:r>
              <a:rPr lang="ru-RU" sz="2400" dirty="0" smtClean="0">
                <a:solidFill>
                  <a:srgbClr val="FF0000"/>
                </a:solidFill>
                <a:latin typeface="Times New Roman" pitchFamily="18" charset="0"/>
                <a:cs typeface="Times New Roman" pitchFamily="18" charset="0"/>
              </a:rPr>
              <a:t>Элен, Анатоль, князь Василий, Жюли</a:t>
            </a:r>
            <a:r>
              <a:rPr lang="ru-RU" sz="2400" dirty="0" smtClean="0">
                <a:solidFill>
                  <a:schemeClr val="tx1"/>
                </a:solidFill>
                <a:latin typeface="Times New Roman" pitchFamily="18" charset="0"/>
                <a:cs typeface="Times New Roman" pitchFamily="18" charset="0"/>
              </a:rPr>
              <a:t>) и  некрасивые внешне любимые герои (</a:t>
            </a:r>
            <a:r>
              <a:rPr lang="ru-RU" sz="2400" dirty="0" smtClean="0">
                <a:solidFill>
                  <a:srgbClr val="FF0000"/>
                </a:solidFill>
                <a:latin typeface="Times New Roman" pitchFamily="18" charset="0"/>
                <a:cs typeface="Times New Roman" pitchFamily="18" charset="0"/>
              </a:rPr>
              <a:t>Наташа, княжна Марья, капитан Тушин</a:t>
            </a:r>
            <a:r>
              <a:rPr lang="ru-RU" sz="2400" dirty="0" smtClean="0">
                <a:solidFill>
                  <a:schemeClr val="tx1"/>
                </a:solidFill>
                <a:latin typeface="Times New Roman" pitchFamily="18" charset="0"/>
                <a:cs typeface="Times New Roman" pitchFamily="18" charset="0"/>
              </a:rPr>
              <a:t>).</a:t>
            </a:r>
          </a:p>
          <a:p>
            <a:pPr marL="0" indent="0" algn="ctr" fontAlgn="auto">
              <a:lnSpc>
                <a:spcPct val="110000"/>
              </a:lnSpc>
              <a:spcAft>
                <a:spcPts val="0"/>
              </a:spcAft>
              <a:buFont typeface="Wingdings 2"/>
              <a:buNone/>
              <a:defRPr/>
            </a:pPr>
            <a:r>
              <a:rPr lang="ru-RU" sz="2400" b="1" dirty="0" smtClean="0">
                <a:solidFill>
                  <a:schemeClr val="tx1"/>
                </a:solidFill>
                <a:latin typeface="Times New Roman" pitchFamily="18" charset="0"/>
                <a:cs typeface="Times New Roman" pitchFamily="18" charset="0"/>
              </a:rPr>
              <a:t>Способность к самосовершенствованию</a:t>
            </a:r>
          </a:p>
          <a:p>
            <a:pPr marL="0" indent="0" algn="just" fontAlgn="auto">
              <a:lnSpc>
                <a:spcPct val="110000"/>
              </a:lnSpc>
              <a:spcAft>
                <a:spcPts val="0"/>
              </a:spcAft>
              <a:buFont typeface="Wingdings 2"/>
              <a:buNone/>
              <a:defRPr/>
            </a:pPr>
            <a:r>
              <a:rPr lang="ru-RU" sz="2400" dirty="0" smtClean="0">
                <a:solidFill>
                  <a:schemeClr val="tx1"/>
                </a:solidFill>
                <a:latin typeface="Times New Roman" pitchFamily="18" charset="0"/>
                <a:cs typeface="Times New Roman" pitchFamily="18" charset="0"/>
              </a:rPr>
              <a:t>Процесс поиска истинного, непреходящего в жизни ярко показан на примере </a:t>
            </a:r>
            <a:r>
              <a:rPr lang="ru-RU" sz="2400" dirty="0" smtClean="0">
                <a:solidFill>
                  <a:srgbClr val="FF0000"/>
                </a:solidFill>
                <a:latin typeface="Times New Roman" pitchFamily="18" charset="0"/>
                <a:cs typeface="Times New Roman" pitchFamily="18" charset="0"/>
              </a:rPr>
              <a:t>Пьера</a:t>
            </a:r>
            <a:r>
              <a:rPr lang="ru-RU" sz="2400" dirty="0" smtClean="0">
                <a:solidFill>
                  <a:schemeClr val="tx1"/>
                </a:solidFill>
                <a:latin typeface="Times New Roman" pitchFamily="18" charset="0"/>
                <a:cs typeface="Times New Roman" pitchFamily="18" charset="0"/>
              </a:rPr>
              <a:t> и </a:t>
            </a:r>
            <a:r>
              <a:rPr lang="ru-RU" sz="2400" dirty="0" smtClean="0">
                <a:solidFill>
                  <a:srgbClr val="FF0000"/>
                </a:solidFill>
                <a:latin typeface="Times New Roman" pitchFamily="18" charset="0"/>
                <a:cs typeface="Times New Roman" pitchFamily="18" charset="0"/>
              </a:rPr>
              <a:t>Андрея</a:t>
            </a:r>
            <a:r>
              <a:rPr lang="ru-RU" sz="2400" dirty="0" smtClean="0">
                <a:solidFill>
                  <a:schemeClr val="tx1"/>
                </a:solidFill>
                <a:latin typeface="Times New Roman" pitchFamily="18" charset="0"/>
                <a:cs typeface="Times New Roman" pitchFamily="18" charset="0"/>
              </a:rPr>
              <a:t>. Они постепенно выходят из-под влияния системы ложных ценностей: </a:t>
            </a:r>
            <a:r>
              <a:rPr lang="ru-RU" sz="2400" dirty="0" smtClean="0">
                <a:solidFill>
                  <a:srgbClr val="FF0000"/>
                </a:solidFill>
                <a:latin typeface="Times New Roman" pitchFamily="18" charset="0"/>
                <a:cs typeface="Times New Roman" pitchFamily="18" charset="0"/>
              </a:rPr>
              <a:t>Пьер</a:t>
            </a:r>
            <a:r>
              <a:rPr lang="ru-RU" sz="2400" dirty="0" smtClean="0">
                <a:solidFill>
                  <a:schemeClr val="tx1"/>
                </a:solidFill>
                <a:latin typeface="Times New Roman" pitchFamily="18" charset="0"/>
                <a:cs typeface="Times New Roman" pitchFamily="18" charset="0"/>
              </a:rPr>
              <a:t> разочаровывается в масонстве, </a:t>
            </a:r>
            <a:r>
              <a:rPr lang="ru-RU" sz="2400" dirty="0" smtClean="0">
                <a:solidFill>
                  <a:srgbClr val="FF0000"/>
                </a:solidFill>
                <a:latin typeface="Times New Roman" pitchFamily="18" charset="0"/>
                <a:cs typeface="Times New Roman" pitchFamily="18" charset="0"/>
              </a:rPr>
              <a:t>Андрей</a:t>
            </a:r>
            <a:r>
              <a:rPr lang="ru-RU" sz="2400" dirty="0" smtClean="0">
                <a:solidFill>
                  <a:schemeClr val="tx1"/>
                </a:solidFill>
                <a:latin typeface="Times New Roman" pitchFamily="18" charset="0"/>
                <a:cs typeface="Times New Roman" pitchFamily="18" charset="0"/>
              </a:rPr>
              <a:t> – в  государственной службе. </a:t>
            </a:r>
          </a:p>
          <a:p>
            <a:pPr marL="0" indent="0" algn="just" fontAlgn="auto">
              <a:lnSpc>
                <a:spcPct val="110000"/>
              </a:lnSpc>
              <a:spcAft>
                <a:spcPts val="0"/>
              </a:spcAft>
              <a:buFont typeface="Wingdings 2"/>
              <a:buNone/>
              <a:defRPr/>
            </a:pPr>
            <a:r>
              <a:rPr lang="ru-RU" sz="2400" dirty="0" smtClean="0">
                <a:solidFill>
                  <a:schemeClr val="tx1"/>
                </a:solidFill>
                <a:latin typeface="Times New Roman" pitchFamily="18" charset="0"/>
                <a:cs typeface="Times New Roman" pitchFamily="18" charset="0"/>
              </a:rPr>
              <a:t>Физическая боль после ранения и душевная боль при виде страдающих людей приводят </a:t>
            </a:r>
            <a:r>
              <a:rPr lang="ru-RU" sz="2400" dirty="0" smtClean="0">
                <a:solidFill>
                  <a:srgbClr val="FF0000"/>
                </a:solidFill>
                <a:latin typeface="Times New Roman" pitchFamily="18" charset="0"/>
                <a:cs typeface="Times New Roman" pitchFamily="18" charset="0"/>
              </a:rPr>
              <a:t>Андрея</a:t>
            </a:r>
            <a:r>
              <a:rPr lang="ru-RU" sz="2400" dirty="0" smtClean="0">
                <a:solidFill>
                  <a:schemeClr val="tx1"/>
                </a:solidFill>
                <a:latin typeface="Times New Roman" pitchFamily="18" charset="0"/>
                <a:cs typeface="Times New Roman" pitchFamily="18" charset="0"/>
              </a:rPr>
              <a:t> к пониманию истины необходимости любви к ближнему. </a:t>
            </a:r>
          </a:p>
          <a:p>
            <a:pPr marL="0" indent="0" algn="just" fontAlgn="auto">
              <a:lnSpc>
                <a:spcPct val="110000"/>
              </a:lnSpc>
              <a:spcAft>
                <a:spcPts val="0"/>
              </a:spcAft>
              <a:buFont typeface="Wingdings 2"/>
              <a:buNone/>
              <a:defRPr/>
            </a:pPr>
            <a:r>
              <a:rPr lang="ru-RU" sz="2400" dirty="0" smtClean="0">
                <a:solidFill>
                  <a:schemeClr val="tx1"/>
                </a:solidFill>
                <a:latin typeface="Times New Roman" pitchFamily="18" charset="0"/>
                <a:cs typeface="Times New Roman" pitchFamily="18" charset="0"/>
              </a:rPr>
              <a:t>Встреча </a:t>
            </a:r>
            <a:r>
              <a:rPr lang="ru-RU" sz="2400" dirty="0" smtClean="0">
                <a:solidFill>
                  <a:srgbClr val="FF0000"/>
                </a:solidFill>
                <a:latin typeface="Times New Roman" pitchFamily="18" charset="0"/>
                <a:cs typeface="Times New Roman" pitchFamily="18" charset="0"/>
              </a:rPr>
              <a:t>Пьера</a:t>
            </a:r>
            <a:r>
              <a:rPr lang="ru-RU" sz="2400" dirty="0" smtClean="0">
                <a:solidFill>
                  <a:schemeClr val="tx1"/>
                </a:solidFill>
                <a:latin typeface="Times New Roman" pitchFamily="18" charset="0"/>
                <a:cs typeface="Times New Roman" pitchFamily="18" charset="0"/>
              </a:rPr>
              <a:t> с Платоном Каратаевым делает его ближе к народу, в общении с ним он набирается мудрости и обретает спокойствие.</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noAutofit/>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Приёмы  психологического  анализа</a:t>
            </a:r>
            <a:endParaRPr lang="ru-RU" sz="3200" b="1" dirty="0">
              <a:solidFill>
                <a:schemeClr val="tx1"/>
              </a:solidFill>
            </a:endParaRPr>
          </a:p>
        </p:txBody>
      </p:sp>
      <p:sp>
        <p:nvSpPr>
          <p:cNvPr id="31746" name="Содержимое 2"/>
          <p:cNvSpPr>
            <a:spLocks noGrp="1"/>
          </p:cNvSpPr>
          <p:nvPr>
            <p:ph idx="1"/>
          </p:nvPr>
        </p:nvSpPr>
        <p:spPr>
          <a:xfrm>
            <a:off x="468313" y="1052513"/>
            <a:ext cx="8135937" cy="5472112"/>
          </a:xfrm>
        </p:spPr>
        <p:txBody>
          <a:bodyPr/>
          <a:lstStyle/>
          <a:p>
            <a:pPr marL="0" indent="0" algn="ctr">
              <a:buFont typeface="Wingdings 2" pitchFamily="18" charset="2"/>
              <a:buNone/>
            </a:pPr>
            <a:r>
              <a:rPr lang="ru-RU" sz="2800" b="1" smtClean="0">
                <a:latin typeface="Times New Roman" pitchFamily="18" charset="0"/>
                <a:cs typeface="Times New Roman" pitchFamily="18" charset="0"/>
              </a:rPr>
              <a:t> «Диалектика души»</a:t>
            </a:r>
          </a:p>
          <a:p>
            <a:pPr marL="0" indent="0" algn="just">
              <a:buFont typeface="Wingdings 2" pitchFamily="18" charset="2"/>
              <a:buNone/>
            </a:pPr>
            <a:r>
              <a:rPr lang="ru-RU" sz="2800" smtClean="0">
                <a:solidFill>
                  <a:schemeClr val="tx1"/>
                </a:solidFill>
                <a:latin typeface="Times New Roman" pitchFamily="18" charset="0"/>
                <a:cs typeface="Times New Roman" pitchFamily="18" charset="0"/>
              </a:rPr>
              <a:t>Толстой первым в русской литературе изобразил мгновения изменения душевных состояний человека. </a:t>
            </a:r>
          </a:p>
          <a:p>
            <a:pPr marL="0" indent="0" algn="just">
              <a:buFont typeface="Wingdings 2" pitchFamily="18" charset="2"/>
              <a:buNone/>
            </a:pPr>
            <a:r>
              <a:rPr lang="ru-RU" sz="2800" smtClean="0">
                <a:solidFill>
                  <a:srgbClr val="FF0000"/>
                </a:solidFill>
                <a:latin typeface="Times New Roman" pitchFamily="18" charset="0"/>
                <a:cs typeface="Times New Roman" pitchFamily="18" charset="0"/>
              </a:rPr>
              <a:t>Николай Ростов </a:t>
            </a:r>
            <a:r>
              <a:rPr lang="ru-RU" sz="2800" smtClean="0">
                <a:solidFill>
                  <a:schemeClr val="tx1"/>
                </a:solidFill>
                <a:latin typeface="Times New Roman" pitchFamily="18" charset="0"/>
                <a:cs typeface="Times New Roman" pitchFamily="18" charset="0"/>
              </a:rPr>
              <a:t>проигрывает огромную сумму денег Долохову, возвращается домой в полном душевном смятении, но, услышав пение Наташи, понимает, что в жизни важно, а что – преходяще. </a:t>
            </a:r>
          </a:p>
          <a:p>
            <a:pPr marL="0" indent="0" algn="just">
              <a:buFont typeface="Wingdings 2" pitchFamily="18" charset="2"/>
              <a:buNone/>
            </a:pPr>
            <a:r>
              <a:rPr lang="ru-RU" sz="2800" smtClean="0">
                <a:solidFill>
                  <a:schemeClr val="tx1"/>
                </a:solidFill>
                <a:latin typeface="Times New Roman" pitchFamily="18" charset="0"/>
                <a:cs typeface="Times New Roman" pitchFamily="18" charset="0"/>
              </a:rPr>
              <a:t>Для </a:t>
            </a:r>
            <a:r>
              <a:rPr lang="ru-RU" sz="2800" smtClean="0">
                <a:solidFill>
                  <a:srgbClr val="FF0000"/>
                </a:solidFill>
                <a:latin typeface="Times New Roman" pitchFamily="18" charset="0"/>
                <a:cs typeface="Times New Roman" pitchFamily="18" charset="0"/>
              </a:rPr>
              <a:t>Андрея</a:t>
            </a:r>
            <a:r>
              <a:rPr lang="ru-RU" sz="2800" smtClean="0">
                <a:solidFill>
                  <a:schemeClr val="tx1"/>
                </a:solidFill>
                <a:latin typeface="Times New Roman" pitchFamily="18" charset="0"/>
                <a:cs typeface="Times New Roman" pitchFamily="18" charset="0"/>
              </a:rPr>
              <a:t> такими моментами стало небо Аустерлица и болезнь маленького сына.</a:t>
            </a:r>
          </a:p>
          <a:p>
            <a:pPr marL="0" indent="0" algn="just">
              <a:buFont typeface="Wingdings 2" pitchFamily="18" charset="2"/>
              <a:buNone/>
            </a:pPr>
            <a:endParaRPr lang="ru-RU" sz="2400" b="1" smtClean="0">
              <a:solidFill>
                <a:schemeClr val="tx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0"/>
            <a:ext cx="8064896" cy="1052736"/>
          </a:xfrm>
        </p:spPr>
        <p:txBody>
          <a:bodyPr>
            <a:noAutofit/>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Приёмы  психологического  анализа</a:t>
            </a:r>
            <a:endParaRPr lang="ru-RU" sz="3200" b="1" dirty="0">
              <a:solidFill>
                <a:schemeClr val="tx1"/>
              </a:solidFill>
            </a:endParaRPr>
          </a:p>
        </p:txBody>
      </p:sp>
      <p:sp>
        <p:nvSpPr>
          <p:cNvPr id="4" name="Содержимое 3"/>
          <p:cNvSpPr>
            <a:spLocks noGrp="1"/>
          </p:cNvSpPr>
          <p:nvPr>
            <p:ph idx="1"/>
          </p:nvPr>
        </p:nvSpPr>
        <p:spPr>
          <a:xfrm>
            <a:off x="539750" y="1052513"/>
            <a:ext cx="8064500" cy="5545137"/>
          </a:xfrm>
        </p:spPr>
        <p:txBody>
          <a:bodyPr>
            <a:normAutofit fontScale="92500" lnSpcReduction="10000"/>
          </a:bodyPr>
          <a:lstStyle/>
          <a:p>
            <a:pPr marL="0" indent="0" algn="ctr" fontAlgn="auto">
              <a:spcAft>
                <a:spcPts val="0"/>
              </a:spcAft>
              <a:buFont typeface="Wingdings 2"/>
              <a:buNone/>
              <a:defRPr/>
            </a:pPr>
            <a:r>
              <a:rPr lang="ru-RU" sz="2400" b="1" dirty="0" smtClean="0">
                <a:solidFill>
                  <a:schemeClr val="tx1"/>
                </a:solidFill>
                <a:latin typeface="Times New Roman" pitchFamily="18" charset="0"/>
                <a:cs typeface="Times New Roman" pitchFamily="18" charset="0"/>
              </a:rPr>
              <a:t>Отношение к семье, любви, природе</a:t>
            </a: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Нелюбимые герои Толстого не умеют любить, а </a:t>
            </a:r>
            <a:r>
              <a:rPr lang="ru-RU" sz="2400" u="sng" dirty="0" smtClean="0">
                <a:solidFill>
                  <a:schemeClr val="tx1"/>
                </a:solidFill>
                <a:latin typeface="Times New Roman" pitchFamily="18" charset="0"/>
                <a:cs typeface="Times New Roman" pitchFamily="18" charset="0"/>
              </a:rPr>
              <a:t>семья для них – лишь животное родство</a:t>
            </a:r>
            <a:r>
              <a:rPr lang="ru-RU" sz="2400" dirty="0" smtClean="0">
                <a:solidFill>
                  <a:schemeClr val="tx1"/>
                </a:solidFill>
                <a:latin typeface="Times New Roman" pitchFamily="18" charset="0"/>
                <a:cs typeface="Times New Roman" pitchFamily="18" charset="0"/>
              </a:rPr>
              <a:t>. </a:t>
            </a:r>
            <a:r>
              <a:rPr lang="ru-RU" sz="2400" u="sng" dirty="0" smtClean="0">
                <a:solidFill>
                  <a:schemeClr val="tx1"/>
                </a:solidFill>
                <a:latin typeface="Times New Roman" pitchFamily="18" charset="0"/>
                <a:cs typeface="Times New Roman" pitchFamily="18" charset="0"/>
              </a:rPr>
              <a:t>Брак для них – только выгодная сделка </a:t>
            </a:r>
            <a:r>
              <a:rPr lang="ru-RU" sz="2400" dirty="0" smtClean="0">
                <a:solidFill>
                  <a:schemeClr val="tx1"/>
                </a:solidFill>
                <a:latin typeface="Times New Roman" pitchFamily="18" charset="0"/>
                <a:cs typeface="Times New Roman" pitchFamily="18" charset="0"/>
              </a:rPr>
              <a:t>(семья Курагиных, бездетная Шерер, Наполеон с портретом сына). </a:t>
            </a: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У любимых героев </a:t>
            </a:r>
            <a:r>
              <a:rPr lang="ru-RU" sz="2400" u="sng" dirty="0" smtClean="0">
                <a:solidFill>
                  <a:schemeClr val="tx1"/>
                </a:solidFill>
                <a:latin typeface="Times New Roman" pitchFamily="18" charset="0"/>
                <a:cs typeface="Times New Roman" pitchFamily="18" charset="0"/>
              </a:rPr>
              <a:t>отношения в семье построены на любви и самоотдаче</a:t>
            </a:r>
            <a:r>
              <a:rPr lang="ru-RU" sz="2400" dirty="0" smtClean="0">
                <a:solidFill>
                  <a:schemeClr val="tx1"/>
                </a:solidFill>
                <a:latin typeface="Times New Roman" pitchFamily="18" charset="0"/>
                <a:cs typeface="Times New Roman" pitchFamily="18" charset="0"/>
              </a:rPr>
              <a:t> (семьи Ростовых и Болконских). </a:t>
            </a: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Нелюбимые герои оторваны от природы – у любимых с нею тесная связь (вспомним небо и дуб князя Андрея, Наташу в Отрадном, сцену охоты, небо для Пьера в плену).</a:t>
            </a:r>
          </a:p>
          <a:p>
            <a:pPr marL="0" indent="0" algn="ctr" fontAlgn="auto">
              <a:spcAft>
                <a:spcPts val="0"/>
              </a:spcAft>
              <a:buFont typeface="Wingdings 2"/>
              <a:buNone/>
              <a:defRPr/>
            </a:pPr>
            <a:r>
              <a:rPr lang="ru-RU" sz="2400" b="1" dirty="0" smtClean="0">
                <a:solidFill>
                  <a:schemeClr val="tx1"/>
                </a:solidFill>
                <a:latin typeface="Times New Roman" pitchFamily="18" charset="0"/>
                <a:cs typeface="Times New Roman" pitchFamily="18" charset="0"/>
              </a:rPr>
              <a:t>Изображение снов</a:t>
            </a:r>
          </a:p>
          <a:p>
            <a:pPr marL="0" indent="0" algn="just" fontAlgn="auto">
              <a:spcAft>
                <a:spcPts val="0"/>
              </a:spcAft>
              <a:buFont typeface="Wingdings 2"/>
              <a:buNone/>
              <a:defRPr/>
            </a:pPr>
            <a:r>
              <a:rPr lang="ru-RU" sz="2400" dirty="0" smtClean="0">
                <a:solidFill>
                  <a:srgbClr val="FF0000"/>
                </a:solidFill>
                <a:latin typeface="Times New Roman" pitchFamily="18" charset="0"/>
                <a:cs typeface="Times New Roman" pitchFamily="18" charset="0"/>
              </a:rPr>
              <a:t>Пьер</a:t>
            </a:r>
            <a:r>
              <a:rPr lang="ru-RU" sz="2400" dirty="0" smtClean="0">
                <a:solidFill>
                  <a:schemeClr val="tx1"/>
                </a:solidFill>
                <a:latin typeface="Times New Roman" pitchFamily="18" charset="0"/>
                <a:cs typeface="Times New Roman" pitchFamily="18" charset="0"/>
              </a:rPr>
              <a:t> в снах видит свои слабости, в них к нему приходят решения проблем.</a:t>
            </a: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Сон </a:t>
            </a:r>
            <a:r>
              <a:rPr lang="ru-RU" sz="2400" dirty="0" smtClean="0">
                <a:solidFill>
                  <a:srgbClr val="FF0000"/>
                </a:solidFill>
                <a:latin typeface="Times New Roman" pitchFamily="18" charset="0"/>
                <a:cs typeface="Times New Roman" pitchFamily="18" charset="0"/>
              </a:rPr>
              <a:t>князя Андрея </a:t>
            </a:r>
            <a:r>
              <a:rPr lang="ru-RU" sz="2400" dirty="0" smtClean="0">
                <a:solidFill>
                  <a:schemeClr val="tx1"/>
                </a:solidFill>
                <a:latin typeface="Times New Roman" pitchFamily="18" charset="0"/>
                <a:cs typeface="Times New Roman" pitchFamily="18" charset="0"/>
              </a:rPr>
              <a:t>раскрывает его неразрешимые противоречия.</a:t>
            </a: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Сон </a:t>
            </a:r>
            <a:r>
              <a:rPr lang="ru-RU" sz="2400" dirty="0" smtClean="0">
                <a:solidFill>
                  <a:srgbClr val="FF0000"/>
                </a:solidFill>
                <a:latin typeface="Times New Roman" pitchFamily="18" charset="0"/>
                <a:cs typeface="Times New Roman" pitchFamily="18" charset="0"/>
              </a:rPr>
              <a:t>Пети Ростова </a:t>
            </a:r>
            <a:r>
              <a:rPr lang="ru-RU" sz="2400" dirty="0" smtClean="0">
                <a:solidFill>
                  <a:schemeClr val="tx1"/>
                </a:solidFill>
                <a:latin typeface="Times New Roman" pitchFamily="18" charset="0"/>
                <a:cs typeface="Times New Roman" pitchFamily="18" charset="0"/>
              </a:rPr>
              <a:t>– светлый и гармоничный.</a:t>
            </a: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Сон </a:t>
            </a:r>
            <a:r>
              <a:rPr lang="ru-RU" sz="2400" dirty="0" smtClean="0">
                <a:solidFill>
                  <a:srgbClr val="FF0000"/>
                </a:solidFill>
                <a:latin typeface="Times New Roman" pitchFamily="18" charset="0"/>
                <a:cs typeface="Times New Roman" pitchFamily="18" charset="0"/>
              </a:rPr>
              <a:t>Николая Болконского </a:t>
            </a:r>
            <a:r>
              <a:rPr lang="ru-RU" sz="2400" dirty="0" smtClean="0">
                <a:solidFill>
                  <a:schemeClr val="tx1"/>
                </a:solidFill>
                <a:latin typeface="Times New Roman" pitchFamily="18" charset="0"/>
                <a:cs typeface="Times New Roman" pitchFamily="18" charset="0"/>
              </a:rPr>
              <a:t>– рациональный и проблематичный.</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C:\Users\НД\Downloads\вм.jpg"/>
          <p:cNvPicPr>
            <a:picLocks noChangeAspect="1" noChangeArrowheads="1"/>
          </p:cNvPicPr>
          <p:nvPr/>
        </p:nvPicPr>
        <p:blipFill>
          <a:blip r:embed="rId2"/>
          <a:srcRect/>
          <a:stretch>
            <a:fillRect/>
          </a:stretch>
        </p:blipFill>
        <p:spPr bwMode="auto">
          <a:xfrm>
            <a:off x="0" y="404813"/>
            <a:ext cx="9144000" cy="597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Высший  свет – это…</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39750" y="1052513"/>
            <a:ext cx="8064500" cy="5545137"/>
          </a:xfrm>
        </p:spPr>
        <p:txBody>
          <a:bodyPr>
            <a:normAutofit/>
          </a:bodyPr>
          <a:lstStyle/>
          <a:p>
            <a:pPr algn="ctr" fontAlgn="auto">
              <a:spcAft>
                <a:spcPts val="0"/>
              </a:spcAft>
              <a:buFont typeface="Wingdings 2"/>
              <a:buNone/>
              <a:defRPr/>
            </a:pPr>
            <a:r>
              <a:rPr lang="ru-RU" sz="2400" b="1" dirty="0" smtClean="0">
                <a:solidFill>
                  <a:schemeClr val="tx1"/>
                </a:solidFill>
                <a:latin typeface="Times New Roman" pitchFamily="18" charset="0"/>
                <a:cs typeface="Times New Roman" pitchFamily="18" charset="0"/>
              </a:rPr>
              <a:t>Бездуховность, неестественность, лицемерие</a:t>
            </a: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По Толстому, </a:t>
            </a:r>
            <a:r>
              <a:rPr lang="ru-RU" sz="2400" u="sng" dirty="0" smtClean="0">
                <a:solidFill>
                  <a:schemeClr val="tx1"/>
                </a:solidFill>
                <a:latin typeface="Times New Roman" pitchFamily="18" charset="0"/>
                <a:cs typeface="Times New Roman" pitchFamily="18" charset="0"/>
              </a:rPr>
              <a:t>ценность человека определяется тремя понятиями</a:t>
            </a:r>
            <a:r>
              <a:rPr lang="ru-RU" sz="2400" dirty="0" smtClean="0">
                <a:solidFill>
                  <a:schemeClr val="tx1"/>
                </a:solidFill>
                <a:latin typeface="Times New Roman" pitchFamily="18" charset="0"/>
                <a:cs typeface="Times New Roman" pitchFamily="18" charset="0"/>
              </a:rPr>
              <a:t>: </a:t>
            </a:r>
            <a:r>
              <a:rPr lang="ru-RU" sz="2400" b="1" u="sng" dirty="0" smtClean="0">
                <a:solidFill>
                  <a:schemeClr val="tx1"/>
                </a:solidFill>
                <a:latin typeface="Times New Roman" pitchFamily="18" charset="0"/>
                <a:cs typeface="Times New Roman" pitchFamily="18" charset="0"/>
              </a:rPr>
              <a:t>простота, доброта и правда.</a:t>
            </a:r>
          </a:p>
          <a:p>
            <a:pPr marL="0" indent="0" algn="just" fontAlgn="auto">
              <a:spcAft>
                <a:spcPts val="0"/>
              </a:spcAft>
              <a:buFont typeface="Wingdings 2"/>
              <a:buNone/>
              <a:defRPr/>
            </a:pPr>
            <a:endParaRPr lang="ru-RU" sz="2400" b="1" u="sng" dirty="0" smtClean="0">
              <a:solidFill>
                <a:schemeClr val="tx1"/>
              </a:solidFill>
              <a:latin typeface="Times New Roman" pitchFamily="18" charset="0"/>
              <a:cs typeface="Times New Roman" pitchFamily="18" charset="0"/>
            </a:endParaRP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В петербургских салонах высшего света, где собираются сливки общества (вельможи, сановники, дипломаты, фрейлины), всё неестественно (Анна Павловна держится с искусственным энтузиазмом, князь Василий говорит лениво, как актёр слова старой пьесы). В поведении и взаимоотношениях людей нет ни простоты, ни добра, ни правды – кругом маски, а под ними духовное убожество и безнравственность. Вот почему естественность и открытость Пьера так напугали Шерер.</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C:\Users\НД\Downloads\вм18.jpg"/>
          <p:cNvPicPr>
            <a:picLocks noChangeAspect="1" noChangeArrowheads="1"/>
          </p:cNvPicPr>
          <p:nvPr/>
        </p:nvPicPr>
        <p:blipFill>
          <a:blip r:embed="rId2"/>
          <a:srcRect/>
          <a:stretch>
            <a:fillRect/>
          </a:stretch>
        </p:blipFill>
        <p:spPr bwMode="auto">
          <a:xfrm>
            <a:off x="0" y="404813"/>
            <a:ext cx="9144000" cy="60483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Высший  свет – это…</a:t>
            </a:r>
            <a:endParaRPr lang="ru-RU" sz="3200" b="1" dirty="0">
              <a:solidFill>
                <a:schemeClr val="tx1"/>
              </a:solidFill>
              <a:latin typeface="Times New Roman" pitchFamily="18" charset="0"/>
              <a:cs typeface="Times New Roman" pitchFamily="18" charset="0"/>
            </a:endParaRPr>
          </a:p>
        </p:txBody>
      </p:sp>
      <p:sp>
        <p:nvSpPr>
          <p:cNvPr id="35842" name="Содержимое 2"/>
          <p:cNvSpPr>
            <a:spLocks noGrp="1"/>
          </p:cNvSpPr>
          <p:nvPr>
            <p:ph idx="1"/>
          </p:nvPr>
        </p:nvSpPr>
        <p:spPr>
          <a:xfrm>
            <a:off x="468313" y="1052513"/>
            <a:ext cx="8135937" cy="5329237"/>
          </a:xfrm>
        </p:spPr>
        <p:txBody>
          <a:bodyPr/>
          <a:lstStyle/>
          <a:p>
            <a:pPr marL="0" indent="0" algn="ctr">
              <a:buFont typeface="Wingdings 2" pitchFamily="18" charset="2"/>
              <a:buNone/>
            </a:pPr>
            <a:r>
              <a:rPr lang="ru-RU" sz="2400" b="1" smtClean="0">
                <a:solidFill>
                  <a:schemeClr val="tx1"/>
                </a:solidFill>
                <a:latin typeface="Times New Roman" pitchFamily="18" charset="0"/>
                <a:cs typeface="Times New Roman" pitchFamily="18" charset="0"/>
              </a:rPr>
              <a:t>Вражда и борьба «за блага бренные»</a:t>
            </a:r>
          </a:p>
          <a:p>
            <a:pPr marL="0" indent="0" algn="just">
              <a:buFont typeface="Wingdings" pitchFamily="2" charset="2"/>
              <a:buChar char="v"/>
            </a:pPr>
            <a:r>
              <a:rPr lang="ru-RU" sz="2400" smtClean="0">
                <a:solidFill>
                  <a:schemeClr val="tx1"/>
                </a:solidFill>
                <a:latin typeface="Times New Roman" pitchFamily="18" charset="0"/>
                <a:cs typeface="Times New Roman" pitchFamily="18" charset="0"/>
              </a:rPr>
              <a:t> Мы видим </a:t>
            </a:r>
            <a:r>
              <a:rPr lang="ru-RU" sz="2400" smtClean="0">
                <a:solidFill>
                  <a:srgbClr val="FF0000"/>
                </a:solidFill>
                <a:latin typeface="Times New Roman" pitchFamily="18" charset="0"/>
                <a:cs typeface="Times New Roman" pitchFamily="18" charset="0"/>
              </a:rPr>
              <a:t>Друбецкого</a:t>
            </a:r>
            <a:r>
              <a:rPr lang="ru-RU" sz="2400" smtClean="0">
                <a:solidFill>
                  <a:schemeClr val="tx1"/>
                </a:solidFill>
                <a:latin typeface="Times New Roman" pitchFamily="18" charset="0"/>
                <a:cs typeface="Times New Roman" pitchFamily="18" charset="0"/>
              </a:rPr>
              <a:t> и </a:t>
            </a:r>
            <a:r>
              <a:rPr lang="ru-RU" sz="2400" smtClean="0">
                <a:solidFill>
                  <a:srgbClr val="FF0000"/>
                </a:solidFill>
                <a:latin typeface="Times New Roman" pitchFamily="18" charset="0"/>
                <a:cs typeface="Times New Roman" pitchFamily="18" charset="0"/>
              </a:rPr>
              <a:t>князя Василия</a:t>
            </a:r>
            <a:r>
              <a:rPr lang="ru-RU" sz="2400" smtClean="0">
                <a:solidFill>
                  <a:schemeClr val="tx1"/>
                </a:solidFill>
                <a:latin typeface="Times New Roman" pitchFamily="18" charset="0"/>
                <a:cs typeface="Times New Roman" pitchFamily="18" charset="0"/>
              </a:rPr>
              <a:t>, вцепившихся в портфель с завещанием у постели графа Безухова.</a:t>
            </a:r>
          </a:p>
          <a:p>
            <a:pPr marL="0" indent="0" algn="just">
              <a:buFont typeface="Wingdings" pitchFamily="2" charset="2"/>
              <a:buChar char="v"/>
            </a:pPr>
            <a:r>
              <a:rPr lang="ru-RU" sz="2400" smtClean="0">
                <a:solidFill>
                  <a:schemeClr val="tx1"/>
                </a:solidFill>
                <a:latin typeface="Times New Roman" pitchFamily="18" charset="0"/>
                <a:cs typeface="Times New Roman" pitchFamily="18" charset="0"/>
              </a:rPr>
              <a:t> Охота на Пьера, ставшего богачом, и его женитьба на Элен (не дождавшись объяснения Пьера с Элен, </a:t>
            </a:r>
            <a:r>
              <a:rPr lang="ru-RU" sz="2400" smtClean="0">
                <a:solidFill>
                  <a:srgbClr val="FF0000"/>
                </a:solidFill>
                <a:latin typeface="Times New Roman" pitchFamily="18" charset="0"/>
                <a:cs typeface="Times New Roman" pitchFamily="18" charset="0"/>
              </a:rPr>
              <a:t>князь Василий</a:t>
            </a:r>
            <a:r>
              <a:rPr lang="ru-RU" sz="2400" smtClean="0">
                <a:solidFill>
                  <a:schemeClr val="tx1"/>
                </a:solidFill>
                <a:latin typeface="Times New Roman" pitchFamily="18" charset="0"/>
                <a:cs typeface="Times New Roman" pitchFamily="18" charset="0"/>
              </a:rPr>
              <a:t> врывается в комнату с иконой в руках и благословляет их).</a:t>
            </a:r>
          </a:p>
          <a:p>
            <a:pPr marL="0" indent="0" algn="just">
              <a:buFont typeface="Wingdings" pitchFamily="2" charset="2"/>
              <a:buChar char="v"/>
            </a:pPr>
            <a:r>
              <a:rPr lang="ru-RU" sz="2400" smtClean="0">
                <a:solidFill>
                  <a:schemeClr val="tx1"/>
                </a:solidFill>
                <a:latin typeface="Times New Roman" pitchFamily="18" charset="0"/>
                <a:cs typeface="Times New Roman" pitchFamily="18" charset="0"/>
              </a:rPr>
              <a:t> Осада Марьи Болконской, богатой невесты для </a:t>
            </a:r>
            <a:r>
              <a:rPr lang="ru-RU" sz="2400" smtClean="0">
                <a:solidFill>
                  <a:srgbClr val="FF0000"/>
                </a:solidFill>
                <a:latin typeface="Times New Roman" pitchFamily="18" charset="0"/>
                <a:cs typeface="Times New Roman" pitchFamily="18" charset="0"/>
              </a:rPr>
              <a:t>Анатоля Курагина.</a:t>
            </a:r>
          </a:p>
          <a:p>
            <a:pPr marL="0" indent="0" algn="just">
              <a:buFont typeface="Wingdings" pitchFamily="2" charset="2"/>
              <a:buChar char="v"/>
            </a:pPr>
            <a:r>
              <a:rPr lang="ru-RU" sz="2400" smtClean="0">
                <a:solidFill>
                  <a:schemeClr val="tx1"/>
                </a:solidFill>
                <a:latin typeface="Times New Roman" pitchFamily="18" charset="0"/>
                <a:cs typeface="Times New Roman" pitchFamily="18" charset="0"/>
              </a:rPr>
              <a:t> Объяснение в любви </a:t>
            </a:r>
            <a:r>
              <a:rPr lang="ru-RU" sz="2400" smtClean="0">
                <a:solidFill>
                  <a:srgbClr val="FF0000"/>
                </a:solidFill>
                <a:latin typeface="Times New Roman" pitchFamily="18" charset="0"/>
                <a:cs typeface="Times New Roman" pitchFamily="18" charset="0"/>
              </a:rPr>
              <a:t>Бориса Друбецког</a:t>
            </a:r>
            <a:r>
              <a:rPr lang="ru-RU" sz="2400" smtClean="0">
                <a:solidFill>
                  <a:schemeClr val="tx1"/>
                </a:solidFill>
                <a:latin typeface="Times New Roman" pitchFamily="18" charset="0"/>
                <a:cs typeface="Times New Roman" pitchFamily="18" charset="0"/>
              </a:rPr>
              <a:t>о и </a:t>
            </a:r>
            <a:r>
              <a:rPr lang="ru-RU" sz="2400" smtClean="0">
                <a:solidFill>
                  <a:srgbClr val="FF0000"/>
                </a:solidFill>
                <a:latin typeface="Times New Roman" pitchFamily="18" charset="0"/>
                <a:cs typeface="Times New Roman" pitchFamily="18" charset="0"/>
              </a:rPr>
              <a:t>Жюли Курагиной.</a:t>
            </a:r>
            <a:r>
              <a:rPr lang="ru-RU" sz="2400" smtClean="0">
                <a:solidFill>
                  <a:schemeClr val="tx1"/>
                </a:solidFill>
                <a:latin typeface="Times New Roman" pitchFamily="18" charset="0"/>
                <a:cs typeface="Times New Roman" pitchFamily="18" charset="0"/>
              </a:rPr>
              <a:t> (Жюли знает, что этот нищий красавец не любит её, но требует за своё богатство объяснения в любви по всей форме.)</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Users\НД\Downloads\вм1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Высший  свет – это…</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8313" y="1052513"/>
            <a:ext cx="8135937" cy="5329237"/>
          </a:xfrm>
        </p:spPr>
        <p:txBody>
          <a:bodyPr>
            <a:normAutofit lnSpcReduction="10000"/>
          </a:bodyPr>
          <a:lstStyle/>
          <a:p>
            <a:pPr marL="0" indent="0" algn="ctr" fontAlgn="auto">
              <a:spcAft>
                <a:spcPts val="0"/>
              </a:spcAft>
              <a:buFont typeface="Wingdings 2"/>
              <a:buNone/>
              <a:defRPr/>
            </a:pPr>
            <a:r>
              <a:rPr lang="ru-RU" sz="2400" b="1" dirty="0" smtClean="0">
                <a:solidFill>
                  <a:schemeClr val="tx1"/>
                </a:solidFill>
                <a:latin typeface="Times New Roman" pitchFamily="18" charset="0"/>
                <a:cs typeface="Times New Roman" pitchFamily="18" charset="0"/>
              </a:rPr>
              <a:t>Ложный патриотизм</a:t>
            </a:r>
          </a:p>
          <a:p>
            <a:pPr marL="0" indent="0" algn="just" fontAlgn="auto">
              <a:spcAft>
                <a:spcPts val="0"/>
              </a:spcAft>
              <a:buFont typeface="Wingdings" pitchFamily="2" charset="2"/>
              <a:buChar char="v"/>
              <a:defRPr/>
            </a:pPr>
            <a:r>
              <a:rPr lang="ru-RU" sz="2400" b="1"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Весь патриотизм проявляется в отказе от французской кухни и французского театра.</a:t>
            </a:r>
          </a:p>
          <a:p>
            <a:pPr marL="0" indent="0" algn="just" fontAlgn="auto">
              <a:spcAft>
                <a:spcPts val="0"/>
              </a:spcAft>
              <a:buFont typeface="Wingdings" pitchFamily="2" charset="2"/>
              <a:buChar char="v"/>
              <a:defRPr/>
            </a:pPr>
            <a:r>
              <a:rPr lang="ru-RU" sz="2400" b="1"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Сначала двуличный </a:t>
            </a:r>
            <a:r>
              <a:rPr lang="ru-RU" sz="2400" dirty="0" smtClean="0">
                <a:solidFill>
                  <a:srgbClr val="FF0000"/>
                </a:solidFill>
                <a:latin typeface="Times New Roman" pitchFamily="18" charset="0"/>
                <a:cs typeface="Times New Roman" pitchFamily="18" charset="0"/>
              </a:rPr>
              <a:t>князь Василий</a:t>
            </a:r>
            <a:r>
              <a:rPr lang="ru-RU" sz="2400" dirty="0" smtClean="0">
                <a:solidFill>
                  <a:schemeClr val="tx1"/>
                </a:solidFill>
                <a:latin typeface="Times New Roman" pitchFamily="18" charset="0"/>
                <a:cs typeface="Times New Roman" pitchFamily="18" charset="0"/>
              </a:rPr>
              <a:t> восхищался Кутузовым, а когда пришло известие о сдаче Москвы, сказал, что нельзя было и ожидать другого «от слепого развратного старика».</a:t>
            </a:r>
          </a:p>
          <a:p>
            <a:pPr marL="0" indent="0" algn="just" fontAlgn="auto">
              <a:spcAft>
                <a:spcPts val="0"/>
              </a:spcAft>
              <a:buFont typeface="Wingdings" pitchFamily="2" charset="2"/>
              <a:buChar char="v"/>
              <a:defRPr/>
            </a:pPr>
            <a:r>
              <a:rPr lang="ru-RU" sz="2400" dirty="0" smtClean="0">
                <a:solidFill>
                  <a:schemeClr val="tx1"/>
                </a:solidFill>
                <a:latin typeface="Times New Roman" pitchFamily="18" charset="0"/>
                <a:cs typeface="Times New Roman" pitchFamily="18" charset="0"/>
              </a:rPr>
              <a:t> Показана боязнь личной ответственности за принятие решений в военной среде. Накануне Бородинского сражения офицеры штаба обеспокоены не столько его исходом, сколько своими будущими наградами.</a:t>
            </a:r>
          </a:p>
          <a:p>
            <a:pPr marL="0" indent="0" algn="just" fontAlgn="auto">
              <a:spcAft>
                <a:spcPts val="0"/>
              </a:spcAft>
              <a:buFont typeface="Wingdings" pitchFamily="2" charset="2"/>
              <a:buChar char="v"/>
              <a:defRPr/>
            </a:pPr>
            <a:r>
              <a:rPr lang="ru-RU" sz="2400" dirty="0" smtClean="0">
                <a:solidFill>
                  <a:schemeClr val="tx1"/>
                </a:solidFill>
                <a:latin typeface="Times New Roman" pitchFamily="18" charset="0"/>
                <a:cs typeface="Times New Roman" pitchFamily="18" charset="0"/>
              </a:rPr>
              <a:t> Толстому ненавистна «игра в войну» императора. Для </a:t>
            </a:r>
            <a:r>
              <a:rPr lang="ru-RU" sz="2400" dirty="0" smtClean="0">
                <a:solidFill>
                  <a:srgbClr val="FF0000"/>
                </a:solidFill>
                <a:latin typeface="Times New Roman" pitchFamily="18" charset="0"/>
                <a:cs typeface="Times New Roman" pitchFamily="18" charset="0"/>
              </a:rPr>
              <a:t>Александра </a:t>
            </a:r>
            <a:r>
              <a:rPr lang="en-US" sz="2400" dirty="0" smtClean="0">
                <a:solidFill>
                  <a:srgbClr val="FF0000"/>
                </a:solidFill>
                <a:latin typeface="Times New Roman" pitchFamily="18" charset="0"/>
                <a:cs typeface="Times New Roman" pitchFamily="18" charset="0"/>
              </a:rPr>
              <a:t>I</a:t>
            </a:r>
            <a:r>
              <a:rPr lang="ru-RU" sz="2400" dirty="0" smtClean="0">
                <a:solidFill>
                  <a:schemeClr val="tx1"/>
                </a:solidFill>
                <a:latin typeface="Times New Roman" pitchFamily="18" charset="0"/>
                <a:cs typeface="Times New Roman" pitchFamily="18" charset="0"/>
              </a:rPr>
              <a:t> действительное поле сражения и парад на Царицыном лугу – одно и то же (вспомним его спор с Кутузовым перед Аустерлицким сражением).</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«Мысль  народная»</a:t>
            </a:r>
            <a:endParaRPr lang="ru-RU" sz="3200" b="1" dirty="0">
              <a:solidFill>
                <a:schemeClr val="tx1"/>
              </a:solidFill>
              <a:latin typeface="Times New Roman" pitchFamily="18" charset="0"/>
              <a:cs typeface="Times New Roman" pitchFamily="18" charset="0"/>
            </a:endParaRPr>
          </a:p>
        </p:txBody>
      </p:sp>
      <p:sp>
        <p:nvSpPr>
          <p:cNvPr id="38914" name="Содержимое 3"/>
          <p:cNvSpPr>
            <a:spLocks noGrp="1"/>
          </p:cNvSpPr>
          <p:nvPr>
            <p:ph idx="1"/>
          </p:nvPr>
        </p:nvSpPr>
        <p:spPr>
          <a:xfrm>
            <a:off x="539750" y="1052513"/>
            <a:ext cx="8064500" cy="5027612"/>
          </a:xfrm>
        </p:spPr>
        <p:txBody>
          <a:bodyPr/>
          <a:lstStyle/>
          <a:p>
            <a:pPr marL="0" indent="0" algn="ctr">
              <a:buFont typeface="Wingdings 2" pitchFamily="18" charset="2"/>
              <a:buNone/>
            </a:pPr>
            <a:r>
              <a:rPr lang="ru-RU" sz="2000" b="1" smtClean="0">
                <a:solidFill>
                  <a:schemeClr val="tx1"/>
                </a:solidFill>
                <a:latin typeface="Times New Roman" pitchFamily="18" charset="0"/>
                <a:cs typeface="Times New Roman" pitchFamily="18" charset="0"/>
              </a:rPr>
              <a:t>В комментариях автора</a:t>
            </a:r>
          </a:p>
          <a:p>
            <a:pPr marL="0" indent="0" algn="just">
              <a:buFont typeface="Wingdings 2" pitchFamily="18" charset="2"/>
              <a:buNone/>
            </a:pPr>
            <a:r>
              <a:rPr lang="ru-RU" sz="2000" smtClean="0">
                <a:solidFill>
                  <a:schemeClr val="tx1"/>
                </a:solidFill>
                <a:latin typeface="Times New Roman" pitchFamily="18" charset="0"/>
                <a:cs typeface="Times New Roman" pitchFamily="18" charset="0"/>
              </a:rPr>
              <a:t>Толстой писал, что </a:t>
            </a:r>
            <a:r>
              <a:rPr lang="ru-RU" sz="2000" u="sng" smtClean="0">
                <a:solidFill>
                  <a:schemeClr val="tx1"/>
                </a:solidFill>
                <a:latin typeface="Times New Roman" pitchFamily="18" charset="0"/>
                <a:cs typeface="Times New Roman" pitchFamily="18" charset="0"/>
              </a:rPr>
              <a:t>главная мысль романа </a:t>
            </a:r>
            <a:r>
              <a:rPr lang="ru-RU" sz="2000" smtClean="0">
                <a:solidFill>
                  <a:schemeClr val="tx1"/>
                </a:solidFill>
                <a:latin typeface="Times New Roman" pitchFamily="18" charset="0"/>
                <a:cs typeface="Times New Roman" pitchFamily="18" charset="0"/>
              </a:rPr>
              <a:t>– </a:t>
            </a:r>
            <a:r>
              <a:rPr lang="ru-RU" sz="2000" b="1" smtClean="0">
                <a:solidFill>
                  <a:schemeClr val="tx1"/>
                </a:solidFill>
                <a:latin typeface="Times New Roman" pitchFamily="18" charset="0"/>
                <a:cs typeface="Times New Roman" pitchFamily="18" charset="0"/>
              </a:rPr>
              <a:t>«мысль народная»</a:t>
            </a:r>
            <a:r>
              <a:rPr lang="ru-RU" sz="2000" smtClean="0">
                <a:solidFill>
                  <a:schemeClr val="tx1"/>
                </a:solidFill>
                <a:latin typeface="Times New Roman" pitchFamily="18" charset="0"/>
                <a:cs typeface="Times New Roman" pitchFamily="18" charset="0"/>
              </a:rPr>
              <a:t>, и она заключается не только и не столько в изображении самого народа, его жизни, а в том, </a:t>
            </a:r>
            <a:r>
              <a:rPr lang="ru-RU" sz="2000" u="sng" smtClean="0">
                <a:solidFill>
                  <a:schemeClr val="tx1"/>
                </a:solidFill>
                <a:latin typeface="Times New Roman" pitchFamily="18" charset="0"/>
                <a:cs typeface="Times New Roman" pitchFamily="18" charset="0"/>
              </a:rPr>
              <a:t>каждый положительный герой в конце концов связывает свою судьбу с судьбой нации.</a:t>
            </a:r>
          </a:p>
          <a:p>
            <a:pPr marL="0" indent="0" algn="just">
              <a:buFont typeface="Wingdings 2" pitchFamily="18" charset="2"/>
              <a:buNone/>
            </a:pPr>
            <a:r>
              <a:rPr lang="ru-RU" sz="2000" smtClean="0">
                <a:solidFill>
                  <a:schemeClr val="tx1"/>
                </a:solidFill>
                <a:latin typeface="Times New Roman" pitchFamily="18" charset="0"/>
                <a:cs typeface="Times New Roman" pitchFamily="18" charset="0"/>
              </a:rPr>
              <a:t>На страницах романа писатель говорит о том, что до сих пор история писалась как история отдельных личностей (как правило, тиранов-монархов) и никто не задумывался над тем, ЧТО является движущей силой истории. По мнению Толстого – это так называемое </a:t>
            </a:r>
            <a:r>
              <a:rPr lang="ru-RU" sz="2000" u="sng" smtClean="0">
                <a:solidFill>
                  <a:schemeClr val="tx1"/>
                </a:solidFill>
                <a:latin typeface="Times New Roman" pitchFamily="18" charset="0"/>
                <a:cs typeface="Times New Roman" pitchFamily="18" charset="0"/>
              </a:rPr>
              <a:t>роевое начало, дух и воля не одного человека, а нации в целом.</a:t>
            </a:r>
          </a:p>
          <a:p>
            <a:pPr marL="0" indent="0" algn="just">
              <a:buFont typeface="Wingdings 2" pitchFamily="18" charset="2"/>
              <a:buNone/>
            </a:pPr>
            <a:r>
              <a:rPr lang="ru-RU" sz="2000" smtClean="0">
                <a:solidFill>
                  <a:schemeClr val="tx1"/>
                </a:solidFill>
                <a:latin typeface="Times New Roman" pitchFamily="18" charset="0"/>
                <a:cs typeface="Times New Roman" pitchFamily="18" charset="0"/>
              </a:rPr>
              <a:t>Войну 1812 г. он представляет как столкновение духа и воли французских солдат и воли и духа русского народа. </a:t>
            </a:r>
          </a:p>
          <a:p>
            <a:pPr marL="0" indent="0" algn="just">
              <a:buFont typeface="Wingdings 2" pitchFamily="18" charset="2"/>
              <a:buNone/>
            </a:pPr>
            <a:r>
              <a:rPr lang="ru-RU" sz="2000" smtClean="0">
                <a:solidFill>
                  <a:schemeClr val="tx1"/>
                </a:solidFill>
                <a:latin typeface="Times New Roman" pitchFamily="18" charset="0"/>
                <a:cs typeface="Times New Roman" pitchFamily="18" charset="0"/>
              </a:rPr>
              <a:t>Эта война </a:t>
            </a:r>
            <a:r>
              <a:rPr lang="ru-RU" sz="2000" u="sng" smtClean="0">
                <a:solidFill>
                  <a:schemeClr val="tx1"/>
                </a:solidFill>
                <a:latin typeface="Times New Roman" pitchFamily="18" charset="0"/>
                <a:cs typeface="Times New Roman" pitchFamily="18" charset="0"/>
              </a:rPr>
              <a:t>справедливая для русских</a:t>
            </a:r>
            <a:r>
              <a:rPr lang="ru-RU" sz="2000" smtClean="0">
                <a:solidFill>
                  <a:schemeClr val="tx1"/>
                </a:solidFill>
                <a:latin typeface="Times New Roman" pitchFamily="18" charset="0"/>
                <a:cs typeface="Times New Roman" pitchFamily="18" charset="0"/>
              </a:rPr>
              <a:t>, поэтому их дух и воля к победе сильнее французских, а значит, победа над Францией была предопределена.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«Мысль  народная»</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4294967295"/>
          </p:nvPr>
        </p:nvSpPr>
        <p:spPr>
          <a:xfrm>
            <a:off x="539750" y="1052513"/>
            <a:ext cx="8064500" cy="5329237"/>
          </a:xfrm>
        </p:spPr>
        <p:txBody>
          <a:bodyPr>
            <a:normAutofit fontScale="92500" lnSpcReduction="10000"/>
          </a:bodyPr>
          <a:lstStyle/>
          <a:p>
            <a:pPr marL="0" indent="0" algn="ctr" fontAlgn="auto">
              <a:spcAft>
                <a:spcPts val="0"/>
              </a:spcAft>
              <a:buFont typeface="Wingdings 2"/>
              <a:buNone/>
              <a:defRPr/>
            </a:pPr>
            <a:r>
              <a:rPr lang="ru-RU" b="1" dirty="0" smtClean="0">
                <a:solidFill>
                  <a:schemeClr val="tx1"/>
                </a:solidFill>
                <a:latin typeface="Times New Roman" pitchFamily="18" charset="0"/>
                <a:cs typeface="Times New Roman" pitchFamily="18" charset="0"/>
              </a:rPr>
              <a:t>В действиях героев романа</a:t>
            </a:r>
          </a:p>
          <a:p>
            <a:pPr marL="0" indent="0" algn="just" fontAlgn="auto">
              <a:spcAft>
                <a:spcPts val="0"/>
              </a:spcAft>
              <a:buFont typeface="Wingdings 2"/>
              <a:buNone/>
              <a:defRPr/>
            </a:pPr>
            <a:r>
              <a:rPr lang="ru-RU" dirty="0" smtClean="0">
                <a:solidFill>
                  <a:schemeClr val="tx1"/>
                </a:solidFill>
                <a:latin typeface="Times New Roman" pitchFamily="18" charset="0"/>
                <a:cs typeface="Times New Roman" pitchFamily="18" charset="0"/>
              </a:rPr>
              <a:t>Герои романа, отбросив всё личное, становятся единым целым с народом: </a:t>
            </a:r>
          </a:p>
          <a:p>
            <a:pPr marL="179388" indent="-179388" algn="just" fontAlgn="auto">
              <a:spcAft>
                <a:spcPts val="0"/>
              </a:spcAft>
              <a:buFont typeface="Arial" pitchFamily="34" charset="0"/>
              <a:buChar char="•"/>
              <a:defRPr/>
            </a:pPr>
            <a:r>
              <a:rPr lang="ru-RU" dirty="0" smtClean="0">
                <a:solidFill>
                  <a:srgbClr val="FF0000"/>
                </a:solidFill>
                <a:latin typeface="Times New Roman" pitchFamily="18" charset="0"/>
                <a:cs typeface="Times New Roman" pitchFamily="18" charset="0"/>
              </a:rPr>
              <a:t>Андрей</a:t>
            </a:r>
            <a:r>
              <a:rPr lang="ru-RU" dirty="0" smtClean="0">
                <a:solidFill>
                  <a:schemeClr val="tx1"/>
                </a:solidFill>
                <a:latin typeface="Times New Roman" pitchFamily="18" charset="0"/>
                <a:cs typeface="Times New Roman" pitchFamily="18" charset="0"/>
              </a:rPr>
              <a:t> чувствует необыкновенный подъём перед Бородинским сражением;</a:t>
            </a:r>
          </a:p>
          <a:p>
            <a:pPr marL="179388" indent="-179388" algn="just" fontAlgn="auto">
              <a:spcAft>
                <a:spcPts val="0"/>
              </a:spcAft>
              <a:buFont typeface="Arial" pitchFamily="34" charset="0"/>
              <a:buChar char="•"/>
              <a:defRPr/>
            </a:pPr>
            <a:r>
              <a:rPr lang="ru-RU" dirty="0" smtClean="0">
                <a:solidFill>
                  <a:schemeClr val="tx1"/>
                </a:solidFill>
                <a:latin typeface="Times New Roman" pitchFamily="18" charset="0"/>
                <a:cs typeface="Times New Roman" pitchFamily="18" charset="0"/>
              </a:rPr>
              <a:t>Все мысли </a:t>
            </a:r>
            <a:r>
              <a:rPr lang="ru-RU" dirty="0" smtClean="0">
                <a:solidFill>
                  <a:srgbClr val="FF0000"/>
                </a:solidFill>
                <a:latin typeface="Times New Roman" pitchFamily="18" charset="0"/>
                <a:cs typeface="Times New Roman" pitchFamily="18" charset="0"/>
              </a:rPr>
              <a:t>Пьера</a:t>
            </a:r>
            <a:r>
              <a:rPr lang="ru-RU" dirty="0" smtClean="0">
                <a:solidFill>
                  <a:schemeClr val="tx1"/>
                </a:solidFill>
                <a:latin typeface="Times New Roman" pitchFamily="18" charset="0"/>
                <a:cs typeface="Times New Roman" pitchFamily="18" charset="0"/>
              </a:rPr>
              <a:t> направлены на то, чтобы помочь изгнанию захватчиков (даже разрабатывает план убийства Наполеона);</a:t>
            </a:r>
          </a:p>
          <a:p>
            <a:pPr marL="179388" indent="-179388" algn="just" fontAlgn="auto">
              <a:spcAft>
                <a:spcPts val="0"/>
              </a:spcAft>
              <a:buFont typeface="Arial" pitchFamily="34" charset="0"/>
              <a:buChar char="•"/>
              <a:defRPr/>
            </a:pPr>
            <a:r>
              <a:rPr lang="ru-RU" dirty="0" smtClean="0">
                <a:solidFill>
                  <a:srgbClr val="FF0000"/>
                </a:solidFill>
                <a:latin typeface="Times New Roman" pitchFamily="18" charset="0"/>
                <a:cs typeface="Times New Roman" pitchFamily="18" charset="0"/>
              </a:rPr>
              <a:t>Наташа</a:t>
            </a:r>
            <a:r>
              <a:rPr lang="ru-RU" dirty="0" smtClean="0">
                <a:solidFill>
                  <a:schemeClr val="tx1"/>
                </a:solidFill>
                <a:latin typeface="Times New Roman" pitchFamily="18" charset="0"/>
                <a:cs typeface="Times New Roman" pitchFamily="18" charset="0"/>
              </a:rPr>
              <a:t> отдаёт подводы раненым;</a:t>
            </a:r>
          </a:p>
          <a:p>
            <a:pPr marL="179388" indent="-179388" algn="just" fontAlgn="auto">
              <a:spcAft>
                <a:spcPts val="0"/>
              </a:spcAft>
              <a:buFont typeface="Arial" pitchFamily="34" charset="0"/>
              <a:buChar char="•"/>
              <a:defRPr/>
            </a:pPr>
            <a:r>
              <a:rPr lang="ru-RU" dirty="0" smtClean="0">
                <a:solidFill>
                  <a:srgbClr val="FF0000"/>
                </a:solidFill>
                <a:latin typeface="Times New Roman" pitchFamily="18" charset="0"/>
                <a:cs typeface="Times New Roman" pitchFamily="18" charset="0"/>
              </a:rPr>
              <a:t>Петя Ростов </a:t>
            </a:r>
            <a:r>
              <a:rPr lang="ru-RU" dirty="0" smtClean="0">
                <a:solidFill>
                  <a:schemeClr val="tx1"/>
                </a:solidFill>
                <a:latin typeface="Times New Roman" pitchFamily="18" charset="0"/>
                <a:cs typeface="Times New Roman" pitchFamily="18" charset="0"/>
              </a:rPr>
              <a:t>погибает в схватке с врагом.</a:t>
            </a:r>
          </a:p>
          <a:p>
            <a:pPr marL="0" indent="0" algn="ctr" fontAlgn="auto">
              <a:spcAft>
                <a:spcPts val="0"/>
              </a:spcAft>
              <a:buFont typeface="Wingdings 2"/>
              <a:buNone/>
              <a:defRPr/>
            </a:pPr>
            <a:r>
              <a:rPr lang="ru-RU" b="1" dirty="0" smtClean="0">
                <a:solidFill>
                  <a:schemeClr val="tx1"/>
                </a:solidFill>
                <a:latin typeface="Times New Roman" pitchFamily="18" charset="0"/>
                <a:cs typeface="Times New Roman" pitchFamily="18" charset="0"/>
              </a:rPr>
              <a:t> </a:t>
            </a:r>
            <a:endParaRPr lang="ru-RU" dirty="0" smtClean="0">
              <a:solidFill>
                <a:schemeClr val="tx1"/>
              </a:solidFill>
              <a:latin typeface="Times New Roman" pitchFamily="18" charset="0"/>
              <a:cs typeface="Times New Roman" pitchFamily="18" charset="0"/>
            </a:endParaRPr>
          </a:p>
          <a:p>
            <a:pPr marL="0" indent="0" algn="just" fontAlgn="auto">
              <a:spcAft>
                <a:spcPts val="0"/>
              </a:spcAft>
              <a:buFont typeface="Wingdings 2"/>
              <a:buNone/>
              <a:defRPr/>
            </a:pPr>
            <a:endParaRPr lang="ru-RU" sz="2000" b="1" dirty="0">
              <a:solidFill>
                <a:schemeClr val="tx1"/>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«Мысль  народная»</a:t>
            </a:r>
            <a:endParaRPr lang="ru-RU" sz="3200" b="1" dirty="0">
              <a:solidFill>
                <a:schemeClr val="tx1"/>
              </a:solidFill>
              <a:latin typeface="Times New Roman" pitchFamily="18" charset="0"/>
              <a:cs typeface="Times New Roman" pitchFamily="18" charset="0"/>
            </a:endParaRPr>
          </a:p>
        </p:txBody>
      </p:sp>
      <p:sp>
        <p:nvSpPr>
          <p:cNvPr id="3" name="Прямоугольник 2"/>
          <p:cNvSpPr/>
          <p:nvPr/>
        </p:nvSpPr>
        <p:spPr>
          <a:xfrm>
            <a:off x="468313" y="1052513"/>
            <a:ext cx="8207375" cy="5756275"/>
          </a:xfrm>
          <a:prstGeom prst="rect">
            <a:avLst/>
          </a:prstGeom>
        </p:spPr>
        <p:txBody>
          <a:bodyPr>
            <a:spAutoFit/>
          </a:bodyPr>
          <a:lstStyle/>
          <a:p>
            <a:pPr algn="ctr" fontAlgn="auto">
              <a:spcBef>
                <a:spcPts val="0"/>
              </a:spcBef>
              <a:spcAft>
                <a:spcPts val="0"/>
              </a:spcAft>
              <a:defRPr/>
            </a:pPr>
            <a:r>
              <a:rPr lang="ru-RU" sz="3200" b="1" dirty="0">
                <a:latin typeface="Times New Roman" pitchFamily="18" charset="0"/>
                <a:cs typeface="Times New Roman" pitchFamily="18" charset="0"/>
              </a:rPr>
              <a:t>В массовых сценах</a:t>
            </a:r>
          </a:p>
          <a:p>
            <a:pPr indent="179388" algn="just" fontAlgn="auto">
              <a:spcBef>
                <a:spcPts val="0"/>
              </a:spcBef>
              <a:spcAft>
                <a:spcPts val="0"/>
              </a:spcAft>
              <a:buFont typeface="Arial" pitchFamily="34" charset="0"/>
              <a:buChar char="•"/>
              <a:defRPr/>
            </a:pPr>
            <a:r>
              <a:rPr lang="ru-RU" sz="2800" dirty="0">
                <a:latin typeface="Times New Roman" pitchFamily="18" charset="0"/>
                <a:cs typeface="Times New Roman" pitchFamily="18" charset="0"/>
              </a:rPr>
              <a:t>Сцена сдачи Смоленска (купец Ферапонтов велит всё добро раздать солдатам, а что нельзя – поджечь);</a:t>
            </a:r>
          </a:p>
          <a:p>
            <a:pPr indent="179388" algn="just" fontAlgn="auto">
              <a:spcBef>
                <a:spcPts val="0"/>
              </a:spcBef>
              <a:spcAft>
                <a:spcPts val="0"/>
              </a:spcAft>
              <a:buFont typeface="Arial" pitchFamily="34" charset="0"/>
              <a:buChar char="•"/>
              <a:defRPr/>
            </a:pPr>
            <a:r>
              <a:rPr lang="ru-RU" sz="2800" dirty="0">
                <a:latin typeface="Times New Roman" pitchFamily="18" charset="0"/>
                <a:cs typeface="Times New Roman" pitchFamily="18" charset="0"/>
              </a:rPr>
              <a:t>Сцена подготовки к Бородинскому сражению (солдаты надели белые рубахи и не пили водку – для них это был священный момент);</a:t>
            </a:r>
            <a:endParaRPr lang="ru-RU" sz="2800" dirty="0">
              <a:latin typeface="+mn-lt"/>
              <a:cs typeface="+mn-cs"/>
            </a:endParaRPr>
          </a:p>
          <a:p>
            <a:pPr indent="179388" algn="just" fontAlgn="auto">
              <a:spcBef>
                <a:spcPts val="0"/>
              </a:spcBef>
              <a:spcAft>
                <a:spcPts val="0"/>
              </a:spcAft>
              <a:buFont typeface="Arial" pitchFamily="34" charset="0"/>
              <a:buChar char="•"/>
              <a:defRPr/>
            </a:pPr>
            <a:r>
              <a:rPr lang="ru-RU" sz="2800" dirty="0">
                <a:latin typeface="Times New Roman" pitchFamily="18" charset="0"/>
                <a:cs typeface="Times New Roman" pitchFamily="18" charset="0"/>
              </a:rPr>
              <a:t>Сцена боя партизан с французами (гибель Пети Ростова, действия отрядов старостихи Василисы Кожиной, Дениса Давыдова).</a:t>
            </a:r>
          </a:p>
          <a:p>
            <a:pPr algn="just" fontAlgn="auto">
              <a:spcBef>
                <a:spcPts val="0"/>
              </a:spcBef>
              <a:spcAft>
                <a:spcPts val="0"/>
              </a:spcAft>
              <a:defRPr/>
            </a:pPr>
            <a:r>
              <a:rPr lang="ru-RU" sz="2800" dirty="0">
                <a:latin typeface="Times New Roman" pitchFamily="18" charset="0"/>
                <a:cs typeface="Times New Roman" pitchFamily="18" charset="0"/>
              </a:rPr>
              <a:t>«Дубина народной поднялась со всей своей грозной и величественной силой и, не разбирая ничего, опускалась и гвоздила французов до тех пор, пока не погибло всё нашествие».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НД\Downloads\вм29.jpg"/>
          <p:cNvPicPr>
            <a:picLocks noChangeAspect="1" noChangeArrowheads="1"/>
          </p:cNvPicPr>
          <p:nvPr/>
        </p:nvPicPr>
        <p:blipFill>
          <a:blip r:embed="rId2"/>
          <a:srcRect/>
          <a:stretch>
            <a:fillRect/>
          </a:stretch>
        </p:blipFill>
        <p:spPr bwMode="auto">
          <a:xfrm>
            <a:off x="0" y="404813"/>
            <a:ext cx="9144000" cy="59769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2800" b="1" dirty="0" smtClean="0">
                <a:solidFill>
                  <a:schemeClr val="tx1"/>
                </a:solidFill>
                <a:latin typeface="Times New Roman" pitchFamily="18" charset="0"/>
                <a:cs typeface="Times New Roman" pitchFamily="18" charset="0"/>
              </a:rPr>
              <a:t>Война  1805 – 1807 гг.</a:t>
            </a:r>
            <a:endParaRPr lang="ru-RU" sz="2800" b="1" dirty="0">
              <a:solidFill>
                <a:schemeClr val="tx1"/>
              </a:solidFill>
              <a:latin typeface="Times New Roman" pitchFamily="18" charset="0"/>
              <a:cs typeface="Times New Roman" pitchFamily="18" charset="0"/>
            </a:endParaRPr>
          </a:p>
        </p:txBody>
      </p:sp>
      <p:sp>
        <p:nvSpPr>
          <p:cNvPr id="43010" name="Содержимое 4"/>
          <p:cNvSpPr>
            <a:spLocks noGrp="1"/>
          </p:cNvSpPr>
          <p:nvPr>
            <p:ph idx="1"/>
          </p:nvPr>
        </p:nvSpPr>
        <p:spPr>
          <a:xfrm>
            <a:off x="539750" y="1052513"/>
            <a:ext cx="8135938" cy="5027612"/>
          </a:xfrm>
        </p:spPr>
        <p:txBody>
          <a:bodyPr/>
          <a:lstStyle/>
          <a:p>
            <a:pPr marL="0" indent="0" algn="just">
              <a:buFont typeface="Wingdings 2" pitchFamily="18" charset="2"/>
              <a:buNone/>
            </a:pPr>
            <a:r>
              <a:rPr lang="ru-RU" sz="2800" smtClean="0">
                <a:solidFill>
                  <a:schemeClr val="tx1"/>
                </a:solidFill>
                <a:latin typeface="Times New Roman" pitchFamily="18" charset="0"/>
                <a:cs typeface="Times New Roman" pitchFamily="18" charset="0"/>
              </a:rPr>
              <a:t>В 1805-1807 гг. война шла на чужой территории и за чужие интересы. </a:t>
            </a:r>
          </a:p>
          <a:p>
            <a:pPr marL="0" indent="0" algn="just">
              <a:buFont typeface="Wingdings 2" pitchFamily="18" charset="2"/>
              <a:buNone/>
            </a:pPr>
            <a:r>
              <a:rPr lang="ru-RU" sz="2800" smtClean="0">
                <a:solidFill>
                  <a:schemeClr val="tx1"/>
                </a:solidFill>
                <a:latin typeface="Times New Roman" pitchFamily="18" charset="0"/>
                <a:cs typeface="Times New Roman" pitchFamily="18" charset="0"/>
              </a:rPr>
              <a:t>Рассказывая о событиях 1805 г., Толстой сосредоточил внимание на двух военных эпизодах, которые выразили противоположные нравственные состояния русской армии. Истинный героизм солдаты и офицеры проявляли лишь тогда, когда понимали нравственную цель сражения. Вот почему они стояли героически под Шенграбеном и позорно бежали под Аустерлицем.</a:t>
            </a:r>
          </a:p>
        </p:txBody>
      </p:sp>
      <p:sp>
        <p:nvSpPr>
          <p:cNvPr id="43011" name="Прямоугольник 2"/>
          <p:cNvSpPr>
            <a:spLocks noChangeArrowheads="1"/>
          </p:cNvSpPr>
          <p:nvPr/>
        </p:nvSpPr>
        <p:spPr bwMode="auto">
          <a:xfrm>
            <a:off x="539750" y="1052513"/>
            <a:ext cx="8064500" cy="369887"/>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 </a:t>
            </a:r>
            <a:endParaRPr lang="ru-RU">
              <a:latin typeface="Franklin Gothic Book" pitchFamily="34" charset="0"/>
            </a:endParaRPr>
          </a:p>
        </p:txBody>
      </p:sp>
      <p:sp>
        <p:nvSpPr>
          <p:cNvPr id="43012" name="Прямоугольник 3"/>
          <p:cNvSpPr>
            <a:spLocks noChangeArrowheads="1"/>
          </p:cNvSpPr>
          <p:nvPr/>
        </p:nvSpPr>
        <p:spPr bwMode="auto">
          <a:xfrm>
            <a:off x="2286000" y="2551113"/>
            <a:ext cx="4572000" cy="369887"/>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  </a:t>
            </a:r>
            <a:endParaRPr lang="ru-RU">
              <a:latin typeface="Franklin Gothic Boo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История  создания</a:t>
            </a:r>
            <a:endParaRPr lang="ru-RU" sz="3200" b="1" dirty="0">
              <a:solidFill>
                <a:schemeClr val="tx1"/>
              </a:solidFill>
              <a:latin typeface="Times New Roman" pitchFamily="18" charset="0"/>
              <a:cs typeface="Times New Roman" pitchFamily="18" charset="0"/>
            </a:endParaRPr>
          </a:p>
        </p:txBody>
      </p:sp>
      <p:sp>
        <p:nvSpPr>
          <p:cNvPr id="3" name="Прямоугольник 2"/>
          <p:cNvSpPr/>
          <p:nvPr/>
        </p:nvSpPr>
        <p:spPr>
          <a:xfrm>
            <a:off x="539750" y="1052513"/>
            <a:ext cx="7993063" cy="4032250"/>
          </a:xfrm>
          <a:prstGeom prst="rect">
            <a:avLst/>
          </a:prstGeom>
        </p:spPr>
        <p:txBody>
          <a:bodyPr>
            <a:spAutoFit/>
          </a:bodyPr>
          <a:lstStyle/>
          <a:p>
            <a:pPr algn="just" fontAlgn="auto">
              <a:spcBef>
                <a:spcPts val="0"/>
              </a:spcBef>
              <a:spcAft>
                <a:spcPts val="0"/>
              </a:spcAft>
              <a:defRPr/>
            </a:pPr>
            <a:r>
              <a:rPr lang="ru-RU" sz="3200" dirty="0">
                <a:latin typeface="+mn-lt"/>
                <a:cs typeface="+mn-cs"/>
              </a:rPr>
              <a:t> </a:t>
            </a:r>
            <a:r>
              <a:rPr lang="ru-RU" sz="3200" dirty="0">
                <a:latin typeface="Times New Roman" pitchFamily="18" charset="0"/>
                <a:cs typeface="Times New Roman" pitchFamily="18" charset="0"/>
              </a:rPr>
              <a:t>Роман создавался шесть лет </a:t>
            </a:r>
          </a:p>
          <a:p>
            <a:pPr algn="just" fontAlgn="auto">
              <a:spcBef>
                <a:spcPts val="0"/>
              </a:spcBef>
              <a:spcAft>
                <a:spcPts val="0"/>
              </a:spcAft>
              <a:defRPr/>
            </a:pPr>
            <a:r>
              <a:rPr lang="ru-RU" sz="3200" dirty="0">
                <a:latin typeface="Times New Roman" pitchFamily="18" charset="0"/>
                <a:cs typeface="Times New Roman" pitchFamily="18" charset="0"/>
              </a:rPr>
              <a:t>(1863-1869) и переписывался семь раз. </a:t>
            </a:r>
          </a:p>
          <a:p>
            <a:pPr algn="just" fontAlgn="auto">
              <a:spcBef>
                <a:spcPts val="0"/>
              </a:spcBef>
              <a:spcAft>
                <a:spcPts val="0"/>
              </a:spcAft>
              <a:defRPr/>
            </a:pPr>
            <a:endParaRPr lang="ru-RU" sz="3200" dirty="0">
              <a:latin typeface="Times New Roman" pitchFamily="18" charset="0"/>
              <a:cs typeface="Times New Roman" pitchFamily="18" charset="0"/>
            </a:endParaRPr>
          </a:p>
          <a:p>
            <a:pPr algn="just" fontAlgn="auto">
              <a:spcBef>
                <a:spcPts val="0"/>
              </a:spcBef>
              <a:spcAft>
                <a:spcPts val="0"/>
              </a:spcAft>
              <a:defRPr/>
            </a:pPr>
            <a:r>
              <a:rPr lang="ru-RU" sz="3200" dirty="0">
                <a:latin typeface="Times New Roman" pitchFamily="18" charset="0"/>
                <a:cs typeface="Times New Roman" pitchFamily="18" charset="0"/>
              </a:rPr>
              <a:t>Замысел тоже менялся – об этом говорят названия ранних редакций: </a:t>
            </a:r>
          </a:p>
          <a:p>
            <a:pPr marL="179388" indent="-179388" algn="just" fontAlgn="auto">
              <a:spcBef>
                <a:spcPts val="0"/>
              </a:spcBef>
              <a:spcAft>
                <a:spcPts val="0"/>
              </a:spcAft>
              <a:buFont typeface="Arial" pitchFamily="34" charset="0"/>
              <a:buChar char="•"/>
              <a:defRPr/>
            </a:pPr>
            <a:r>
              <a:rPr lang="ru-RU" sz="3200" b="1" dirty="0">
                <a:latin typeface="Times New Roman" pitchFamily="18" charset="0"/>
                <a:cs typeface="Times New Roman" pitchFamily="18" charset="0"/>
              </a:rPr>
              <a:t>«Три поры», </a:t>
            </a:r>
          </a:p>
          <a:p>
            <a:pPr marL="179388" indent="-179388" algn="just" fontAlgn="auto">
              <a:spcBef>
                <a:spcPts val="0"/>
              </a:spcBef>
              <a:spcAft>
                <a:spcPts val="0"/>
              </a:spcAft>
              <a:buFont typeface="Arial" pitchFamily="34" charset="0"/>
              <a:buChar char="•"/>
              <a:defRPr/>
            </a:pPr>
            <a:r>
              <a:rPr lang="ru-RU" sz="3200" b="1" dirty="0">
                <a:latin typeface="Times New Roman" pitchFamily="18" charset="0"/>
                <a:cs typeface="Times New Roman" pitchFamily="18" charset="0"/>
              </a:rPr>
              <a:t>«Всё хорошо, что хорошо кончается», </a:t>
            </a:r>
          </a:p>
          <a:p>
            <a:pPr marL="179388" indent="-179388" algn="just" fontAlgn="auto">
              <a:spcBef>
                <a:spcPts val="0"/>
              </a:spcBef>
              <a:spcAft>
                <a:spcPts val="0"/>
              </a:spcAft>
              <a:buFont typeface="Arial" pitchFamily="34" charset="0"/>
              <a:buChar char="•"/>
              <a:defRPr/>
            </a:pPr>
            <a:r>
              <a:rPr lang="ru-RU" sz="3200" b="1" dirty="0">
                <a:latin typeface="Times New Roman" pitchFamily="18" charset="0"/>
                <a:cs typeface="Times New Roman" pitchFamily="18" charset="0"/>
              </a:rPr>
              <a:t>«1805 год».</a:t>
            </a:r>
            <a:endParaRPr lang="ru-RU" sz="3200" b="1" dirty="0">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Шенграбенское  сражение</a:t>
            </a:r>
            <a:endParaRPr lang="ru-RU" sz="3200" b="1" dirty="0">
              <a:solidFill>
                <a:schemeClr val="tx1"/>
              </a:solidFill>
              <a:latin typeface="Times New Roman" pitchFamily="18" charset="0"/>
              <a:cs typeface="Times New Roman" pitchFamily="18" charset="0"/>
            </a:endParaRPr>
          </a:p>
        </p:txBody>
      </p:sp>
      <p:sp>
        <p:nvSpPr>
          <p:cNvPr id="44034" name="Содержимое 2"/>
          <p:cNvSpPr>
            <a:spLocks noGrp="1"/>
          </p:cNvSpPr>
          <p:nvPr>
            <p:ph idx="1"/>
          </p:nvPr>
        </p:nvSpPr>
        <p:spPr>
          <a:xfrm>
            <a:off x="468313" y="1052513"/>
            <a:ext cx="8135937" cy="5805487"/>
          </a:xfrm>
        </p:spPr>
        <p:txBody>
          <a:bodyPr/>
          <a:lstStyle/>
          <a:p>
            <a:pPr marL="0" indent="0" algn="just">
              <a:buFont typeface="Wingdings 2" pitchFamily="18" charset="2"/>
              <a:buNone/>
            </a:pPr>
            <a:r>
              <a:rPr lang="ru-RU" sz="2800" smtClean="0">
                <a:solidFill>
                  <a:schemeClr val="tx1"/>
                </a:solidFill>
                <a:latin typeface="Times New Roman" pitchFamily="18" charset="0"/>
                <a:cs typeface="Times New Roman" pitchFamily="18" charset="0"/>
              </a:rPr>
              <a:t>В этом сражении </a:t>
            </a:r>
            <a:r>
              <a:rPr lang="ru-RU" sz="2800" smtClean="0">
                <a:solidFill>
                  <a:srgbClr val="FF0000"/>
                </a:solidFill>
                <a:latin typeface="Times New Roman" pitchFamily="18" charset="0"/>
                <a:cs typeface="Times New Roman" pitchFamily="18" charset="0"/>
              </a:rPr>
              <a:t>отряд Багратиона</a:t>
            </a:r>
            <a:r>
              <a:rPr lang="ru-RU" sz="2800" smtClean="0">
                <a:solidFill>
                  <a:schemeClr val="tx1"/>
                </a:solidFill>
                <a:latin typeface="Times New Roman" pitchFamily="18" charset="0"/>
                <a:cs typeface="Times New Roman" pitchFamily="18" charset="0"/>
              </a:rPr>
              <a:t> прикрывает отступление армии Кутузова. </a:t>
            </a:r>
          </a:p>
          <a:p>
            <a:pPr marL="0" indent="0" algn="just">
              <a:buFont typeface="Wingdings 2" pitchFamily="18" charset="2"/>
              <a:buNone/>
            </a:pPr>
            <a:r>
              <a:rPr lang="ru-RU" sz="2800" smtClean="0">
                <a:solidFill>
                  <a:schemeClr val="tx1"/>
                </a:solidFill>
                <a:latin typeface="Times New Roman" pitchFamily="18" charset="0"/>
                <a:cs typeface="Times New Roman" pitchFamily="18" charset="0"/>
              </a:rPr>
              <a:t>Солдаты спасают своих братьев и знают, ради чего они рискуют жизнью. Ни </a:t>
            </a:r>
            <a:r>
              <a:rPr lang="ru-RU" sz="2800" smtClean="0">
                <a:solidFill>
                  <a:srgbClr val="FF0000"/>
                </a:solidFill>
                <a:latin typeface="Times New Roman" pitchFamily="18" charset="0"/>
                <a:cs typeface="Times New Roman" pitchFamily="18" charset="0"/>
              </a:rPr>
              <a:t>Тушин</a:t>
            </a:r>
            <a:r>
              <a:rPr lang="ru-RU" sz="2800" smtClean="0">
                <a:solidFill>
                  <a:schemeClr val="tx1"/>
                </a:solidFill>
                <a:latin typeface="Times New Roman" pitchFamily="18" charset="0"/>
                <a:cs typeface="Times New Roman" pitchFamily="18" charset="0"/>
              </a:rPr>
              <a:t>, ни </a:t>
            </a:r>
            <a:r>
              <a:rPr lang="ru-RU" sz="2800" smtClean="0">
                <a:solidFill>
                  <a:srgbClr val="FF0000"/>
                </a:solidFill>
                <a:latin typeface="Times New Roman" pitchFamily="18" charset="0"/>
                <a:cs typeface="Times New Roman" pitchFamily="18" charset="0"/>
              </a:rPr>
              <a:t>Тимохин</a:t>
            </a:r>
            <a:r>
              <a:rPr lang="ru-RU" sz="2800" smtClean="0">
                <a:solidFill>
                  <a:schemeClr val="tx1"/>
                </a:solidFill>
                <a:latin typeface="Times New Roman" pitchFamily="18" charset="0"/>
                <a:cs typeface="Times New Roman" pitchFamily="18" charset="0"/>
              </a:rPr>
              <a:t> не нуждаются в приказах, чтобы выполнить свой долг. Их действия, по сути, добровольны, их упорство – залог одержанной ими моральной победы. </a:t>
            </a:r>
          </a:p>
          <a:p>
            <a:pPr marL="0" indent="0" algn="just">
              <a:buFont typeface="Wingdings 2" pitchFamily="18" charset="2"/>
              <a:buNone/>
            </a:pPr>
            <a:r>
              <a:rPr lang="ru-RU" sz="2800" smtClean="0">
                <a:solidFill>
                  <a:schemeClr val="tx1"/>
                </a:solidFill>
                <a:latin typeface="Times New Roman" pitchFamily="18" charset="0"/>
                <a:cs typeface="Times New Roman" pitchFamily="18" charset="0"/>
              </a:rPr>
              <a:t>Перед нами островок нравственности в чуждой народу войне. </a:t>
            </a:r>
          </a:p>
          <a:p>
            <a:pPr marL="0" indent="0" algn="just">
              <a:buFont typeface="Wingdings 2" pitchFamily="18" charset="2"/>
              <a:buNone/>
            </a:pPr>
            <a:r>
              <a:rPr lang="ru-RU" sz="2800" b="1" smtClean="0">
                <a:solidFill>
                  <a:schemeClr val="tx1"/>
                </a:solidFill>
                <a:latin typeface="Times New Roman" pitchFamily="18" charset="0"/>
                <a:cs typeface="Times New Roman" pitchFamily="18" charset="0"/>
              </a:rPr>
              <a:t>Шенграбен</a:t>
            </a:r>
            <a:r>
              <a:rPr lang="ru-RU" sz="2800" smtClean="0">
                <a:solidFill>
                  <a:schemeClr val="tx1"/>
                </a:solidFill>
                <a:latin typeface="Times New Roman" pitchFamily="18" charset="0"/>
                <a:cs typeface="Times New Roman" pitchFamily="18" charset="0"/>
              </a:rPr>
              <a:t> – преддверие народной войны 1812 г.</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Шенграбенское  сражение</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8313" y="1052513"/>
            <a:ext cx="8207375" cy="5027612"/>
          </a:xfrm>
        </p:spPr>
        <p:txBody>
          <a:bodyPr>
            <a:normAutofit fontScale="92500" lnSpcReduction="10000"/>
          </a:bodyPr>
          <a:lstStyle/>
          <a:p>
            <a:pPr marL="0" indent="0" algn="ctr" fontAlgn="auto">
              <a:spcAft>
                <a:spcPts val="0"/>
              </a:spcAft>
              <a:buFont typeface="Wingdings 2"/>
              <a:buNone/>
              <a:defRPr/>
            </a:pPr>
            <a:r>
              <a:rPr lang="ru-RU" sz="2800" b="1" dirty="0" smtClean="0">
                <a:solidFill>
                  <a:srgbClr val="FF0000"/>
                </a:solidFill>
                <a:latin typeface="Times New Roman" pitchFamily="18" charset="0"/>
                <a:cs typeface="Times New Roman" pitchFamily="18" charset="0"/>
              </a:rPr>
              <a:t>Капитан Тушин</a:t>
            </a:r>
          </a:p>
          <a:p>
            <a:pPr marL="0" indent="0" algn="just" fontAlgn="auto">
              <a:spcAft>
                <a:spcPts val="0"/>
              </a:spcAft>
              <a:buFont typeface="Wingdings 2"/>
              <a:buNone/>
              <a:defRPr/>
            </a:pPr>
            <a:r>
              <a:rPr lang="ru-RU" sz="2800" dirty="0" smtClean="0">
                <a:solidFill>
                  <a:schemeClr val="tx1"/>
                </a:solidFill>
                <a:latin typeface="Times New Roman" pitchFamily="18" charset="0"/>
                <a:cs typeface="Times New Roman" pitchFamily="18" charset="0"/>
              </a:rPr>
              <a:t>Портрет капитана совсем не героический.</a:t>
            </a:r>
          </a:p>
          <a:p>
            <a:pPr marL="0" indent="0" algn="just" fontAlgn="auto">
              <a:spcAft>
                <a:spcPts val="0"/>
              </a:spcAft>
              <a:buFont typeface="Wingdings 2"/>
              <a:buNone/>
              <a:defRPr/>
            </a:pPr>
            <a:r>
              <a:rPr lang="ru-RU" sz="2800" dirty="0" smtClean="0">
                <a:solidFill>
                  <a:schemeClr val="tx1"/>
                </a:solidFill>
                <a:latin typeface="Times New Roman" pitchFamily="18" charset="0"/>
                <a:cs typeface="Times New Roman" pitchFamily="18" charset="0"/>
              </a:rPr>
              <a:t>«Маленький, грязный, худой артиллерийский офицер с закушенной набок трубкой» показан глазами князя Андрея, который видит во всём его облике «что-то особенное, совершенно не военное, несколько комическое, но чрезвычайно привлекательное» а также его большие, умные и добрые глаза. </a:t>
            </a:r>
          </a:p>
          <a:p>
            <a:pPr marL="0" indent="0" algn="just" fontAlgn="auto">
              <a:spcAft>
                <a:spcPts val="0"/>
              </a:spcAft>
              <a:buFont typeface="Wingdings 2"/>
              <a:buNone/>
              <a:defRPr/>
            </a:pPr>
            <a:r>
              <a:rPr lang="ru-RU" sz="2800" dirty="0" smtClean="0">
                <a:solidFill>
                  <a:schemeClr val="tx1"/>
                </a:solidFill>
                <a:latin typeface="Times New Roman" pitchFamily="18" charset="0"/>
                <a:cs typeface="Times New Roman" pitchFamily="18" charset="0"/>
              </a:rPr>
              <a:t>Тушин робеет перед всеми, его поведение напоминает нам земских врачей или священников. В нём много чеховского (доброго и печального) и мало громкого и героического.</a:t>
            </a:r>
            <a:endParaRPr lang="ru-RU" sz="2800" dirty="0">
              <a:solidFill>
                <a:schemeClr val="tx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Шенграбенское  сражение</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8313" y="1052513"/>
            <a:ext cx="8135937" cy="5027612"/>
          </a:xfrm>
        </p:spPr>
        <p:txBody>
          <a:bodyPr>
            <a:normAutofit fontScale="92500" lnSpcReduction="20000"/>
          </a:bodyPr>
          <a:lstStyle/>
          <a:p>
            <a:pPr algn="ctr" fontAlgn="auto">
              <a:spcAft>
                <a:spcPts val="0"/>
              </a:spcAft>
              <a:buFont typeface="Wingdings 2"/>
              <a:buNone/>
              <a:defRPr/>
            </a:pPr>
            <a:r>
              <a:rPr lang="ru-RU" sz="2800" b="1" dirty="0" smtClean="0">
                <a:solidFill>
                  <a:schemeClr val="tx1"/>
                </a:solidFill>
                <a:latin typeface="Times New Roman" pitchFamily="18" charset="0"/>
                <a:cs typeface="Times New Roman" pitchFamily="18" charset="0"/>
              </a:rPr>
              <a:t>Забытая батарея</a:t>
            </a:r>
          </a:p>
          <a:p>
            <a:pPr marL="0" indent="0" algn="just" fontAlgn="auto">
              <a:spcAft>
                <a:spcPts val="0"/>
              </a:spcAft>
              <a:buFont typeface="Wingdings 2"/>
              <a:buNone/>
              <a:defRPr/>
            </a:pPr>
            <a:r>
              <a:rPr lang="ru-RU" sz="2800" dirty="0" smtClean="0">
                <a:solidFill>
                  <a:schemeClr val="tx1"/>
                </a:solidFill>
                <a:latin typeface="Times New Roman" pitchFamily="18" charset="0"/>
                <a:cs typeface="Times New Roman" pitchFamily="18" charset="0"/>
              </a:rPr>
              <a:t>Батарея Тушина вела огонь по деревне Шенграбен, откуда наступали большие силы французов. </a:t>
            </a:r>
            <a:r>
              <a:rPr lang="ru-RU" sz="2800" dirty="0" smtClean="0">
                <a:solidFill>
                  <a:srgbClr val="FF0000"/>
                </a:solidFill>
                <a:latin typeface="Times New Roman" pitchFamily="18" charset="0"/>
                <a:cs typeface="Times New Roman" pitchFamily="18" charset="0"/>
              </a:rPr>
              <a:t>Тушин</a:t>
            </a:r>
            <a:r>
              <a:rPr lang="ru-RU" sz="2800" dirty="0" smtClean="0">
                <a:solidFill>
                  <a:schemeClr val="tx1"/>
                </a:solidFill>
                <a:latin typeface="Times New Roman" pitchFamily="18" charset="0"/>
                <a:cs typeface="Times New Roman" pitchFamily="18" charset="0"/>
              </a:rPr>
              <a:t> принял тактическое решение поджечь деревню (чем заслужил похвалу Багратиона). </a:t>
            </a:r>
          </a:p>
          <a:p>
            <a:pPr marL="0" indent="0" algn="just" fontAlgn="auto">
              <a:spcAft>
                <a:spcPts val="0"/>
              </a:spcAft>
              <a:buFont typeface="Wingdings 2"/>
              <a:buNone/>
              <a:defRPr/>
            </a:pPr>
            <a:r>
              <a:rPr lang="ru-RU" sz="2800" dirty="0" smtClean="0">
                <a:solidFill>
                  <a:schemeClr val="tx1"/>
                </a:solidFill>
                <a:latin typeface="Times New Roman" pitchFamily="18" charset="0"/>
                <a:cs typeface="Times New Roman" pitchFamily="18" charset="0"/>
              </a:rPr>
              <a:t>Во время сражения про батарею забыли (прикрытие по чьему-то приказанию ушло), но артиллеристы продолжали стрелять. Французы не могли догадаться, что бьют только четыре ничем не защищённые пушки капитана Тушина, и даже предполагали, что здесь-то сосредоточены главные силы русских. </a:t>
            </a:r>
          </a:p>
          <a:p>
            <a:pPr marL="0" indent="0" algn="just" fontAlgn="auto">
              <a:spcAft>
                <a:spcPts val="0"/>
              </a:spcAft>
              <a:buFont typeface="Wingdings 2"/>
              <a:buNone/>
              <a:defRPr/>
            </a:pPr>
            <a:r>
              <a:rPr lang="ru-RU" sz="2800" dirty="0" smtClean="0">
                <a:solidFill>
                  <a:schemeClr val="tx1"/>
                </a:solidFill>
                <a:latin typeface="Times New Roman" pitchFamily="18" charset="0"/>
                <a:cs typeface="Times New Roman" pitchFamily="18" charset="0"/>
              </a:rPr>
              <a:t>Батарея Тушина, успевшая зажечь Шенграбен, остановила движение французов, которые тушили пожар, дав русским время отступить.</a:t>
            </a:r>
          </a:p>
          <a:p>
            <a:pPr algn="just" fontAlgn="auto">
              <a:spcAft>
                <a:spcPts val="0"/>
              </a:spcAft>
              <a:buFont typeface="Wingdings 2"/>
              <a:buNone/>
              <a:defRPr/>
            </a:pPr>
            <a:endParaRPr lang="ru-RU" sz="2800" dirty="0">
              <a:solidFill>
                <a:schemeClr val="tx1"/>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Users\НД\Downloads\вм6.JPG"/>
          <p:cNvPicPr>
            <a:picLocks noChangeAspect="1" noChangeArrowheads="1"/>
          </p:cNvPicPr>
          <p:nvPr/>
        </p:nvPicPr>
        <p:blipFill>
          <a:blip r:embed="rId2"/>
          <a:srcRect/>
          <a:stretch>
            <a:fillRect/>
          </a:stretch>
        </p:blipFill>
        <p:spPr bwMode="auto">
          <a:xfrm>
            <a:off x="0" y="476250"/>
            <a:ext cx="9144000" cy="58324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Шенграбенское  сражение</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8313" y="1052513"/>
            <a:ext cx="8207375" cy="5805487"/>
          </a:xfrm>
        </p:spPr>
        <p:txBody>
          <a:bodyPr>
            <a:normAutofit lnSpcReduction="10000"/>
          </a:bodyPr>
          <a:lstStyle/>
          <a:p>
            <a:pPr algn="ctr" fontAlgn="auto">
              <a:spcAft>
                <a:spcPts val="0"/>
              </a:spcAft>
              <a:buFont typeface="Wingdings 2"/>
              <a:buNone/>
              <a:defRPr/>
            </a:pPr>
            <a:r>
              <a:rPr lang="ru-RU" sz="2400" b="1" dirty="0" smtClean="0">
                <a:solidFill>
                  <a:schemeClr val="tx1"/>
                </a:solidFill>
                <a:latin typeface="Times New Roman" pitchFamily="18" charset="0"/>
                <a:cs typeface="Times New Roman" pitchFamily="18" charset="0"/>
              </a:rPr>
              <a:t>Фольклорные мотивы</a:t>
            </a:r>
          </a:p>
          <a:p>
            <a:pPr algn="just" fontAlgn="auto">
              <a:spcAft>
                <a:spcPts val="0"/>
              </a:spcAft>
              <a:buFont typeface="Wingdings 2"/>
              <a:buNone/>
              <a:defRPr/>
            </a:pPr>
            <a:r>
              <a:rPr lang="ru-RU" sz="2400" b="1" dirty="0" smtClean="0">
                <a:solidFill>
                  <a:schemeClr val="tx1"/>
                </a:solidFill>
                <a:latin typeface="Times New Roman" pitchFamily="18" charset="0"/>
                <a:cs typeface="Times New Roman" pitchFamily="18" charset="0"/>
              </a:rPr>
              <a:t>В изображении боя</a:t>
            </a: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В бою подчёркнуто весёлое, карнавальное отношение Тушина к врагам и смерти. Выделяется его </a:t>
            </a:r>
            <a:r>
              <a:rPr lang="ru-RU" sz="2400" u="sng" dirty="0" smtClean="0">
                <a:solidFill>
                  <a:schemeClr val="tx1"/>
                </a:solidFill>
                <a:latin typeface="Times New Roman" pitchFamily="18" charset="0"/>
                <a:cs typeface="Times New Roman" pitchFamily="18" charset="0"/>
              </a:rPr>
              <a:t>былинный жест</a:t>
            </a:r>
            <a:r>
              <a:rPr lang="ru-RU" sz="2400" dirty="0" smtClean="0">
                <a:solidFill>
                  <a:schemeClr val="tx1"/>
                </a:solidFill>
                <a:latin typeface="Times New Roman" pitchFamily="18" charset="0"/>
                <a:cs typeface="Times New Roman" pitchFamily="18" charset="0"/>
              </a:rPr>
              <a:t>: «… выбегал вперёд и из-под маленькой ручки смотрел на французов». Подчёркнуто, что со всех сторон его окружали огромные широкоплечие богатыри. Но они смотрели на Тушина с обожанием и преклонением, как дети в затруднительном положении.</a:t>
            </a:r>
          </a:p>
          <a:p>
            <a:pPr marL="0" indent="0" algn="just" fontAlgn="auto">
              <a:spcAft>
                <a:spcPts val="0"/>
              </a:spcAft>
              <a:buFont typeface="Wingdings 2"/>
              <a:buNone/>
              <a:defRPr/>
            </a:pPr>
            <a:r>
              <a:rPr lang="ru-RU" sz="2400" b="1" dirty="0" smtClean="0">
                <a:solidFill>
                  <a:schemeClr val="tx1"/>
                </a:solidFill>
                <a:latin typeface="Times New Roman" pitchFamily="18" charset="0"/>
                <a:cs typeface="Times New Roman" pitchFamily="18" charset="0"/>
              </a:rPr>
              <a:t>В сознании капитана</a:t>
            </a:r>
          </a:p>
          <a:p>
            <a:pPr marL="0" indent="0" algn="just" fontAlgn="auto">
              <a:spcAft>
                <a:spcPts val="0"/>
              </a:spcAft>
              <a:buFont typeface="Wingdings 2"/>
              <a:buNone/>
              <a:defRPr/>
            </a:pPr>
            <a:r>
              <a:rPr lang="ru-RU" sz="2400" dirty="0" smtClean="0">
                <a:solidFill>
                  <a:schemeClr val="tx1"/>
                </a:solidFill>
                <a:latin typeface="Times New Roman" pitchFamily="18" charset="0"/>
                <a:cs typeface="Times New Roman" pitchFamily="18" charset="0"/>
              </a:rPr>
              <a:t>Толстой рисует особый мир в сознании Тушина. Неприятельские пушки – это не пушки, а трубки, которые курит огромный невидимый курильщик: «Видишь, пыхнул опять теперь мячик, жди». Вероятно, он представляет себя таким же огромным и сильным, швыряющим за горизонт чугунные ядра.</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Аустерлицкое  сражение</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8313" y="1052513"/>
            <a:ext cx="8135937" cy="5027612"/>
          </a:xfrm>
        </p:spPr>
        <p:txBody>
          <a:bodyPr>
            <a:normAutofit lnSpcReduction="10000"/>
          </a:bodyPr>
          <a:lstStyle/>
          <a:p>
            <a:pPr marL="0" indent="0" algn="just" fontAlgn="auto">
              <a:spcAft>
                <a:spcPts val="0"/>
              </a:spcAft>
              <a:buFont typeface="Wingdings 2"/>
              <a:buNone/>
              <a:defRPr/>
            </a:pPr>
            <a:r>
              <a:rPr lang="ru-RU" sz="2800" dirty="0" smtClean="0">
                <a:solidFill>
                  <a:schemeClr val="tx1"/>
                </a:solidFill>
                <a:latin typeface="Times New Roman" pitchFamily="18" charset="0"/>
                <a:cs typeface="Times New Roman" pitchFamily="18" charset="0"/>
              </a:rPr>
              <a:t>В этом сражении у русской армии не было ни мужества, ни веры в победу, так как у людей не было нравственной цели. Им не за что было драться, кроме «государственной чести» и своего императора. Сражение, по сути, было проиграно ещё до того, как началось. </a:t>
            </a:r>
          </a:p>
          <a:p>
            <a:pPr marL="0" indent="0" algn="just" fontAlgn="auto">
              <a:spcAft>
                <a:spcPts val="0"/>
              </a:spcAft>
              <a:buFont typeface="Wingdings 2"/>
              <a:buNone/>
              <a:defRPr/>
            </a:pPr>
            <a:r>
              <a:rPr lang="ru-RU" sz="2800" b="1" dirty="0" smtClean="0">
                <a:solidFill>
                  <a:schemeClr val="tx1"/>
                </a:solidFill>
                <a:latin typeface="Times New Roman" pitchFamily="18" charset="0"/>
                <a:cs typeface="Times New Roman" pitchFamily="18" charset="0"/>
              </a:rPr>
              <a:t>Аустерлиц</a:t>
            </a:r>
            <a:r>
              <a:rPr lang="ru-RU" sz="2800" dirty="0" smtClean="0">
                <a:solidFill>
                  <a:schemeClr val="tx1"/>
                </a:solidFill>
                <a:latin typeface="Times New Roman" pitchFamily="18" charset="0"/>
                <a:cs typeface="Times New Roman" pitchFamily="18" charset="0"/>
              </a:rPr>
              <a:t> – это пролог к другой, «государственной» войне 1812 г., которую вели чиновники в военных мундирах. Они защищали свой положение и формальную честь империи. Такая «государственная» война лишь формально связана с народной войной.</a:t>
            </a:r>
            <a:endParaRPr lang="ru-RU" sz="2800" dirty="0">
              <a:solidFill>
                <a:schemeClr val="tx1"/>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Users\НД\Downloads\вм27.jpg"/>
          <p:cNvPicPr>
            <a:picLocks noChangeAspect="1" noChangeArrowheads="1"/>
          </p:cNvPicPr>
          <p:nvPr/>
        </p:nvPicPr>
        <p:blipFill>
          <a:blip r:embed="rId2"/>
          <a:srcRect/>
          <a:stretch>
            <a:fillRect/>
          </a:stretch>
        </p:blipFill>
        <p:spPr bwMode="auto">
          <a:xfrm>
            <a:off x="0" y="0"/>
            <a:ext cx="4500563" cy="6858000"/>
          </a:xfrm>
          <a:prstGeom prst="rect">
            <a:avLst/>
          </a:prstGeom>
          <a:noFill/>
          <a:ln w="9525">
            <a:noFill/>
            <a:miter lim="800000"/>
            <a:headEnd/>
            <a:tailEnd/>
          </a:ln>
        </p:spPr>
      </p:pic>
      <p:pic>
        <p:nvPicPr>
          <p:cNvPr id="50178" name="Picture 3" descr="C:\Users\НД\Downloads\вм24.jpg"/>
          <p:cNvPicPr>
            <a:picLocks noChangeAspect="1" noChangeArrowheads="1"/>
          </p:cNvPicPr>
          <p:nvPr/>
        </p:nvPicPr>
        <p:blipFill>
          <a:blip r:embed="rId3"/>
          <a:srcRect/>
          <a:stretch>
            <a:fillRect/>
          </a:stretch>
        </p:blipFill>
        <p:spPr bwMode="auto">
          <a:xfrm>
            <a:off x="4500563" y="0"/>
            <a:ext cx="4643437"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2800" b="1" dirty="0" smtClean="0">
                <a:solidFill>
                  <a:schemeClr val="tx1"/>
                </a:solidFill>
                <a:latin typeface="Times New Roman" pitchFamily="18" charset="0"/>
                <a:cs typeface="Times New Roman" pitchFamily="18" charset="0"/>
              </a:rPr>
              <a:t>Война  1812 г.</a:t>
            </a:r>
            <a:endParaRPr lang="ru-RU" sz="2800" b="1" dirty="0">
              <a:solidFill>
                <a:schemeClr val="tx1"/>
              </a:solidFill>
              <a:latin typeface="Times New Roman" pitchFamily="18" charset="0"/>
              <a:cs typeface="Times New Roman" pitchFamily="18" charset="0"/>
            </a:endParaRPr>
          </a:p>
        </p:txBody>
      </p:sp>
      <p:sp>
        <p:nvSpPr>
          <p:cNvPr id="51202" name="Содержимое 2"/>
          <p:cNvSpPr>
            <a:spLocks noGrp="1"/>
          </p:cNvSpPr>
          <p:nvPr>
            <p:ph idx="1"/>
          </p:nvPr>
        </p:nvSpPr>
        <p:spPr>
          <a:xfrm>
            <a:off x="468313" y="1052513"/>
            <a:ext cx="8207375" cy="5027612"/>
          </a:xfrm>
        </p:spPr>
        <p:txBody>
          <a:bodyPr/>
          <a:lstStyle/>
          <a:p>
            <a:pPr marL="0" indent="0" algn="just">
              <a:buFont typeface="Wingdings 2" pitchFamily="18" charset="2"/>
              <a:buNone/>
            </a:pPr>
            <a:r>
              <a:rPr lang="ru-RU" smtClean="0">
                <a:solidFill>
                  <a:srgbClr val="FF0000"/>
                </a:solidFill>
                <a:latin typeface="Times New Roman" pitchFamily="18" charset="0"/>
                <a:cs typeface="Times New Roman" pitchFamily="18" charset="0"/>
              </a:rPr>
              <a:t>Наполеон</a:t>
            </a:r>
            <a:r>
              <a:rPr lang="ru-RU" smtClean="0">
                <a:solidFill>
                  <a:schemeClr val="tx1"/>
                </a:solidFill>
                <a:latin typeface="Times New Roman" pitchFamily="18" charset="0"/>
                <a:cs typeface="Times New Roman" pitchFamily="18" charset="0"/>
              </a:rPr>
              <a:t> и </a:t>
            </a:r>
            <a:r>
              <a:rPr lang="ru-RU" smtClean="0">
                <a:solidFill>
                  <a:srgbClr val="FF0000"/>
                </a:solidFill>
                <a:latin typeface="Times New Roman" pitchFamily="18" charset="0"/>
                <a:cs typeface="Times New Roman" pitchFamily="18" charset="0"/>
              </a:rPr>
              <a:t>Кутузов</a:t>
            </a:r>
            <a:r>
              <a:rPr lang="ru-RU" smtClean="0">
                <a:solidFill>
                  <a:schemeClr val="tx1"/>
                </a:solidFill>
                <a:latin typeface="Times New Roman" pitchFamily="18" charset="0"/>
                <a:cs typeface="Times New Roman" pitchFamily="18" charset="0"/>
              </a:rPr>
              <a:t> резко противопоставлены друг другу, они </a:t>
            </a:r>
            <a:r>
              <a:rPr lang="ru-RU" b="1" smtClean="0">
                <a:solidFill>
                  <a:schemeClr val="tx1"/>
                </a:solidFill>
                <a:latin typeface="Times New Roman" pitchFamily="18" charset="0"/>
                <a:cs typeface="Times New Roman" pitchFamily="18" charset="0"/>
              </a:rPr>
              <a:t>антиподы </a:t>
            </a:r>
            <a:r>
              <a:rPr lang="ru-RU" smtClean="0">
                <a:solidFill>
                  <a:schemeClr val="tx1"/>
                </a:solidFill>
                <a:latin typeface="Times New Roman" pitchFamily="18" charset="0"/>
                <a:cs typeface="Times New Roman" pitchFamily="18" charset="0"/>
              </a:rPr>
              <a:t>(использование антитезы).</a:t>
            </a:r>
          </a:p>
          <a:p>
            <a:pPr marL="0" indent="0" algn="just">
              <a:buFont typeface="Wingdings 2" pitchFamily="18" charset="2"/>
              <a:buNone/>
            </a:pPr>
            <a:r>
              <a:rPr lang="ru-RU" smtClean="0">
                <a:solidFill>
                  <a:schemeClr val="tx1"/>
                </a:solidFill>
                <a:latin typeface="Times New Roman" pitchFamily="18" charset="0"/>
                <a:cs typeface="Times New Roman" pitchFamily="18" charset="0"/>
              </a:rPr>
              <a:t>Образы даны в субъективном восприятии.</a:t>
            </a:r>
          </a:p>
          <a:p>
            <a:pPr marL="0" indent="0" algn="just">
              <a:buFont typeface="Wingdings 2" pitchFamily="18" charset="2"/>
              <a:buNone/>
            </a:pPr>
            <a:r>
              <a:rPr lang="ru-RU" smtClean="0">
                <a:solidFill>
                  <a:schemeClr val="tx1"/>
                </a:solidFill>
                <a:latin typeface="Times New Roman" pitchFamily="18" charset="0"/>
                <a:cs typeface="Times New Roman" pitchFamily="18" charset="0"/>
              </a:rPr>
              <a:t>Толстого упрекали в искажении и принижении образа Наполеона.</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136904"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наполеон</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8313" y="1052513"/>
            <a:ext cx="8135937" cy="5805487"/>
          </a:xfrm>
        </p:spPr>
        <p:txBody>
          <a:bodyPr>
            <a:normAutofit lnSpcReduction="10000"/>
          </a:bodyPr>
          <a:lstStyle/>
          <a:p>
            <a:pPr marL="0" indent="179388" algn="just" fontAlgn="auto">
              <a:spcAft>
                <a:spcPts val="0"/>
              </a:spcAft>
              <a:buFont typeface="Wingdings" pitchFamily="2" charset="2"/>
              <a:buChar char="v"/>
              <a:defRPr/>
            </a:pPr>
            <a:r>
              <a:rPr lang="ru-RU" sz="2000" dirty="0" smtClean="0">
                <a:solidFill>
                  <a:schemeClr val="tx1"/>
                </a:solidFill>
                <a:latin typeface="Times New Roman" pitchFamily="18" charset="0"/>
                <a:cs typeface="Times New Roman" pitchFamily="18" charset="0"/>
              </a:rPr>
              <a:t>Представлен иронично. Его внешность смешна: не раз повторяются определения «маленький», «малый ростом», обращается внимание на «круглый живот» и «жирные ляжки коротких ног».</a:t>
            </a:r>
          </a:p>
          <a:p>
            <a:pPr marL="0" indent="179388" algn="just" fontAlgn="auto">
              <a:spcAft>
                <a:spcPts val="0"/>
              </a:spcAft>
              <a:buFont typeface="Wingdings" pitchFamily="2" charset="2"/>
              <a:buChar char="v"/>
              <a:defRPr/>
            </a:pPr>
            <a:r>
              <a:rPr lang="ru-RU" sz="2000" dirty="0" smtClean="0">
                <a:solidFill>
                  <a:schemeClr val="tx1"/>
                </a:solidFill>
                <a:latin typeface="Times New Roman" pitchFamily="18" charset="0"/>
                <a:cs typeface="Times New Roman" pitchFamily="18" charset="0"/>
              </a:rPr>
              <a:t>Мелочная раздражительность, актёрство – он ни одной чертой не похож на великого человека. Подчёркнуты холодность, напыщенность, он всё время позирует, играет роль гения. «Он был подобен ребёнку, который, держась за тесёмочки,  привязанные внутри кареты, воображает, что он правит».</a:t>
            </a:r>
          </a:p>
          <a:p>
            <a:pPr marL="0" indent="179388" algn="just" fontAlgn="auto">
              <a:spcAft>
                <a:spcPts val="0"/>
              </a:spcAft>
              <a:buFont typeface="Wingdings" pitchFamily="2" charset="2"/>
              <a:buChar char="v"/>
              <a:defRPr/>
            </a:pPr>
            <a:r>
              <a:rPr lang="ru-RU" sz="2000" dirty="0" smtClean="0">
                <a:solidFill>
                  <a:schemeClr val="tx1"/>
                </a:solidFill>
                <a:latin typeface="Times New Roman" pitchFamily="18" charset="0"/>
                <a:cs typeface="Times New Roman" pitchFamily="18" charset="0"/>
              </a:rPr>
              <a:t>Жесток в стремлении удовлетворить своё честолюбие ценой тысяч жизней, в попытке навязать свою волю целой стране. Его поведение определяет не сердце, а разум, потому он обречён на поражение. Толстого не впечатляет количество выигранных Наполеоном сражений и покорённых им государств – у него другая мера: «Нет величия там, где нет простоты и правды».</a:t>
            </a:r>
          </a:p>
          <a:p>
            <a:pPr marL="0" indent="179388" algn="just" fontAlgn="auto">
              <a:spcAft>
                <a:spcPts val="0"/>
              </a:spcAft>
              <a:buFont typeface="Wingdings" pitchFamily="2" charset="2"/>
              <a:buChar char="v"/>
              <a:defRPr/>
            </a:pPr>
            <a:r>
              <a:rPr lang="ru-RU" sz="2000" dirty="0" smtClean="0">
                <a:solidFill>
                  <a:schemeClr val="tx1"/>
                </a:solidFill>
                <a:latin typeface="Times New Roman" pitchFamily="18" charset="0"/>
                <a:cs typeface="Times New Roman" pitchFamily="18" charset="0"/>
              </a:rPr>
              <a:t>В замысле романа «наполеоновское» начало играет одну из главных ролей. Стремление навязать свою личную волю и стать «творцом» истории характерно для замыслов Сперанского. В этом характерные заблуждения Пьера и Андрея. «Маленькие наполеоны» – Долохов, Друбецкой, Берг.</a:t>
            </a:r>
            <a:endParaRPr lang="ru-RU" sz="2000" dirty="0">
              <a:solidFill>
                <a:schemeClr val="tx1"/>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НД\Downloads\вм21.jpg"/>
          <p:cNvPicPr>
            <a:picLocks noChangeAspect="1" noChangeArrowheads="1"/>
          </p:cNvPicPr>
          <p:nvPr/>
        </p:nvPicPr>
        <p:blipFill>
          <a:blip r:embed="rId2"/>
          <a:srcRect/>
          <a:stretch>
            <a:fillRect/>
          </a:stretch>
        </p:blipFill>
        <p:spPr bwMode="auto">
          <a:xfrm>
            <a:off x="1908175" y="0"/>
            <a:ext cx="532765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1052736"/>
          </a:xfrm>
        </p:spPr>
        <p:txBody>
          <a:bodyPr>
            <a:noAutofit/>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Основной  художественный  приём - антитеза</a:t>
            </a:r>
            <a:endParaRPr lang="ru-RU" sz="3200" b="1" dirty="0">
              <a:solidFill>
                <a:schemeClr val="tx1"/>
              </a:solidFill>
              <a:latin typeface="Times New Roman" pitchFamily="18" charset="0"/>
              <a:cs typeface="Times New Roman" pitchFamily="18" charset="0"/>
            </a:endParaRPr>
          </a:p>
        </p:txBody>
      </p:sp>
      <p:sp>
        <p:nvSpPr>
          <p:cNvPr id="17410" name="Прямоугольник 2"/>
          <p:cNvSpPr>
            <a:spLocks noChangeArrowheads="1"/>
          </p:cNvSpPr>
          <p:nvPr/>
        </p:nvSpPr>
        <p:spPr bwMode="auto">
          <a:xfrm>
            <a:off x="539750" y="1844675"/>
            <a:ext cx="8064500" cy="369888"/>
          </a:xfrm>
          <a:prstGeom prst="rect">
            <a:avLst/>
          </a:prstGeom>
          <a:noFill/>
          <a:ln w="9525">
            <a:noFill/>
            <a:miter lim="800000"/>
            <a:headEnd/>
            <a:tailEnd/>
          </a:ln>
        </p:spPr>
        <p:txBody>
          <a:bodyPr>
            <a:spAutoFit/>
          </a:bodyPr>
          <a:lstStyle/>
          <a:p>
            <a:r>
              <a:rPr lang="ru-RU">
                <a:latin typeface="Franklin Gothic Book" pitchFamily="34" charset="0"/>
              </a:rPr>
              <a:t> </a:t>
            </a:r>
          </a:p>
        </p:txBody>
      </p:sp>
      <p:sp>
        <p:nvSpPr>
          <p:cNvPr id="17411" name="Прямоугольник 3"/>
          <p:cNvSpPr>
            <a:spLocks noChangeArrowheads="1"/>
          </p:cNvSpPr>
          <p:nvPr/>
        </p:nvSpPr>
        <p:spPr bwMode="auto">
          <a:xfrm>
            <a:off x="468313" y="1052513"/>
            <a:ext cx="8135937" cy="6956425"/>
          </a:xfrm>
          <a:prstGeom prst="rect">
            <a:avLst/>
          </a:prstGeom>
          <a:noFill/>
          <a:ln w="9525">
            <a:noFill/>
            <a:miter lim="800000"/>
            <a:headEnd/>
            <a:tailEnd/>
          </a:ln>
        </p:spPr>
        <p:txBody>
          <a:bodyPr>
            <a:spAutoFit/>
          </a:bodyPr>
          <a:lstStyle/>
          <a:p>
            <a:pPr algn="just"/>
            <a:r>
              <a:rPr lang="ru-RU" sz="3200">
                <a:latin typeface="Times New Roman" pitchFamily="18" charset="0"/>
                <a:cs typeface="Times New Roman" pitchFamily="18" charset="0"/>
              </a:rPr>
              <a:t>Антитеза – противопоставление.</a:t>
            </a:r>
          </a:p>
          <a:p>
            <a:pPr algn="just"/>
            <a:r>
              <a:rPr lang="ru-RU" sz="3200">
                <a:latin typeface="Times New Roman" pitchFamily="18" charset="0"/>
                <a:cs typeface="Times New Roman" pitchFamily="18" charset="0"/>
              </a:rPr>
              <a:t>Противопоставление начинается уже </a:t>
            </a:r>
            <a:r>
              <a:rPr lang="ru-RU" sz="3200" b="1">
                <a:latin typeface="Times New Roman" pitchFamily="18" charset="0"/>
                <a:cs typeface="Times New Roman" pitchFamily="18" charset="0"/>
              </a:rPr>
              <a:t>с названия романа</a:t>
            </a:r>
            <a:r>
              <a:rPr lang="ru-RU" sz="3200">
                <a:latin typeface="Times New Roman" pitchFamily="18" charset="0"/>
                <a:cs typeface="Times New Roman" pitchFamily="18" charset="0"/>
              </a:rPr>
              <a:t>;</a:t>
            </a:r>
          </a:p>
          <a:p>
            <a:pPr algn="just"/>
            <a:r>
              <a:rPr lang="ru-RU" sz="3200">
                <a:latin typeface="Times New Roman" pitchFamily="18" charset="0"/>
                <a:cs typeface="Times New Roman" pitchFamily="18" charset="0"/>
              </a:rPr>
              <a:t>противопоставлены </a:t>
            </a:r>
            <a:r>
              <a:rPr lang="ru-RU" sz="3200" b="1">
                <a:latin typeface="Times New Roman" pitchFamily="18" charset="0"/>
                <a:cs typeface="Times New Roman" pitchFamily="18" charset="0"/>
              </a:rPr>
              <a:t>две войны </a:t>
            </a:r>
            <a:r>
              <a:rPr lang="ru-RU" sz="3200">
                <a:latin typeface="Times New Roman" pitchFamily="18" charset="0"/>
                <a:cs typeface="Times New Roman" pitchFamily="18" charset="0"/>
              </a:rPr>
              <a:t>(1805-1807 и 1812); </a:t>
            </a:r>
          </a:p>
          <a:p>
            <a:pPr algn="just"/>
            <a:r>
              <a:rPr lang="ru-RU" sz="3200" b="1">
                <a:latin typeface="Times New Roman" pitchFamily="18" charset="0"/>
                <a:cs typeface="Times New Roman" pitchFamily="18" charset="0"/>
              </a:rPr>
              <a:t>два сражения </a:t>
            </a:r>
            <a:r>
              <a:rPr lang="ru-RU" sz="3200">
                <a:latin typeface="Times New Roman" pitchFamily="18" charset="0"/>
                <a:cs typeface="Times New Roman" pitchFamily="18" charset="0"/>
              </a:rPr>
              <a:t>(Аустерлицкое и Бородинское);</a:t>
            </a:r>
          </a:p>
          <a:p>
            <a:pPr algn="just"/>
            <a:r>
              <a:rPr lang="ru-RU" sz="3200" b="1">
                <a:latin typeface="Times New Roman" pitchFamily="18" charset="0"/>
                <a:cs typeface="Times New Roman" pitchFamily="18" charset="0"/>
              </a:rPr>
              <a:t>военачальники </a:t>
            </a:r>
            <a:r>
              <a:rPr lang="ru-RU" sz="3200">
                <a:latin typeface="Times New Roman" pitchFamily="18" charset="0"/>
                <a:cs typeface="Times New Roman" pitchFamily="18" charset="0"/>
              </a:rPr>
              <a:t>(Кутузов и Наполеон);</a:t>
            </a:r>
          </a:p>
          <a:p>
            <a:pPr algn="just"/>
            <a:r>
              <a:rPr lang="ru-RU" sz="3200" b="1">
                <a:latin typeface="Times New Roman" pitchFamily="18" charset="0"/>
                <a:cs typeface="Times New Roman" pitchFamily="18" charset="0"/>
              </a:rPr>
              <a:t>города</a:t>
            </a:r>
            <a:r>
              <a:rPr lang="ru-RU" sz="3200">
                <a:latin typeface="Times New Roman" pitchFamily="18" charset="0"/>
                <a:cs typeface="Times New Roman" pitchFamily="18" charset="0"/>
              </a:rPr>
              <a:t> (Петербург и Москва);</a:t>
            </a:r>
          </a:p>
          <a:p>
            <a:pPr algn="just"/>
            <a:r>
              <a:rPr lang="ru-RU" sz="3200" b="1">
                <a:latin typeface="Times New Roman" pitchFamily="18" charset="0"/>
                <a:cs typeface="Times New Roman" pitchFamily="18" charset="0"/>
              </a:rPr>
              <a:t>действующие лица </a:t>
            </a:r>
            <a:r>
              <a:rPr lang="ru-RU" sz="3200">
                <a:latin typeface="Times New Roman" pitchFamily="18" charset="0"/>
                <a:cs typeface="Times New Roman" pitchFamily="18" charset="0"/>
              </a:rPr>
              <a:t>(любимые и нелюбимые).</a:t>
            </a:r>
          </a:p>
          <a:p>
            <a:pPr algn="just"/>
            <a:endParaRPr lang="ru-RU" sz="2800">
              <a:latin typeface="Times New Roman" pitchFamily="18" charset="0"/>
              <a:cs typeface="Times New Roman" pitchFamily="18" charset="0"/>
            </a:endParaRPr>
          </a:p>
          <a:p>
            <a:pPr algn="just"/>
            <a:endParaRPr lang="ru-RU" sz="2400">
              <a:latin typeface="Times New Roman" pitchFamily="18" charset="0"/>
              <a:cs typeface="Times New Roman" pitchFamily="18" charset="0"/>
            </a:endParaRPr>
          </a:p>
          <a:p>
            <a:pPr algn="just"/>
            <a:endParaRPr lang="ru-RU" sz="2400">
              <a:latin typeface="Times New Roman" pitchFamily="18" charset="0"/>
              <a:cs typeface="Times New Roman" pitchFamily="18" charset="0"/>
            </a:endParaRPr>
          </a:p>
          <a:p>
            <a:pPr algn="just"/>
            <a:endParaRPr lang="ru-RU">
              <a:latin typeface="Franklin Gothic Book"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кутузов</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8313" y="1052513"/>
            <a:ext cx="8207375" cy="5805487"/>
          </a:xfrm>
        </p:spPr>
        <p:txBody>
          <a:bodyPr>
            <a:normAutofit lnSpcReduction="10000"/>
          </a:bodyPr>
          <a:lstStyle/>
          <a:p>
            <a:pPr marL="0" indent="179388" algn="just" fontAlgn="auto">
              <a:spcAft>
                <a:spcPts val="0"/>
              </a:spcAft>
              <a:buFont typeface="Wingdings" pitchFamily="2" charset="2"/>
              <a:buChar char="v"/>
              <a:defRPr/>
            </a:pPr>
            <a:r>
              <a:rPr lang="ru-RU" sz="2000" dirty="0" smtClean="0">
                <a:solidFill>
                  <a:schemeClr val="tx1"/>
                </a:solidFill>
                <a:latin typeface="Times New Roman" pitchFamily="18" charset="0"/>
                <a:cs typeface="Times New Roman" pitchFamily="18" charset="0"/>
              </a:rPr>
              <a:t>В его облике отмечены простота, обыкновенность. В нём нет ни капли актёрства: живое лицо, выразительная фигура и знаменитый глаз, то ласковый, то насмешливый.</a:t>
            </a:r>
          </a:p>
          <a:p>
            <a:pPr marL="0" indent="179388" algn="just" fontAlgn="auto">
              <a:spcAft>
                <a:spcPts val="0"/>
              </a:spcAft>
              <a:buFont typeface="Wingdings" pitchFamily="2" charset="2"/>
              <a:buChar char="v"/>
              <a:defRPr/>
            </a:pPr>
            <a:r>
              <a:rPr lang="ru-RU" sz="2000" dirty="0" smtClean="0">
                <a:solidFill>
                  <a:schemeClr val="tx1"/>
                </a:solidFill>
                <a:latin typeface="Times New Roman" pitchFamily="18" charset="0"/>
                <a:cs typeface="Times New Roman" pitchFamily="18" charset="0"/>
              </a:rPr>
              <a:t>Он добр, мудр, прост и открыт людям, как обыкновенный – старый и нравственно опытный – человек. Образ дан в восприятии различных людей. Человечным и живым изображён он в беседах (с Болконским, Денисовым, Багратионом), на военных советах, в Аустерлицкой и Бородинской битвах.</a:t>
            </a:r>
          </a:p>
          <a:p>
            <a:pPr marL="0" indent="179388" algn="just" fontAlgn="auto">
              <a:spcAft>
                <a:spcPts val="0"/>
              </a:spcAft>
              <a:buFont typeface="Wingdings" pitchFamily="2" charset="2"/>
              <a:buChar char="v"/>
              <a:defRPr/>
            </a:pPr>
            <a:r>
              <a:rPr lang="ru-RU" sz="2000" dirty="0" smtClean="0">
                <a:solidFill>
                  <a:schemeClr val="tx1"/>
                </a:solidFill>
                <a:latin typeface="Times New Roman" pitchFamily="18" charset="0"/>
                <a:cs typeface="Times New Roman" pitchFamily="18" charset="0"/>
              </a:rPr>
              <a:t>Изображён полководцем не столько направляющим действия армии, сколько не мешавшим течению событий. Не опыт полководца, а опыт сердца подсказывает ему, что исход войны предопределён нравственным превосходством русских. Поэтому он первую свою задачу видит в том, чтобы поднять боевой дух в войсках, внушить веру в победу.</a:t>
            </a:r>
          </a:p>
          <a:p>
            <a:pPr marL="0" indent="179388" algn="just" fontAlgn="auto">
              <a:spcAft>
                <a:spcPts val="0"/>
              </a:spcAft>
              <a:buFont typeface="Wingdings" pitchFamily="2" charset="2"/>
              <a:buChar char="v"/>
              <a:defRPr/>
            </a:pPr>
            <a:r>
              <a:rPr lang="ru-RU" sz="2000" dirty="0" smtClean="0">
                <a:solidFill>
                  <a:schemeClr val="tx1"/>
                </a:solidFill>
                <a:latin typeface="Times New Roman" pitchFamily="18" charset="0"/>
                <a:cs typeface="Times New Roman" pitchFamily="18" charset="0"/>
              </a:rPr>
              <a:t>Главное в Кутузове для Толстого – его кровная связь с народом. Высокое положение не отдаляет его от солдат и офицеров. Он знал многих участников сражений, помнит их подвиги, имена.</a:t>
            </a:r>
          </a:p>
          <a:p>
            <a:pPr marL="0" indent="179388" algn="just" fontAlgn="auto">
              <a:spcAft>
                <a:spcPts val="0"/>
              </a:spcAft>
              <a:buFont typeface="Wingdings" pitchFamily="2" charset="2"/>
              <a:buChar char="v"/>
              <a:defRPr/>
            </a:pPr>
            <a:r>
              <a:rPr lang="ru-RU" sz="2000" dirty="0" smtClean="0">
                <a:solidFill>
                  <a:schemeClr val="tx1"/>
                </a:solidFill>
                <a:latin typeface="Times New Roman" pitchFamily="18" charset="0"/>
                <a:cs typeface="Times New Roman" pitchFamily="18" charset="0"/>
              </a:rPr>
              <a:t>Подлинно велик народный полководец, думающий о славе и свободе Отечества.</a:t>
            </a:r>
          </a:p>
          <a:p>
            <a:pPr marL="0" indent="179388" algn="just" fontAlgn="auto">
              <a:spcAft>
                <a:spcPts val="0"/>
              </a:spcAft>
              <a:buFont typeface="Wingdings" pitchFamily="2" charset="2"/>
              <a:buChar char="v"/>
              <a:defRPr/>
            </a:pPr>
            <a:endParaRPr lang="ru-RU" sz="2000" dirty="0">
              <a:solidFill>
                <a:schemeClr val="tx1"/>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C:\Users\НД\Downloads\вм2.jpg"/>
          <p:cNvPicPr>
            <a:picLocks noChangeAspect="1" noChangeArrowheads="1"/>
          </p:cNvPicPr>
          <p:nvPr/>
        </p:nvPicPr>
        <p:blipFill>
          <a:blip r:embed="rId2"/>
          <a:srcRect/>
          <a:stretch>
            <a:fillRect/>
          </a:stretch>
        </p:blipFill>
        <p:spPr bwMode="auto">
          <a:xfrm>
            <a:off x="1908175" y="0"/>
            <a:ext cx="5400675"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Users\НД\Downloads\вм2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«мысль  семейная»</a:t>
            </a:r>
            <a:endParaRPr lang="ru-RU" sz="3200" b="1" dirty="0">
              <a:solidFill>
                <a:schemeClr val="tx1"/>
              </a:solidFill>
              <a:latin typeface="Times New Roman" pitchFamily="18" charset="0"/>
              <a:cs typeface="Times New Roman" pitchFamily="18" charset="0"/>
            </a:endParaRPr>
          </a:p>
        </p:txBody>
      </p:sp>
      <p:sp>
        <p:nvSpPr>
          <p:cNvPr id="57346" name="Содержимое 2"/>
          <p:cNvSpPr>
            <a:spLocks noGrp="1"/>
          </p:cNvSpPr>
          <p:nvPr>
            <p:ph idx="1"/>
          </p:nvPr>
        </p:nvSpPr>
        <p:spPr>
          <a:xfrm>
            <a:off x="468313" y="1052513"/>
            <a:ext cx="8207375" cy="5805487"/>
          </a:xfrm>
        </p:spPr>
        <p:txBody>
          <a:bodyPr/>
          <a:lstStyle/>
          <a:p>
            <a:pPr marL="0" indent="0" algn="just">
              <a:buFont typeface="Wingdings 2" pitchFamily="18" charset="2"/>
              <a:buNone/>
            </a:pPr>
            <a:r>
              <a:rPr lang="ru-RU" sz="2400" u="sng" smtClean="0">
                <a:solidFill>
                  <a:schemeClr val="tx1"/>
                </a:solidFill>
                <a:latin typeface="Times New Roman" pitchFamily="18" charset="0"/>
                <a:cs typeface="Times New Roman" pitchFamily="18" charset="0"/>
              </a:rPr>
              <a:t>Характеристика главных героев через их семьи </a:t>
            </a:r>
            <a:r>
              <a:rPr lang="ru-RU" sz="2400" smtClean="0">
                <a:solidFill>
                  <a:schemeClr val="tx1"/>
                </a:solidFill>
                <a:latin typeface="Times New Roman" pitchFamily="18" charset="0"/>
                <a:cs typeface="Times New Roman" pitchFamily="18" charset="0"/>
              </a:rPr>
              <a:t>– один из основных литературных приёмов Толстого. </a:t>
            </a:r>
          </a:p>
          <a:p>
            <a:pPr marL="0" indent="0" algn="just">
              <a:buFont typeface="Wingdings 2" pitchFamily="18" charset="2"/>
              <a:buNone/>
            </a:pPr>
            <a:r>
              <a:rPr lang="ru-RU" sz="2400" b="1" smtClean="0">
                <a:solidFill>
                  <a:schemeClr val="tx1"/>
                </a:solidFill>
                <a:latin typeface="Times New Roman" pitchFamily="18" charset="0"/>
                <a:cs typeface="Times New Roman" pitchFamily="18" charset="0"/>
              </a:rPr>
              <a:t>«Мысль семейная» – важнейшая тема в романе.</a:t>
            </a:r>
          </a:p>
          <a:p>
            <a:pPr marL="0" indent="0" algn="just">
              <a:buFont typeface="Wingdings 2" pitchFamily="18" charset="2"/>
              <a:buNone/>
            </a:pPr>
            <a:r>
              <a:rPr lang="ru-RU" sz="2400" smtClean="0">
                <a:solidFill>
                  <a:schemeClr val="tx1"/>
                </a:solidFill>
                <a:latin typeface="Times New Roman" pitchFamily="18" charset="0"/>
                <a:cs typeface="Times New Roman" pitchFamily="18" charset="0"/>
              </a:rPr>
              <a:t>Она неразрывно связана с представлением писателя о мире. </a:t>
            </a:r>
            <a:r>
              <a:rPr lang="ru-RU" sz="2400" b="1" smtClean="0">
                <a:solidFill>
                  <a:schemeClr val="tx1"/>
                </a:solidFill>
                <a:latin typeface="Times New Roman" pitchFamily="18" charset="0"/>
                <a:cs typeface="Times New Roman" pitchFamily="18" charset="0"/>
              </a:rPr>
              <a:t>Мир</a:t>
            </a:r>
            <a:r>
              <a:rPr lang="ru-RU" sz="2400" smtClean="0">
                <a:solidFill>
                  <a:schemeClr val="tx1"/>
                </a:solidFill>
                <a:latin typeface="Times New Roman" pitchFamily="18" charset="0"/>
                <a:cs typeface="Times New Roman" pitchFamily="18" charset="0"/>
              </a:rPr>
              <a:t> – не только любовь и согласие, но и отдельные миры – </a:t>
            </a:r>
            <a:r>
              <a:rPr lang="ru-RU" sz="2400" u="sng" smtClean="0">
                <a:solidFill>
                  <a:schemeClr val="tx1"/>
                </a:solidFill>
                <a:latin typeface="Times New Roman" pitchFamily="18" charset="0"/>
                <a:cs typeface="Times New Roman" pitchFamily="18" charset="0"/>
              </a:rPr>
              <a:t>человеческие объединения </a:t>
            </a:r>
            <a:r>
              <a:rPr lang="ru-RU" sz="2400" smtClean="0">
                <a:solidFill>
                  <a:schemeClr val="tx1"/>
                </a:solidFill>
                <a:latin typeface="Times New Roman" pitchFamily="18" charset="0"/>
                <a:cs typeface="Times New Roman" pitchFamily="18" charset="0"/>
              </a:rPr>
              <a:t>(семьи, светские кружки, полк, партизанский отряд, иногда стихийно возникшая общность - как, например, пленные в одном бараке). </a:t>
            </a:r>
            <a:r>
              <a:rPr lang="ru-RU" sz="2400" u="sng" smtClean="0">
                <a:solidFill>
                  <a:schemeClr val="tx1"/>
                </a:solidFill>
                <a:latin typeface="Times New Roman" pitchFamily="18" charset="0"/>
                <a:cs typeface="Times New Roman" pitchFamily="18" charset="0"/>
              </a:rPr>
              <a:t>И среди всех человеческих объединений для Толстого главные – это семьи. </a:t>
            </a:r>
          </a:p>
          <a:p>
            <a:pPr marL="0" indent="0" algn="just">
              <a:buFont typeface="Wingdings 2" pitchFamily="18" charset="2"/>
              <a:buNone/>
            </a:pPr>
            <a:r>
              <a:rPr lang="ru-RU" sz="2400" b="1" smtClean="0">
                <a:solidFill>
                  <a:schemeClr val="tx1"/>
                </a:solidFill>
                <a:latin typeface="Times New Roman" pitchFamily="18" charset="0"/>
                <a:cs typeface="Times New Roman" pitchFamily="18" charset="0"/>
              </a:rPr>
              <a:t>Семья для него – основа основ. </a:t>
            </a:r>
            <a:r>
              <a:rPr lang="ru-RU" sz="2400" smtClean="0">
                <a:solidFill>
                  <a:schemeClr val="tx1"/>
                </a:solidFill>
                <a:latin typeface="Times New Roman" pitchFamily="18" charset="0"/>
                <a:cs typeface="Times New Roman" pitchFamily="18" charset="0"/>
              </a:rPr>
              <a:t>В каждой представленной в романе семье есть особые черты, которые накладывают отпечаток на всех её представителей.</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latin typeface="Times New Roman" pitchFamily="18" charset="0"/>
                <a:cs typeface="Times New Roman" pitchFamily="18" charset="0"/>
              </a:rPr>
              <a:t>«мысль  семейная»</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68313" y="1052513"/>
            <a:ext cx="8207375" cy="5805487"/>
          </a:xfrm>
        </p:spPr>
        <p:txBody>
          <a:bodyPr>
            <a:normAutofit/>
          </a:bodyPr>
          <a:lstStyle/>
          <a:p>
            <a:pPr algn="ctr" fontAlgn="auto">
              <a:spcAft>
                <a:spcPts val="0"/>
              </a:spcAft>
              <a:buFont typeface="Wingdings 2"/>
              <a:buNone/>
              <a:defRPr/>
            </a:pPr>
            <a:r>
              <a:rPr lang="ru-RU" sz="2000" b="1" dirty="0" smtClean="0">
                <a:solidFill>
                  <a:schemeClr val="tx1"/>
                </a:solidFill>
                <a:latin typeface="Times New Roman" pitchFamily="18" charset="0"/>
                <a:cs typeface="Times New Roman" pitchFamily="18" charset="0"/>
              </a:rPr>
              <a:t>В изображении конкретных семей</a:t>
            </a:r>
          </a:p>
          <a:p>
            <a:pPr algn="just" fontAlgn="auto">
              <a:spcAft>
                <a:spcPts val="0"/>
              </a:spcAft>
              <a:buFont typeface="Wingdings 2"/>
              <a:buNone/>
              <a:defRPr/>
            </a:pPr>
            <a:r>
              <a:rPr lang="ru-RU" sz="2000" b="1" dirty="0" smtClean="0">
                <a:solidFill>
                  <a:schemeClr val="tx1"/>
                </a:solidFill>
                <a:latin typeface="Times New Roman" pitchFamily="18" charset="0"/>
                <a:cs typeface="Times New Roman" pitchFamily="18" charset="0"/>
              </a:rPr>
              <a:t>Семья Ростовых</a:t>
            </a:r>
          </a:p>
          <a:p>
            <a:pPr marL="0" indent="0" algn="just" fontAlgn="auto">
              <a:spcAft>
                <a:spcPts val="0"/>
              </a:spcAft>
              <a:buFont typeface="Wingdings 2"/>
              <a:buNone/>
              <a:defRPr/>
            </a:pPr>
            <a:r>
              <a:rPr lang="ru-RU" sz="2000" dirty="0" smtClean="0">
                <a:solidFill>
                  <a:schemeClr val="tx1"/>
                </a:solidFill>
                <a:latin typeface="Times New Roman" pitchFamily="18" charset="0"/>
                <a:cs typeface="Times New Roman" pitchFamily="18" charset="0"/>
              </a:rPr>
              <a:t>Ростовы живут «жизнью сердца», легко и непринуждённо относясь к жизненным неурядицам. Их </a:t>
            </a:r>
            <a:r>
              <a:rPr lang="ru-RU" sz="2000" u="sng" dirty="0" smtClean="0">
                <a:solidFill>
                  <a:schemeClr val="tx1"/>
                </a:solidFill>
                <a:latin typeface="Times New Roman" pitchFamily="18" charset="0"/>
                <a:cs typeface="Times New Roman" pitchFamily="18" charset="0"/>
              </a:rPr>
              <a:t>главные черты – искренность, естественность, простота, откровенность, бескорыстие.</a:t>
            </a:r>
            <a:r>
              <a:rPr lang="ru-RU" sz="2000" dirty="0" smtClean="0">
                <a:solidFill>
                  <a:schemeClr val="tx1"/>
                </a:solidFill>
                <a:latin typeface="Times New Roman" pitchFamily="18" charset="0"/>
                <a:cs typeface="Times New Roman" pitchFamily="18" charset="0"/>
              </a:rPr>
              <a:t> Рассказывая об этой семье, Толстой описал идеал.</a:t>
            </a:r>
          </a:p>
          <a:p>
            <a:pPr marL="0" indent="0" algn="just" fontAlgn="auto">
              <a:spcAft>
                <a:spcPts val="0"/>
              </a:spcAft>
              <a:buFont typeface="Wingdings 2"/>
              <a:buNone/>
              <a:defRPr/>
            </a:pPr>
            <a:r>
              <a:rPr lang="ru-RU" sz="2000" b="1" dirty="0" smtClean="0">
                <a:solidFill>
                  <a:schemeClr val="tx1"/>
                </a:solidFill>
                <a:latin typeface="Times New Roman" pitchFamily="18" charset="0"/>
                <a:cs typeface="Times New Roman" pitchFamily="18" charset="0"/>
              </a:rPr>
              <a:t>Семья Болконских</a:t>
            </a:r>
          </a:p>
          <a:p>
            <a:pPr marL="0" indent="0" algn="just" fontAlgn="auto">
              <a:spcAft>
                <a:spcPts val="0"/>
              </a:spcAft>
              <a:buFont typeface="Wingdings 2"/>
              <a:buNone/>
              <a:defRPr/>
            </a:pPr>
            <a:r>
              <a:rPr lang="ru-RU" sz="2000" u="sng" dirty="0" smtClean="0">
                <a:solidFill>
                  <a:schemeClr val="tx1"/>
                </a:solidFill>
                <a:latin typeface="Times New Roman" pitchFamily="18" charset="0"/>
                <a:cs typeface="Times New Roman" pitchFamily="18" charset="0"/>
              </a:rPr>
              <a:t>Отличительные черты – аристократизм, интеллигентность, подлинная забота о государственных интересах, широта политической мысли, строгая требовательность в отношении к себе и людям, гордость. </a:t>
            </a:r>
            <a:r>
              <a:rPr lang="ru-RU" sz="2000" dirty="0" smtClean="0">
                <a:solidFill>
                  <a:schemeClr val="tx1"/>
                </a:solidFill>
                <a:latin typeface="Times New Roman" pitchFamily="18" charset="0"/>
                <a:cs typeface="Times New Roman" pitchFamily="18" charset="0"/>
              </a:rPr>
              <a:t>В семье царит разум, а не чувства. Такие качества, как долг, честь, благородство, патриотизм, передаются в семье из поколения в поколение.</a:t>
            </a:r>
          </a:p>
          <a:p>
            <a:pPr marL="0" indent="0" algn="just" fontAlgn="auto">
              <a:spcAft>
                <a:spcPts val="0"/>
              </a:spcAft>
              <a:buFont typeface="Wingdings 2"/>
              <a:buNone/>
              <a:defRPr/>
            </a:pPr>
            <a:r>
              <a:rPr lang="ru-RU" sz="2000" b="1" dirty="0" smtClean="0">
                <a:solidFill>
                  <a:schemeClr val="tx1"/>
                </a:solidFill>
                <a:latin typeface="Times New Roman" pitchFamily="18" charset="0"/>
                <a:cs typeface="Times New Roman" pitchFamily="18" charset="0"/>
              </a:rPr>
              <a:t>Семья Курагиных</a:t>
            </a:r>
          </a:p>
          <a:p>
            <a:pPr marL="0" indent="0" algn="just" fontAlgn="auto">
              <a:spcAft>
                <a:spcPts val="0"/>
              </a:spcAft>
              <a:buFont typeface="Wingdings 2"/>
              <a:buNone/>
              <a:defRPr/>
            </a:pPr>
            <a:r>
              <a:rPr lang="ru-RU" sz="2000" dirty="0" smtClean="0">
                <a:solidFill>
                  <a:schemeClr val="tx1"/>
                </a:solidFill>
                <a:latin typeface="Times New Roman" pitchFamily="18" charset="0"/>
                <a:cs typeface="Times New Roman" pitchFamily="18" charset="0"/>
              </a:rPr>
              <a:t>В этой семье отсутствуют душевные связи, в ней живут люди, родные по крови. Отсутствие духовного родства делает семью формальным объединением, не способным воспитать нравственное отношение к жизни. Члены этой семьи оказываются способными лишь к разрушению.</a:t>
            </a:r>
          </a:p>
          <a:p>
            <a:pPr marL="0" indent="0" algn="just" fontAlgn="auto">
              <a:spcAft>
                <a:spcPts val="0"/>
              </a:spcAft>
              <a:buFont typeface="Wingdings 2"/>
              <a:buNone/>
              <a:defRPr/>
            </a:pPr>
            <a:endParaRPr lang="ru-RU" sz="2000" dirty="0">
              <a:solidFill>
                <a:schemeClr val="tx1"/>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C:\Users\НД\Downloads\вм5.jpg"/>
          <p:cNvPicPr>
            <a:picLocks noChangeAspect="1" noChangeArrowheads="1"/>
          </p:cNvPicPr>
          <p:nvPr/>
        </p:nvPicPr>
        <p:blipFill>
          <a:blip r:embed="rId2"/>
          <a:srcRect/>
          <a:stretch>
            <a:fillRect/>
          </a:stretch>
        </p:blipFill>
        <p:spPr bwMode="auto">
          <a:xfrm>
            <a:off x="1908175" y="0"/>
            <a:ext cx="532765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Семья  ростовых</a:t>
            </a:r>
            <a:endParaRPr lang="ru-RU" sz="32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0" y="1125538"/>
          <a:ext cx="9144000" cy="5732462"/>
        </p:xfrm>
        <a:graphic>
          <a:graphicData uri="http://schemas.openxmlformats.org/drawingml/2006/table">
            <a:tbl>
              <a:tblPr firstRow="1" bandRow="1">
                <a:tableStyleId>{5C22544A-7EE6-4342-B048-85BDC9FD1C3A}</a:tableStyleId>
              </a:tblPr>
              <a:tblGrid>
                <a:gridCol w="1835696"/>
                <a:gridCol w="7308304"/>
              </a:tblGrid>
              <a:tr h="395397">
                <a:tc>
                  <a:txBody>
                    <a:bodyPr/>
                    <a:lstStyle/>
                    <a:p>
                      <a:pPr algn="ctr"/>
                      <a:r>
                        <a:rPr lang="ru-RU" sz="1800" dirty="0" smtClean="0">
                          <a:solidFill>
                            <a:schemeClr val="tx1"/>
                          </a:solidFill>
                          <a:latin typeface="Times New Roman" pitchFamily="18" charset="0"/>
                          <a:cs typeface="Times New Roman" pitchFamily="18" charset="0"/>
                        </a:rPr>
                        <a:t>Имя</a:t>
                      </a:r>
                      <a:endParaRPr lang="ru-RU" sz="1800" dirty="0">
                        <a:solidFill>
                          <a:schemeClr val="tx1"/>
                        </a:solidFill>
                        <a:latin typeface="Times New Roman" pitchFamily="18" charset="0"/>
                        <a:cs typeface="Times New Roman" pitchFamily="18" charset="0"/>
                      </a:endParaRPr>
                    </a:p>
                  </a:txBody>
                  <a:tcPr/>
                </a:tc>
                <a:tc>
                  <a:txBody>
                    <a:bodyPr/>
                    <a:lstStyle/>
                    <a:p>
                      <a:pPr algn="ctr"/>
                      <a:r>
                        <a:rPr lang="ru-RU" sz="1800" dirty="0" smtClean="0">
                          <a:solidFill>
                            <a:schemeClr val="tx1"/>
                          </a:solidFill>
                          <a:latin typeface="Times New Roman" pitchFamily="18" charset="0"/>
                          <a:cs typeface="Times New Roman" pitchFamily="18" charset="0"/>
                        </a:rPr>
                        <a:t>Характеристика </a:t>
                      </a:r>
                      <a:endParaRPr lang="ru-RU" sz="1800" dirty="0">
                        <a:solidFill>
                          <a:schemeClr val="tx1"/>
                        </a:solidFill>
                        <a:latin typeface="Times New Roman" pitchFamily="18" charset="0"/>
                        <a:cs typeface="Times New Roman" pitchFamily="18" charset="0"/>
                      </a:endParaRPr>
                    </a:p>
                  </a:txBody>
                  <a:tcPr/>
                </a:tc>
              </a:tr>
              <a:tr h="889643">
                <a:tc>
                  <a:txBody>
                    <a:bodyPr/>
                    <a:lstStyle/>
                    <a:p>
                      <a:pPr algn="just"/>
                      <a:r>
                        <a:rPr lang="ru-RU" sz="1600" dirty="0" smtClean="0">
                          <a:solidFill>
                            <a:srgbClr val="FF0000"/>
                          </a:solidFill>
                          <a:latin typeface="Times New Roman" pitchFamily="18" charset="0"/>
                          <a:cs typeface="Times New Roman" pitchFamily="18" charset="0"/>
                        </a:rPr>
                        <a:t>Граф и графиня Ростовы</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Добрые и простодушные</a:t>
                      </a:r>
                      <a:r>
                        <a:rPr lang="ru-RU" sz="1600" baseline="0" dirty="0" smtClean="0">
                          <a:solidFill>
                            <a:schemeClr val="tx1"/>
                          </a:solidFill>
                          <a:latin typeface="Times New Roman" pitchFamily="18" charset="0"/>
                          <a:cs typeface="Times New Roman" pitchFamily="18" charset="0"/>
                        </a:rPr>
                        <a:t> люди, рады всем, кто приходит в их дом. Им свойственно истинно русское стремление к широте и размаху, в их доме атмосфера радушия, любви, культ детей.</a:t>
                      </a:r>
                      <a:endParaRPr lang="ru-RU" sz="1600" dirty="0">
                        <a:solidFill>
                          <a:schemeClr val="tx1"/>
                        </a:solidFill>
                        <a:latin typeface="Times New Roman" pitchFamily="18" charset="0"/>
                        <a:cs typeface="Times New Roman" pitchFamily="18" charset="0"/>
                      </a:endParaRPr>
                    </a:p>
                  </a:txBody>
                  <a:tcPr/>
                </a:tc>
              </a:tr>
              <a:tr h="1153241">
                <a:tc>
                  <a:txBody>
                    <a:bodyPr/>
                    <a:lstStyle/>
                    <a:p>
                      <a:pPr algn="just"/>
                      <a:r>
                        <a:rPr lang="ru-RU" sz="1600" dirty="0" smtClean="0">
                          <a:solidFill>
                            <a:srgbClr val="FF0000"/>
                          </a:solidFill>
                          <a:latin typeface="Times New Roman" pitchFamily="18" charset="0"/>
                          <a:cs typeface="Times New Roman" pitchFamily="18" charset="0"/>
                        </a:rPr>
                        <a:t>Николай Ростов</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«Невысокий курчавый молодой человек с открытым выражением лица». Служит в</a:t>
                      </a:r>
                      <a:r>
                        <a:rPr lang="ru-RU" sz="1600" baseline="0" dirty="0" smtClean="0">
                          <a:solidFill>
                            <a:schemeClr val="tx1"/>
                          </a:solidFill>
                          <a:latin typeface="Times New Roman" pitchFamily="18" charset="0"/>
                          <a:cs typeface="Times New Roman" pitchFamily="18" charset="0"/>
                        </a:rPr>
                        <a:t> гусарском Павлодарском полку. Служебные взаимоотношения выстраивает при помощи трёх составляющих: честь, достоинство, верность присяге. Николая не отличает глубина ума, он «простодушный».</a:t>
                      </a:r>
                      <a:endParaRPr lang="ru-RU" sz="1600" dirty="0">
                        <a:solidFill>
                          <a:schemeClr val="tx1"/>
                        </a:solidFill>
                        <a:latin typeface="Times New Roman" pitchFamily="18" charset="0"/>
                        <a:cs typeface="Times New Roman" pitchFamily="18" charset="0"/>
                      </a:endParaRPr>
                    </a:p>
                  </a:txBody>
                  <a:tcPr/>
                </a:tc>
              </a:tr>
              <a:tr h="1153241">
                <a:tc>
                  <a:txBody>
                    <a:bodyPr/>
                    <a:lstStyle/>
                    <a:p>
                      <a:pPr algn="just"/>
                      <a:r>
                        <a:rPr lang="ru-RU" sz="1600" dirty="0" smtClean="0">
                          <a:solidFill>
                            <a:srgbClr val="FF0000"/>
                          </a:solidFill>
                          <a:latin typeface="Times New Roman" pitchFamily="18" charset="0"/>
                          <a:cs typeface="Times New Roman" pitchFamily="18" charset="0"/>
                        </a:rPr>
                        <a:t>Наташа Ростова</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Выросла в</a:t>
                      </a:r>
                      <a:r>
                        <a:rPr lang="ru-RU" sz="1600" baseline="0" dirty="0" smtClean="0">
                          <a:solidFill>
                            <a:schemeClr val="tx1"/>
                          </a:solidFill>
                          <a:latin typeface="Times New Roman" pitchFamily="18" charset="0"/>
                          <a:cs typeface="Times New Roman" pitchFamily="18" charset="0"/>
                        </a:rPr>
                        <a:t> нравственно чистой атмосфере семьи,  и многие черты характера объясняются семейными «корнями». Выйдя замуж, как мать, заботится о муже и детях, проявляет хозяйственность. Есть в ней и черты отца: доброта, желание объединить и осчастливить всех, широта натуры.</a:t>
                      </a:r>
                      <a:endParaRPr lang="ru-RU" sz="1600" dirty="0">
                        <a:solidFill>
                          <a:schemeClr val="tx1"/>
                        </a:solidFill>
                        <a:latin typeface="Times New Roman" pitchFamily="18" charset="0"/>
                        <a:cs typeface="Times New Roman" pitchFamily="18" charset="0"/>
                      </a:endParaRPr>
                    </a:p>
                  </a:txBody>
                  <a:tcPr/>
                </a:tc>
              </a:tr>
              <a:tr h="626045">
                <a:tc>
                  <a:txBody>
                    <a:bodyPr/>
                    <a:lstStyle/>
                    <a:p>
                      <a:pPr algn="just"/>
                      <a:r>
                        <a:rPr lang="ru-RU" sz="1600" dirty="0" smtClean="0">
                          <a:solidFill>
                            <a:srgbClr val="FF0000"/>
                          </a:solidFill>
                          <a:latin typeface="Times New Roman" pitchFamily="18" charset="0"/>
                          <a:cs typeface="Times New Roman" pitchFamily="18" charset="0"/>
                        </a:rPr>
                        <a:t>Соня</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Она не родная дочь в семье, но ей здесь очень уютно, потому что её так же трепетно и нежно любят, как и других детей.</a:t>
                      </a:r>
                      <a:endParaRPr lang="ru-RU" sz="1600" dirty="0">
                        <a:solidFill>
                          <a:schemeClr val="tx1"/>
                        </a:solidFill>
                        <a:latin typeface="Times New Roman" pitchFamily="18" charset="0"/>
                        <a:cs typeface="Times New Roman" pitchFamily="18" charset="0"/>
                      </a:endParaRPr>
                    </a:p>
                  </a:txBody>
                  <a:tcPr/>
                </a:tc>
              </a:tr>
              <a:tr h="889643">
                <a:tc>
                  <a:txBody>
                    <a:bodyPr/>
                    <a:lstStyle/>
                    <a:p>
                      <a:pPr algn="just"/>
                      <a:r>
                        <a:rPr lang="ru-RU" sz="1600" dirty="0" smtClean="0">
                          <a:solidFill>
                            <a:srgbClr val="FF0000"/>
                          </a:solidFill>
                          <a:latin typeface="Times New Roman" pitchFamily="18" charset="0"/>
                          <a:cs typeface="Times New Roman" pitchFamily="18" charset="0"/>
                        </a:rPr>
                        <a:t>Петя Ростов</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Младший сын Ростовых, всеобщий любимец. Добрый, честный, по-детски наивный. Охваченный сильным патриотическим чувством, добровольно уходит в действующую</a:t>
                      </a:r>
                      <a:r>
                        <a:rPr lang="ru-RU" sz="1600" baseline="0" dirty="0" smtClean="0">
                          <a:solidFill>
                            <a:schemeClr val="tx1"/>
                          </a:solidFill>
                          <a:latin typeface="Times New Roman" pitchFamily="18" charset="0"/>
                          <a:cs typeface="Times New Roman" pitchFamily="18" charset="0"/>
                        </a:rPr>
                        <a:t> армию и погибает в бою с французами.</a:t>
                      </a:r>
                      <a:endParaRPr lang="ru-RU" sz="1600" dirty="0">
                        <a:solidFill>
                          <a:schemeClr val="tx1"/>
                        </a:solidFill>
                        <a:latin typeface="Times New Roman" pitchFamily="18" charset="0"/>
                        <a:cs typeface="Times New Roman" pitchFamily="18" charset="0"/>
                      </a:endParaRPr>
                    </a:p>
                  </a:txBody>
                  <a:tcPr/>
                </a:tc>
              </a:tr>
              <a:tr h="626045">
                <a:tc>
                  <a:txBody>
                    <a:bodyPr/>
                    <a:lstStyle/>
                    <a:p>
                      <a:pPr algn="just"/>
                      <a:r>
                        <a:rPr lang="ru-RU" sz="1600" dirty="0" smtClean="0">
                          <a:solidFill>
                            <a:srgbClr val="FF0000"/>
                          </a:solidFill>
                          <a:latin typeface="Times New Roman" pitchFamily="18" charset="0"/>
                          <a:cs typeface="Times New Roman" pitchFamily="18" charset="0"/>
                        </a:rPr>
                        <a:t>Вера</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Её странное, холодное,</a:t>
                      </a:r>
                      <a:r>
                        <a:rPr lang="ru-RU" sz="1600" baseline="0" dirty="0" smtClean="0">
                          <a:solidFill>
                            <a:schemeClr val="tx1"/>
                          </a:solidFill>
                          <a:latin typeface="Times New Roman" pitchFamily="18" charset="0"/>
                          <a:cs typeface="Times New Roman" pitchFamily="18" charset="0"/>
                        </a:rPr>
                        <a:t> эгоистичное поведение не вяжется с обстановкой в семье. Она то самое исключение, которое, как всегда, лишь подтверждает правило.</a:t>
                      </a:r>
                      <a:endParaRPr lang="ru-RU" sz="16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Семья  болконских</a:t>
            </a:r>
            <a:endParaRPr lang="ru-RU" sz="32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0" y="1052513"/>
          <a:ext cx="9144000" cy="5832475"/>
        </p:xfrm>
        <a:graphic>
          <a:graphicData uri="http://schemas.openxmlformats.org/drawingml/2006/table">
            <a:tbl>
              <a:tblPr firstRow="1" bandRow="1">
                <a:tableStyleId>{5C22544A-7EE6-4342-B048-85BDC9FD1C3A}</a:tableStyleId>
              </a:tblPr>
              <a:tblGrid>
                <a:gridCol w="1835696"/>
                <a:gridCol w="7308304"/>
              </a:tblGrid>
              <a:tr h="496197">
                <a:tc>
                  <a:txBody>
                    <a:bodyPr/>
                    <a:lstStyle/>
                    <a:p>
                      <a:pPr algn="ctr"/>
                      <a:r>
                        <a:rPr lang="ru-RU" sz="1600" dirty="0" smtClean="0">
                          <a:solidFill>
                            <a:schemeClr val="tx1"/>
                          </a:solidFill>
                          <a:latin typeface="Times New Roman" pitchFamily="18" charset="0"/>
                          <a:cs typeface="Times New Roman" pitchFamily="18" charset="0"/>
                        </a:rPr>
                        <a:t>Имя </a:t>
                      </a:r>
                      <a:endParaRPr lang="ru-RU" sz="1600" dirty="0">
                        <a:solidFill>
                          <a:schemeClr val="tx1"/>
                        </a:solidFill>
                        <a:latin typeface="Times New Roman" pitchFamily="18" charset="0"/>
                        <a:cs typeface="Times New Roman" pitchFamily="18" charset="0"/>
                      </a:endParaRPr>
                    </a:p>
                  </a:txBody>
                  <a:tcPr/>
                </a:tc>
                <a:tc>
                  <a:txBody>
                    <a:bodyPr/>
                    <a:lstStyle/>
                    <a:p>
                      <a:pPr algn="ctr"/>
                      <a:r>
                        <a:rPr lang="ru-RU" sz="1600" dirty="0" smtClean="0">
                          <a:solidFill>
                            <a:schemeClr val="tx1"/>
                          </a:solidFill>
                          <a:latin typeface="Times New Roman" pitchFamily="18" charset="0"/>
                          <a:cs typeface="Times New Roman" pitchFamily="18" charset="0"/>
                        </a:rPr>
                        <a:t>Характеристика </a:t>
                      </a:r>
                      <a:endParaRPr lang="ru-RU" sz="1600" dirty="0">
                        <a:solidFill>
                          <a:schemeClr val="tx1"/>
                        </a:solidFill>
                        <a:latin typeface="Times New Roman" pitchFamily="18" charset="0"/>
                        <a:cs typeface="Times New Roman" pitchFamily="18" charset="0"/>
                      </a:endParaRPr>
                    </a:p>
                  </a:txBody>
                  <a:tcPr/>
                </a:tc>
              </a:tr>
              <a:tr h="496197">
                <a:tc>
                  <a:txBody>
                    <a:bodyPr/>
                    <a:lstStyle/>
                    <a:p>
                      <a:pPr algn="just"/>
                      <a:r>
                        <a:rPr lang="ru-RU" sz="1600" dirty="0" smtClean="0">
                          <a:solidFill>
                            <a:srgbClr val="FF0000"/>
                          </a:solidFill>
                          <a:latin typeface="Times New Roman" pitchFamily="18" charset="0"/>
                          <a:cs typeface="Times New Roman" pitchFamily="18" charset="0"/>
                        </a:rPr>
                        <a:t>Князь Николай Андреевич</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Гордится происхождением от Рюрика (вывешивает в столовой</a:t>
                      </a:r>
                      <a:r>
                        <a:rPr lang="ru-RU" sz="1600" baseline="0" dirty="0" smtClean="0">
                          <a:solidFill>
                            <a:schemeClr val="tx1"/>
                          </a:solidFill>
                          <a:latin typeface="Times New Roman" pitchFamily="18" charset="0"/>
                          <a:cs typeface="Times New Roman" pitchFamily="18" charset="0"/>
                        </a:rPr>
                        <a:t> генеалогическое древо), но не признаёт Бога. Аристократ, соблюдает неукоснительный порядок во всём. Основные черты – сдержанность чувств, великодушие и достоинство. Постоянно трудится: то пишет военный устав, то работает на станке, то занимается с дочерью. Много лет безвыездно находясь в деревне, в подробностях знает все военные и политические события. На свете «есть только две добродетели – деятельность и ум»; всегда педантично следует своим убеждениям. Зорко, «насквозь» видит людей.</a:t>
                      </a:r>
                      <a:endParaRPr lang="ru-RU" sz="1600" dirty="0">
                        <a:solidFill>
                          <a:schemeClr val="tx1"/>
                        </a:solidFill>
                        <a:latin typeface="Times New Roman" pitchFamily="18" charset="0"/>
                        <a:cs typeface="Times New Roman" pitchFamily="18" charset="0"/>
                      </a:endParaRPr>
                    </a:p>
                  </a:txBody>
                  <a:tcPr/>
                </a:tc>
              </a:tr>
              <a:tr h="496197">
                <a:tc>
                  <a:txBody>
                    <a:bodyPr/>
                    <a:lstStyle/>
                    <a:p>
                      <a:pPr algn="just"/>
                      <a:r>
                        <a:rPr lang="ru-RU" sz="1600" dirty="0" smtClean="0">
                          <a:solidFill>
                            <a:srgbClr val="FF0000"/>
                          </a:solidFill>
                          <a:latin typeface="Times New Roman" pitchFamily="18" charset="0"/>
                          <a:cs typeface="Times New Roman" pitchFamily="18" charset="0"/>
                        </a:rPr>
                        <a:t>Княжна Марья</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У неё некрасивое лицо с прекрасными лучистыми глазами,</a:t>
                      </a:r>
                      <a:r>
                        <a:rPr lang="ru-RU" sz="1600" baseline="0" dirty="0" smtClean="0">
                          <a:solidFill>
                            <a:schemeClr val="tx1"/>
                          </a:solidFill>
                          <a:latin typeface="Times New Roman" pitchFamily="18" charset="0"/>
                          <a:cs typeface="Times New Roman" pitchFamily="18" charset="0"/>
                        </a:rPr>
                        <a:t> глядя в которые, забываешь о некрасивости лица, тяжёлых шагах, нескладности фигуры. Она – воплощение глубокого духовного начала и удивительной, самоотверженной любви. Все её достоинства особенно ярко проступают в сравнении с Жюли Курагиной. Она умна, романтична и религиозна. Покорно переносит издёвки отца, не переставая его любить.</a:t>
                      </a:r>
                      <a:endParaRPr lang="ru-RU" sz="1600" dirty="0">
                        <a:solidFill>
                          <a:schemeClr val="tx1"/>
                        </a:solidFill>
                        <a:latin typeface="Times New Roman" pitchFamily="18" charset="0"/>
                        <a:cs typeface="Times New Roman" pitchFamily="18" charset="0"/>
                      </a:endParaRPr>
                    </a:p>
                  </a:txBody>
                  <a:tcPr/>
                </a:tc>
              </a:tr>
              <a:tr h="496197">
                <a:tc>
                  <a:txBody>
                    <a:bodyPr/>
                    <a:lstStyle/>
                    <a:p>
                      <a:pPr algn="just"/>
                      <a:r>
                        <a:rPr lang="ru-RU" sz="1600" dirty="0" smtClean="0">
                          <a:solidFill>
                            <a:srgbClr val="FF0000"/>
                          </a:solidFill>
                          <a:latin typeface="Times New Roman" pitchFamily="18" charset="0"/>
                          <a:cs typeface="Times New Roman" pitchFamily="18" charset="0"/>
                        </a:rPr>
                        <a:t>Князь Андрей</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latin typeface="Times New Roman" pitchFamily="18" charset="0"/>
                          <a:cs typeface="Times New Roman" pitchFamily="18" charset="0"/>
                        </a:rPr>
                        <a:t>От отца, участника походов Суворова, ему передалось чувство патриотизма и желание приносить пользу людям. Его мечта</a:t>
                      </a:r>
                      <a:r>
                        <a:rPr lang="ru-RU" sz="1600" baseline="0" dirty="0" smtClean="0">
                          <a:latin typeface="Times New Roman" pitchFamily="18" charset="0"/>
                          <a:cs typeface="Times New Roman" pitchFamily="18" charset="0"/>
                        </a:rPr>
                        <a:t> – совершить подвиг во имя Родины. Во время войны 1812 года он воюет на передовой.</a:t>
                      </a:r>
                      <a:endParaRPr lang="ru-RU" sz="1600" dirty="0">
                        <a:latin typeface="Times New Roman" pitchFamily="18" charset="0"/>
                        <a:cs typeface="Times New Roman" pitchFamily="18" charset="0"/>
                      </a:endParaRPr>
                    </a:p>
                  </a:txBody>
                  <a:tcPr/>
                </a:tc>
              </a:tr>
              <a:tr h="916852">
                <a:tc>
                  <a:txBody>
                    <a:bodyPr/>
                    <a:lstStyle/>
                    <a:p>
                      <a:pPr algn="just"/>
                      <a:r>
                        <a:rPr lang="ru-RU" sz="1600" dirty="0" smtClean="0">
                          <a:solidFill>
                            <a:srgbClr val="FF0000"/>
                          </a:solidFill>
                          <a:latin typeface="Times New Roman" pitchFamily="18" charset="0"/>
                          <a:cs typeface="Times New Roman" pitchFamily="18" charset="0"/>
                        </a:rPr>
                        <a:t>Николенька</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latin typeface="Times New Roman" pitchFamily="18" charset="0"/>
                          <a:cs typeface="Times New Roman" pitchFamily="18" charset="0"/>
                        </a:rPr>
                        <a:t>Сына князя Андрея мы видим в эпилоге романа</a:t>
                      </a:r>
                      <a:r>
                        <a:rPr lang="ru-RU" sz="1600" baseline="0" dirty="0" smtClean="0">
                          <a:latin typeface="Times New Roman" pitchFamily="18" charset="0"/>
                          <a:cs typeface="Times New Roman" pitchFamily="18" charset="0"/>
                        </a:rPr>
                        <a:t> маленьким мальчиком. Но он уже внимательно слушает Пьера, и в нём происходит какая-то сложная работа чувств и мыслей.</a:t>
                      </a:r>
                      <a:endParaRPr lang="ru-RU"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C:\Users\НД\Downloads\вм32.jpg"/>
          <p:cNvPicPr>
            <a:picLocks noChangeAspect="1" noChangeArrowheads="1"/>
          </p:cNvPicPr>
          <p:nvPr/>
        </p:nvPicPr>
        <p:blipFill>
          <a:blip r:embed="rId2"/>
          <a:srcRect/>
          <a:stretch>
            <a:fillRect/>
          </a:stretch>
        </p:blipFill>
        <p:spPr bwMode="auto">
          <a:xfrm>
            <a:off x="4500563" y="0"/>
            <a:ext cx="4643437" cy="6858000"/>
          </a:xfrm>
          <a:prstGeom prst="rect">
            <a:avLst/>
          </a:prstGeom>
          <a:noFill/>
          <a:ln w="9525">
            <a:noFill/>
            <a:miter lim="800000"/>
            <a:headEnd/>
            <a:tailEnd/>
          </a:ln>
        </p:spPr>
      </p:pic>
      <p:pic>
        <p:nvPicPr>
          <p:cNvPr id="63490" name="Picture 3" descr="C:\Users\НД\Downloads\вм31.jpg"/>
          <p:cNvPicPr>
            <a:picLocks noChangeAspect="1" noChangeArrowheads="1"/>
          </p:cNvPicPr>
          <p:nvPr/>
        </p:nvPicPr>
        <p:blipFill>
          <a:blip r:embed="rId3"/>
          <a:srcRect/>
          <a:stretch>
            <a:fillRect/>
          </a:stretch>
        </p:blipFill>
        <p:spPr bwMode="auto">
          <a:xfrm>
            <a:off x="0" y="0"/>
            <a:ext cx="4500563" cy="3068638"/>
          </a:xfrm>
          <a:prstGeom prst="rect">
            <a:avLst/>
          </a:prstGeom>
          <a:noFill/>
          <a:ln w="9525">
            <a:noFill/>
            <a:miter lim="800000"/>
            <a:headEnd/>
            <a:tailEnd/>
          </a:ln>
        </p:spPr>
      </p:pic>
      <p:pic>
        <p:nvPicPr>
          <p:cNvPr id="63491" name="Picture 4" descr="C:\Users\НД\Downloads\вм10.jpg"/>
          <p:cNvPicPr>
            <a:picLocks noChangeAspect="1" noChangeArrowheads="1"/>
          </p:cNvPicPr>
          <p:nvPr/>
        </p:nvPicPr>
        <p:blipFill>
          <a:blip r:embed="rId4"/>
          <a:srcRect/>
          <a:stretch>
            <a:fillRect/>
          </a:stretch>
        </p:blipFill>
        <p:spPr bwMode="auto">
          <a:xfrm>
            <a:off x="0" y="3068638"/>
            <a:ext cx="4500563" cy="378936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80920"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Семья  курагиных</a:t>
            </a:r>
            <a:endParaRPr lang="ru-RU" sz="32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0" y="1125538"/>
          <a:ext cx="9144000" cy="6100762"/>
        </p:xfrm>
        <a:graphic>
          <a:graphicData uri="http://schemas.openxmlformats.org/drawingml/2006/table">
            <a:tbl>
              <a:tblPr firstRow="1" bandRow="1">
                <a:tableStyleId>{5C22544A-7EE6-4342-B048-85BDC9FD1C3A}</a:tableStyleId>
              </a:tblPr>
              <a:tblGrid>
                <a:gridCol w="1835696"/>
                <a:gridCol w="7308304"/>
              </a:tblGrid>
              <a:tr h="370840">
                <a:tc>
                  <a:txBody>
                    <a:bodyPr/>
                    <a:lstStyle/>
                    <a:p>
                      <a:pPr algn="ctr"/>
                      <a:r>
                        <a:rPr lang="ru-RU" b="1" dirty="0" smtClean="0">
                          <a:solidFill>
                            <a:schemeClr val="tx1"/>
                          </a:solidFill>
                          <a:latin typeface="Times New Roman" pitchFamily="18" charset="0"/>
                          <a:cs typeface="Times New Roman" pitchFamily="18" charset="0"/>
                        </a:rPr>
                        <a:t>Имя </a:t>
                      </a:r>
                      <a:endParaRPr lang="ru-RU" b="1" dirty="0">
                        <a:solidFill>
                          <a:schemeClr val="tx1"/>
                        </a:solidFill>
                        <a:latin typeface="Times New Roman" pitchFamily="18" charset="0"/>
                        <a:cs typeface="Times New Roman" pitchFamily="18" charset="0"/>
                      </a:endParaRPr>
                    </a:p>
                  </a:txBody>
                  <a:tcPr/>
                </a:tc>
                <a:tc>
                  <a:txBody>
                    <a:bodyPr/>
                    <a:lstStyle/>
                    <a:p>
                      <a:pPr algn="ctr"/>
                      <a:r>
                        <a:rPr lang="ru-RU" b="1" dirty="0" smtClean="0">
                          <a:solidFill>
                            <a:schemeClr val="tx1"/>
                          </a:solidFill>
                          <a:latin typeface="Times New Roman" pitchFamily="18" charset="0"/>
                          <a:cs typeface="Times New Roman" pitchFamily="18" charset="0"/>
                        </a:rPr>
                        <a:t>Характеристика</a:t>
                      </a:r>
                      <a:endParaRPr lang="ru-RU" b="1" dirty="0">
                        <a:solidFill>
                          <a:schemeClr val="tx1"/>
                        </a:solidFill>
                        <a:latin typeface="Times New Roman" pitchFamily="18" charset="0"/>
                        <a:cs typeface="Times New Roman" pitchFamily="18" charset="0"/>
                      </a:endParaRPr>
                    </a:p>
                  </a:txBody>
                  <a:tcPr/>
                </a:tc>
              </a:tr>
              <a:tr h="370840">
                <a:tc>
                  <a:txBody>
                    <a:bodyPr/>
                    <a:lstStyle/>
                    <a:p>
                      <a:pPr algn="just"/>
                      <a:r>
                        <a:rPr lang="ru-RU" sz="1600" dirty="0" smtClean="0">
                          <a:solidFill>
                            <a:srgbClr val="FF0000"/>
                          </a:solidFill>
                          <a:latin typeface="Times New Roman" pitchFamily="18" charset="0"/>
                          <a:cs typeface="Times New Roman" pitchFamily="18" charset="0"/>
                        </a:rPr>
                        <a:t>Князь Василий</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Глава семьи – светский лев, расчётливый,</a:t>
                      </a:r>
                      <a:r>
                        <a:rPr lang="ru-RU" sz="1600" baseline="0" dirty="0" smtClean="0">
                          <a:solidFill>
                            <a:schemeClr val="tx1"/>
                          </a:solidFill>
                          <a:latin typeface="Times New Roman" pitchFamily="18" charset="0"/>
                          <a:cs typeface="Times New Roman" pitchFamily="18" charset="0"/>
                        </a:rPr>
                        <a:t> холодный проходимец. Фальшивость, неестественность, алчность – основные его черты. Деньги и положение в обществе являются главным в его жизни. Ради денег он готов совершить самые низкие поступки, даже преступления (сцена смерти старого графа Безухова). Фактически он продаёт дочь, выдавая её замуж за Пьера Безухова. Князь признаётся, что он лишён «родительской любви» и что дети – «его обуза существования».</a:t>
                      </a:r>
                      <a:endParaRPr lang="ru-RU" sz="1600" dirty="0">
                        <a:solidFill>
                          <a:schemeClr val="tx1"/>
                        </a:solidFill>
                        <a:latin typeface="Times New Roman" pitchFamily="18" charset="0"/>
                        <a:cs typeface="Times New Roman" pitchFamily="18" charset="0"/>
                      </a:endParaRPr>
                    </a:p>
                  </a:txBody>
                  <a:tcPr/>
                </a:tc>
              </a:tr>
              <a:tr h="370840">
                <a:tc>
                  <a:txBody>
                    <a:bodyPr/>
                    <a:lstStyle/>
                    <a:p>
                      <a:pPr algn="just"/>
                      <a:r>
                        <a:rPr lang="ru-RU" sz="1600" dirty="0" smtClean="0">
                          <a:solidFill>
                            <a:srgbClr val="FF0000"/>
                          </a:solidFill>
                          <a:latin typeface="Times New Roman" pitchFamily="18" charset="0"/>
                          <a:cs typeface="Times New Roman" pitchFamily="18" charset="0"/>
                        </a:rPr>
                        <a:t>Анатоль </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Кутила и игрок. Князь Василий называет красавца-сына</a:t>
                      </a:r>
                      <a:r>
                        <a:rPr lang="ru-RU" sz="1600" baseline="0" dirty="0" smtClean="0">
                          <a:solidFill>
                            <a:schemeClr val="tx1"/>
                          </a:solidFill>
                          <a:latin typeface="Times New Roman" pitchFamily="18" charset="0"/>
                          <a:cs typeface="Times New Roman" pitchFamily="18" charset="0"/>
                        </a:rPr>
                        <a:t> «беспокойным дураком».  Причинил много горя Ростовым и Болконским. В нём заложено животное безнравственное начало. Будучи женатым на польке, вступает в новые связи, ищет богатую жену. Безнравственность и низость особенно ярко проявляются в отношении к Наташе, в истории сватовства к княжне Марье Болконской (эпизод с мадемуазель Бурьен).</a:t>
                      </a:r>
                      <a:endParaRPr lang="ru-RU" sz="1600" dirty="0">
                        <a:solidFill>
                          <a:schemeClr val="tx1"/>
                        </a:solidFill>
                        <a:latin typeface="Times New Roman" pitchFamily="18" charset="0"/>
                        <a:cs typeface="Times New Roman" pitchFamily="18" charset="0"/>
                      </a:endParaRPr>
                    </a:p>
                  </a:txBody>
                  <a:tcPr/>
                </a:tc>
              </a:tr>
              <a:tr h="370840">
                <a:tc>
                  <a:txBody>
                    <a:bodyPr/>
                    <a:lstStyle/>
                    <a:p>
                      <a:pPr algn="just"/>
                      <a:r>
                        <a:rPr lang="ru-RU" sz="1600" dirty="0" smtClean="0">
                          <a:solidFill>
                            <a:srgbClr val="FF0000"/>
                          </a:solidFill>
                          <a:latin typeface="Times New Roman" pitchFamily="18" charset="0"/>
                          <a:cs typeface="Times New Roman" pitchFamily="18" charset="0"/>
                        </a:rPr>
                        <a:t>Ипполит</a:t>
                      </a:r>
                      <a:r>
                        <a:rPr lang="ru-RU" sz="1600" baseline="0" dirty="0" smtClean="0">
                          <a:solidFill>
                            <a:srgbClr val="FF0000"/>
                          </a:solidFill>
                          <a:latin typeface="Times New Roman" pitchFamily="18" charset="0"/>
                          <a:cs typeface="Times New Roman" pitchFamily="18" charset="0"/>
                        </a:rPr>
                        <a:t> </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Второй сын князя Василия – «покойный дурак». Поражает необыкновенным внешним сходством с сестрой-красавицей, но, несмотря на сходство, поразительно дурён собой (красота имеет другую сторону – безобразную). Связан с остальными членами семьи только внешними отношениями,</a:t>
                      </a:r>
                      <a:r>
                        <a:rPr lang="ru-RU" sz="1600" baseline="0" dirty="0" smtClean="0">
                          <a:solidFill>
                            <a:schemeClr val="tx1"/>
                          </a:solidFill>
                          <a:latin typeface="Times New Roman" pitchFamily="18" charset="0"/>
                          <a:cs typeface="Times New Roman" pitchFamily="18" charset="0"/>
                        </a:rPr>
                        <a:t> душевной близости у них нет.</a:t>
                      </a:r>
                      <a:endParaRPr lang="ru-RU" sz="1600" dirty="0">
                        <a:solidFill>
                          <a:schemeClr val="tx1"/>
                        </a:solidFill>
                        <a:latin typeface="Times New Roman" pitchFamily="18" charset="0"/>
                        <a:cs typeface="Times New Roman" pitchFamily="18" charset="0"/>
                      </a:endParaRPr>
                    </a:p>
                  </a:txBody>
                  <a:tcPr/>
                </a:tc>
              </a:tr>
              <a:tr h="370840">
                <a:tc>
                  <a:txBody>
                    <a:bodyPr/>
                    <a:lstStyle/>
                    <a:p>
                      <a:pPr algn="just"/>
                      <a:r>
                        <a:rPr lang="ru-RU" sz="1600" dirty="0" smtClean="0">
                          <a:solidFill>
                            <a:srgbClr val="FF0000"/>
                          </a:solidFill>
                          <a:latin typeface="Times New Roman" pitchFamily="18" charset="0"/>
                          <a:cs typeface="Times New Roman" pitchFamily="18" charset="0"/>
                        </a:rPr>
                        <a:t>Элен</a:t>
                      </a:r>
                      <a:r>
                        <a:rPr lang="ru-RU" sz="1600" baseline="0" dirty="0" smtClean="0">
                          <a:solidFill>
                            <a:srgbClr val="FF0000"/>
                          </a:solidFill>
                          <a:latin typeface="Times New Roman" pitchFamily="18" charset="0"/>
                          <a:cs typeface="Times New Roman" pitchFamily="18" charset="0"/>
                        </a:rPr>
                        <a:t>  </a:t>
                      </a:r>
                      <a:endParaRPr lang="ru-RU" sz="1600" dirty="0">
                        <a:solidFill>
                          <a:srgbClr val="FF0000"/>
                        </a:solidFill>
                        <a:latin typeface="Times New Roman" pitchFamily="18" charset="0"/>
                        <a:cs typeface="Times New Roman" pitchFamily="18" charset="0"/>
                      </a:endParaRPr>
                    </a:p>
                  </a:txBody>
                  <a:tcPr/>
                </a:tc>
                <a:tc>
                  <a:txBody>
                    <a:bodyPr/>
                    <a:lstStyle/>
                    <a:p>
                      <a:pPr algn="just"/>
                      <a:r>
                        <a:rPr lang="ru-RU" sz="1600" dirty="0" smtClean="0">
                          <a:solidFill>
                            <a:schemeClr val="tx1"/>
                          </a:solidFill>
                          <a:latin typeface="Times New Roman" pitchFamily="18" charset="0"/>
                          <a:cs typeface="Times New Roman" pitchFamily="18" charset="0"/>
                        </a:rPr>
                        <a:t>Светская красавица, символ блеска, но и пустоты светской жизни. Женщина-хищница, готовая ради денег и положения в обществе на любую безнравственность и интригу. Холодное великолепие,</a:t>
                      </a:r>
                      <a:r>
                        <a:rPr lang="ru-RU" sz="1600" baseline="0" dirty="0" smtClean="0">
                          <a:solidFill>
                            <a:schemeClr val="tx1"/>
                          </a:solidFill>
                          <a:latin typeface="Times New Roman" pitchFamily="18" charset="0"/>
                          <a:cs typeface="Times New Roman" pitchFamily="18" charset="0"/>
                        </a:rPr>
                        <a:t> мраморные плечи и неизменяющаяся улыбка делают её похожей на бездушную статую.</a:t>
                      </a:r>
                      <a:endParaRPr lang="ru-RU" sz="16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1052736"/>
          </a:xfrm>
        </p:spPr>
        <p:txBody>
          <a:bodyPr/>
          <a:lstStyle/>
          <a:p>
            <a:pPr algn="ctr" fontAlgn="auto">
              <a:spcAft>
                <a:spcPts val="0"/>
              </a:spcAft>
              <a:defRPr/>
            </a:pPr>
            <a:r>
              <a:rPr lang="ru-RU" sz="4400" dirty="0" smtClean="0">
                <a:solidFill>
                  <a:schemeClr val="tx1"/>
                </a:solidFill>
                <a:latin typeface="Times New Roman" pitchFamily="18" charset="0"/>
                <a:cs typeface="Times New Roman" pitchFamily="18" charset="0"/>
              </a:rPr>
              <a:t>«</a:t>
            </a:r>
            <a:r>
              <a:rPr lang="ru-RU" sz="3200" b="1" dirty="0" smtClean="0">
                <a:solidFill>
                  <a:schemeClr val="tx1"/>
                </a:solidFill>
                <a:latin typeface="Times New Roman" pitchFamily="18" charset="0"/>
                <a:cs typeface="Times New Roman" pitchFamily="18" charset="0"/>
              </a:rPr>
              <a:t>Мысль  народная»</a:t>
            </a:r>
            <a:endParaRPr lang="ru-RU" sz="3200" b="1" dirty="0">
              <a:solidFill>
                <a:schemeClr val="tx1"/>
              </a:solidFill>
              <a:latin typeface="Times New Roman" pitchFamily="18" charset="0"/>
              <a:cs typeface="Times New Roman" pitchFamily="18" charset="0"/>
            </a:endParaRPr>
          </a:p>
        </p:txBody>
      </p:sp>
      <p:sp>
        <p:nvSpPr>
          <p:cNvPr id="18434" name="Прямоугольник 2"/>
          <p:cNvSpPr>
            <a:spLocks noChangeArrowheads="1"/>
          </p:cNvSpPr>
          <p:nvPr/>
        </p:nvSpPr>
        <p:spPr bwMode="auto">
          <a:xfrm>
            <a:off x="539750" y="1052513"/>
            <a:ext cx="8064500" cy="5694362"/>
          </a:xfrm>
          <a:prstGeom prst="rect">
            <a:avLst/>
          </a:prstGeom>
          <a:noFill/>
          <a:ln w="9525">
            <a:noFill/>
            <a:miter lim="800000"/>
            <a:headEnd/>
            <a:tailEnd/>
          </a:ln>
        </p:spPr>
        <p:txBody>
          <a:bodyPr>
            <a:spAutoFit/>
          </a:bodyPr>
          <a:lstStyle/>
          <a:p>
            <a:pPr algn="just"/>
            <a:r>
              <a:rPr lang="ru-RU" sz="2800" b="1">
                <a:latin typeface="Times New Roman" pitchFamily="18" charset="0"/>
                <a:cs typeface="Times New Roman" pitchFamily="18" charset="0"/>
              </a:rPr>
              <a:t>Тема подвига русского народа в войне 1812 года является главной.</a:t>
            </a:r>
          </a:p>
          <a:p>
            <a:pPr algn="just"/>
            <a:r>
              <a:rPr lang="ru-RU" sz="2800">
                <a:latin typeface="Times New Roman" pitchFamily="18" charset="0"/>
                <a:cs typeface="Times New Roman" pitchFamily="18" charset="0"/>
              </a:rPr>
              <a:t>В изображении народа воплощён толстовский </a:t>
            </a:r>
            <a:r>
              <a:rPr lang="ru-RU" sz="2800" u="sng">
                <a:latin typeface="Times New Roman" pitchFamily="18" charset="0"/>
                <a:cs typeface="Times New Roman" pitchFamily="18" charset="0"/>
              </a:rPr>
              <a:t>идеал «простоты, добра и правды».</a:t>
            </a:r>
          </a:p>
          <a:p>
            <a:pPr algn="just"/>
            <a:r>
              <a:rPr lang="ru-RU" sz="2800">
                <a:latin typeface="Times New Roman" pitchFamily="18" charset="0"/>
                <a:cs typeface="Times New Roman" pitchFamily="18" charset="0"/>
              </a:rPr>
              <a:t>Писатель говорит о судьбах народных и судьбах отдельных людей, о народном чувстве как о мериле нравственности. </a:t>
            </a:r>
          </a:p>
          <a:p>
            <a:pPr algn="just"/>
            <a:r>
              <a:rPr lang="ru-RU" sz="2800">
                <a:latin typeface="Times New Roman" pitchFamily="18" charset="0"/>
                <a:cs typeface="Times New Roman" pitchFamily="18" charset="0"/>
              </a:rPr>
              <a:t>Все любимые герои Толстого – частицы народа, и каждый из них по-своему близок народу. </a:t>
            </a:r>
          </a:p>
          <a:p>
            <a:pPr algn="just"/>
            <a:endParaRPr lang="ru-RU" sz="2800">
              <a:latin typeface="Times New Roman" pitchFamily="18" charset="0"/>
              <a:cs typeface="Times New Roman" pitchFamily="18" charset="0"/>
            </a:endParaRPr>
          </a:p>
          <a:p>
            <a:pPr algn="just"/>
            <a:r>
              <a:rPr lang="ru-RU" sz="2800">
                <a:latin typeface="Times New Roman" pitchFamily="18" charset="0"/>
                <a:cs typeface="Times New Roman" pitchFamily="18" charset="0"/>
              </a:rPr>
              <a:t>В огне народной войны происходит проверка людей: проявляется истинный и ложный патриотизм.</a:t>
            </a:r>
            <a:endParaRPr lang="ru-RU" sz="2800">
              <a:latin typeface="Franklin Gothic Book"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80920"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Наташа  ростова</a:t>
            </a:r>
            <a:endParaRPr lang="ru-RU" sz="3200" b="1" dirty="0">
              <a:solidFill>
                <a:schemeClr val="tx1"/>
              </a:solidFill>
              <a:latin typeface="Times New Roman" pitchFamily="18" charset="0"/>
              <a:cs typeface="Times New Roman" pitchFamily="18" charset="0"/>
            </a:endParaRPr>
          </a:p>
        </p:txBody>
      </p:sp>
      <p:sp>
        <p:nvSpPr>
          <p:cNvPr id="65538" name="Содержимое 2"/>
          <p:cNvSpPr>
            <a:spLocks noGrp="1"/>
          </p:cNvSpPr>
          <p:nvPr>
            <p:ph idx="1"/>
          </p:nvPr>
        </p:nvSpPr>
        <p:spPr>
          <a:xfrm>
            <a:off x="468313" y="1052513"/>
            <a:ext cx="8207375" cy="5805487"/>
          </a:xfrm>
        </p:spPr>
        <p:txBody>
          <a:bodyPr/>
          <a:lstStyle/>
          <a:p>
            <a:pPr marL="0" indent="0" algn="just">
              <a:buFont typeface="Wingdings 2" pitchFamily="18" charset="2"/>
              <a:buNone/>
            </a:pPr>
            <a:r>
              <a:rPr lang="ru-RU" sz="2400" smtClean="0">
                <a:solidFill>
                  <a:schemeClr val="tx1"/>
                </a:solidFill>
                <a:latin typeface="Times New Roman" pitchFamily="18" charset="0"/>
                <a:cs typeface="Times New Roman" pitchFamily="18" charset="0"/>
              </a:rPr>
              <a:t>Эволюция героини показана на 15-летнем отрезке её жизни.</a:t>
            </a:r>
          </a:p>
          <a:p>
            <a:pPr marL="0" indent="0" algn="just">
              <a:buFont typeface="Wingdings 2" pitchFamily="18" charset="2"/>
              <a:buNone/>
            </a:pPr>
            <a:r>
              <a:rPr lang="ru-RU" sz="2400" smtClean="0">
                <a:solidFill>
                  <a:schemeClr val="tx1"/>
                </a:solidFill>
                <a:latin typeface="Times New Roman" pitchFamily="18" charset="0"/>
                <a:cs typeface="Times New Roman" pitchFamily="18" charset="0"/>
              </a:rPr>
              <a:t>Она появляется на страницах романа 13-летней – полуребёнок, полудевушка. Черноглазая, некрасивая – гадкий утёнок, готовый превратиться в прекрасного лебедя. </a:t>
            </a:r>
            <a:r>
              <a:rPr lang="ru-RU" sz="2400" u="sng" smtClean="0">
                <a:solidFill>
                  <a:schemeClr val="tx1"/>
                </a:solidFill>
                <a:latin typeface="Times New Roman" pitchFamily="18" charset="0"/>
                <a:cs typeface="Times New Roman" pitchFamily="18" charset="0"/>
              </a:rPr>
              <a:t>Главные её черты – непосредственность, сердечность («ум сердца»).</a:t>
            </a:r>
            <a:r>
              <a:rPr lang="ru-RU" sz="2400" smtClean="0">
                <a:solidFill>
                  <a:schemeClr val="tx1"/>
                </a:solidFill>
                <a:latin typeface="Times New Roman" pitchFamily="18" charset="0"/>
                <a:cs typeface="Times New Roman" pitchFamily="18" charset="0"/>
              </a:rPr>
              <a:t> Она порывиста и романтична, </a:t>
            </a:r>
            <a:r>
              <a:rPr lang="ru-RU" sz="2400" u="sng" smtClean="0">
                <a:solidFill>
                  <a:schemeClr val="tx1"/>
                </a:solidFill>
                <a:latin typeface="Times New Roman" pitchFamily="18" charset="0"/>
                <a:cs typeface="Times New Roman" pitchFamily="18" charset="0"/>
              </a:rPr>
              <a:t>основа её существования – любовь.</a:t>
            </a:r>
          </a:p>
          <a:p>
            <a:pPr marL="0" indent="0" algn="just">
              <a:buFont typeface="Wingdings 2" pitchFamily="18" charset="2"/>
              <a:buNone/>
            </a:pPr>
            <a:r>
              <a:rPr lang="ru-RU" sz="2400" smtClean="0">
                <a:solidFill>
                  <a:schemeClr val="tx1"/>
                </a:solidFill>
                <a:latin typeface="Times New Roman" pitchFamily="18" charset="0"/>
                <a:cs typeface="Times New Roman" pitchFamily="18" charset="0"/>
              </a:rPr>
              <a:t>Секрет её обаяния не только в удивительной искренности, открытости сердца. Ей от рождения дано то, что так долго ищут в себе Пьер и Андрей – </a:t>
            </a:r>
            <a:r>
              <a:rPr lang="ru-RU" sz="2400" u="sng" smtClean="0">
                <a:solidFill>
                  <a:schemeClr val="tx1"/>
                </a:solidFill>
                <a:latin typeface="Times New Roman" pitchFamily="18" charset="0"/>
                <a:cs typeface="Times New Roman" pitchFamily="18" charset="0"/>
              </a:rPr>
              <a:t>естественность души</a:t>
            </a:r>
            <a:r>
              <a:rPr lang="ru-RU" sz="2400" smtClean="0">
                <a:solidFill>
                  <a:schemeClr val="tx1"/>
                </a:solidFill>
                <a:latin typeface="Times New Roman" pitchFamily="18" charset="0"/>
                <a:cs typeface="Times New Roman" pitchFamily="18" charset="0"/>
              </a:rPr>
              <a:t>. Она не только умеет делать счастливыми других, но и умеет быть счастливой сама.</a:t>
            </a:r>
          </a:p>
          <a:p>
            <a:pPr marL="0" indent="0" algn="just">
              <a:buFont typeface="Wingdings 2" pitchFamily="18" charset="2"/>
              <a:buNone/>
            </a:pPr>
            <a:r>
              <a:rPr lang="ru-RU" sz="2400" smtClean="0">
                <a:solidFill>
                  <a:schemeClr val="tx1"/>
                </a:solidFill>
                <a:latin typeface="Times New Roman" pitchFamily="18" charset="0"/>
                <a:cs typeface="Times New Roman" pitchFamily="18" charset="0"/>
              </a:rPr>
              <a:t>Ей единственной в романе дано ощутить то состояние души, когда человек не верит в возможность зла, потому что сам готов делать только добро.</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C:\Users\НД\Downloads\вм11.jpg"/>
          <p:cNvPicPr>
            <a:picLocks noChangeAspect="1" noChangeArrowheads="1"/>
          </p:cNvPicPr>
          <p:nvPr/>
        </p:nvPicPr>
        <p:blipFill>
          <a:blip r:embed="rId2"/>
          <a:srcRect/>
          <a:stretch>
            <a:fillRect/>
          </a:stretch>
        </p:blipFill>
        <p:spPr bwMode="auto">
          <a:xfrm>
            <a:off x="4572000" y="0"/>
            <a:ext cx="4572000" cy="6858000"/>
          </a:xfrm>
          <a:prstGeom prst="rect">
            <a:avLst/>
          </a:prstGeom>
          <a:noFill/>
          <a:ln w="9525">
            <a:noFill/>
            <a:miter lim="800000"/>
            <a:headEnd/>
            <a:tailEnd/>
          </a:ln>
        </p:spPr>
      </p:pic>
      <p:pic>
        <p:nvPicPr>
          <p:cNvPr id="66562" name="Picture 4" descr="C:\Users\НД\Downloads\вм30.jpg"/>
          <p:cNvPicPr>
            <a:picLocks noChangeAspect="1" noChangeArrowheads="1"/>
          </p:cNvPicPr>
          <p:nvPr/>
        </p:nvPicPr>
        <p:blipFill>
          <a:blip r:embed="rId3"/>
          <a:srcRect/>
          <a:stretch>
            <a:fillRect/>
          </a:stretch>
        </p:blipFill>
        <p:spPr bwMode="auto">
          <a:xfrm>
            <a:off x="0" y="0"/>
            <a:ext cx="4572000"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Наташа  ростова</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8313" y="1052513"/>
            <a:ext cx="8207375" cy="5805487"/>
          </a:xfrm>
        </p:spPr>
        <p:txBody>
          <a:bodyPr>
            <a:normAutofit lnSpcReduction="10000"/>
          </a:bodyPr>
          <a:lstStyle/>
          <a:p>
            <a:pPr marL="0" indent="0" algn="just" fontAlgn="auto">
              <a:spcAft>
                <a:spcPts val="0"/>
              </a:spcAft>
              <a:buFont typeface="Wingdings 2"/>
              <a:buNone/>
              <a:defRPr/>
            </a:pPr>
            <a:r>
              <a:rPr lang="ru-RU" sz="2000" dirty="0" smtClean="0">
                <a:solidFill>
                  <a:schemeClr val="tx1"/>
                </a:solidFill>
                <a:latin typeface="Times New Roman" pitchFamily="18" charset="0"/>
                <a:cs typeface="Times New Roman" pitchFamily="18" charset="0"/>
              </a:rPr>
              <a:t>Толстой наделяет свою любимую героиню необычайной нравственной силой и красотой. Её </a:t>
            </a:r>
            <a:r>
              <a:rPr lang="ru-RU" sz="2000" u="sng" dirty="0" smtClean="0">
                <a:solidFill>
                  <a:schemeClr val="tx1"/>
                </a:solidFill>
                <a:latin typeface="Times New Roman" pitchFamily="18" charset="0"/>
                <a:cs typeface="Times New Roman" pitchFamily="18" charset="0"/>
              </a:rPr>
              <a:t>духовная красота</a:t>
            </a:r>
            <a:r>
              <a:rPr lang="ru-RU" sz="2000" dirty="0" smtClean="0">
                <a:solidFill>
                  <a:schemeClr val="tx1"/>
                </a:solidFill>
                <a:latin typeface="Times New Roman" pitchFamily="18" charset="0"/>
                <a:cs typeface="Times New Roman" pitchFamily="18" charset="0"/>
              </a:rPr>
              <a:t> проявляется </a:t>
            </a:r>
          </a:p>
          <a:p>
            <a:pPr marL="0" indent="179388" algn="just" fontAlgn="auto">
              <a:spcAft>
                <a:spcPts val="0"/>
              </a:spcAft>
              <a:buFont typeface="Arial" pitchFamily="34" charset="0"/>
              <a:buChar char="•"/>
              <a:defRPr/>
            </a:pPr>
            <a:r>
              <a:rPr lang="ru-RU" sz="2000" dirty="0" smtClean="0">
                <a:solidFill>
                  <a:schemeClr val="tx1"/>
                </a:solidFill>
                <a:latin typeface="Times New Roman" pitchFamily="18" charset="0"/>
                <a:cs typeface="Times New Roman" pitchFamily="18" charset="0"/>
              </a:rPr>
              <a:t>в отношении к природе (Наташа в Отрадном), </a:t>
            </a:r>
          </a:p>
          <a:p>
            <a:pPr marL="0" indent="179388" algn="just" fontAlgn="auto">
              <a:spcAft>
                <a:spcPts val="0"/>
              </a:spcAft>
              <a:buFont typeface="Arial" pitchFamily="34" charset="0"/>
              <a:buChar char="•"/>
              <a:defRPr/>
            </a:pPr>
            <a:r>
              <a:rPr lang="ru-RU" sz="2000" dirty="0" smtClean="0">
                <a:solidFill>
                  <a:schemeClr val="tx1"/>
                </a:solidFill>
                <a:latin typeface="Times New Roman" pitchFamily="18" charset="0"/>
                <a:cs typeface="Times New Roman" pitchFamily="18" charset="0"/>
              </a:rPr>
              <a:t>в естественном, врождённом умении чувствовать стихию народной жизни (вспомним, как она отплясывает после охоты), </a:t>
            </a:r>
          </a:p>
          <a:p>
            <a:pPr marL="0" indent="179388" algn="just" fontAlgn="auto">
              <a:spcAft>
                <a:spcPts val="0"/>
              </a:spcAft>
              <a:buFont typeface="Arial" pitchFamily="34" charset="0"/>
              <a:buChar char="•"/>
              <a:defRPr/>
            </a:pPr>
            <a:r>
              <a:rPr lang="ru-RU" sz="2000" dirty="0" smtClean="0">
                <a:solidFill>
                  <a:schemeClr val="tx1"/>
                </a:solidFill>
                <a:latin typeface="Times New Roman" pitchFamily="18" charset="0"/>
                <a:cs typeface="Times New Roman" pitchFamily="18" charset="0"/>
              </a:rPr>
              <a:t>в любви к окружающим (отношение к матери после гибели Пети, к раненому князю Андрею, Пьеру).</a:t>
            </a:r>
          </a:p>
          <a:p>
            <a:pPr marL="0" indent="0" algn="just" fontAlgn="auto">
              <a:spcAft>
                <a:spcPts val="0"/>
              </a:spcAft>
              <a:buFont typeface="Wingdings 2"/>
              <a:buNone/>
              <a:defRPr/>
            </a:pPr>
            <a:r>
              <a:rPr lang="ru-RU" sz="2000" dirty="0" smtClean="0">
                <a:solidFill>
                  <a:schemeClr val="tx1"/>
                </a:solidFill>
                <a:latin typeface="Times New Roman" pitchFamily="18" charset="0"/>
                <a:cs typeface="Times New Roman" pitchFamily="18" charset="0"/>
              </a:rPr>
              <a:t>А во время войны 1812 г., переживая все тяготы, выпавшие на долю страны и народа, не испытывает духовного надлома – она ведёт себя уверенно и мужественно (убеждает родных отдать свои повозки для раненых солдат). При этом она никак не оценивает и не вдумывается в то, что делает. Она просто повинуется некоему «роевому» инстинкту жизни.</a:t>
            </a:r>
          </a:p>
          <a:p>
            <a:pPr marL="0" indent="0" algn="just" fontAlgn="auto">
              <a:spcAft>
                <a:spcPts val="0"/>
              </a:spcAft>
              <a:buFont typeface="Wingdings 2"/>
              <a:buNone/>
              <a:defRPr/>
            </a:pPr>
            <a:r>
              <a:rPr lang="ru-RU" sz="2000" dirty="0" smtClean="0">
                <a:solidFill>
                  <a:schemeClr val="tx1"/>
                </a:solidFill>
                <a:latin typeface="Times New Roman" pitchFamily="18" charset="0"/>
                <a:cs typeface="Times New Roman" pitchFamily="18" charset="0"/>
              </a:rPr>
              <a:t>В эпилоге Наташа – жена Пьера и мать четверых детей. Толстой намеренно «принижает» её духовную красоту, делая её образ более «земным». Но сущность героини прежняя: </a:t>
            </a:r>
            <a:r>
              <a:rPr lang="ru-RU" sz="2000" u="sng" dirty="0" smtClean="0">
                <a:solidFill>
                  <a:schemeClr val="tx1"/>
                </a:solidFill>
                <a:latin typeface="Times New Roman" pitchFamily="18" charset="0"/>
                <a:cs typeface="Times New Roman" pitchFamily="18" charset="0"/>
              </a:rPr>
              <a:t>смысл её жизни – любовь. </a:t>
            </a:r>
          </a:p>
          <a:p>
            <a:pPr marL="0" indent="0" algn="just" fontAlgn="auto">
              <a:spcAft>
                <a:spcPts val="0"/>
              </a:spcAft>
              <a:buFont typeface="Wingdings 2"/>
              <a:buNone/>
              <a:defRPr/>
            </a:pPr>
            <a:r>
              <a:rPr lang="ru-RU" sz="2000" dirty="0" smtClean="0">
                <a:solidFill>
                  <a:schemeClr val="tx1"/>
                </a:solidFill>
                <a:latin typeface="Times New Roman" pitchFamily="18" charset="0"/>
                <a:cs typeface="Times New Roman" pitchFamily="18" charset="0"/>
              </a:rPr>
              <a:t>В этом образе выражен идеал женщины, которому всю жизнь поклонялся Толстой.</a:t>
            </a:r>
            <a:endParaRPr lang="ru-RU" sz="2000" dirty="0">
              <a:solidFill>
                <a:schemeClr val="tx1"/>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C:\Users\НД\Downloads\вм13.jpg"/>
          <p:cNvPicPr>
            <a:picLocks noChangeAspect="1" noChangeArrowheads="1"/>
          </p:cNvPicPr>
          <p:nvPr/>
        </p:nvPicPr>
        <p:blipFill>
          <a:blip r:embed="rId2"/>
          <a:srcRect/>
          <a:stretch>
            <a:fillRect/>
          </a:stretch>
        </p:blipFill>
        <p:spPr bwMode="auto">
          <a:xfrm>
            <a:off x="1908175" y="0"/>
            <a:ext cx="5327650" cy="6858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noAutofit/>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Любовь  в  жизни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наташи  ростовой</a:t>
            </a:r>
            <a:endParaRPr lang="ru-RU" sz="32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0" y="1123950"/>
          <a:ext cx="9144000" cy="5734050"/>
        </p:xfrm>
        <a:graphic>
          <a:graphicData uri="http://schemas.openxmlformats.org/drawingml/2006/table">
            <a:tbl>
              <a:tblPr firstRow="1" bandRow="1">
                <a:tableStyleId>{5C22544A-7EE6-4342-B048-85BDC9FD1C3A}</a:tableStyleId>
              </a:tblPr>
              <a:tblGrid>
                <a:gridCol w="1547664"/>
                <a:gridCol w="7596336"/>
              </a:tblGrid>
              <a:tr h="392737">
                <a:tc>
                  <a:txBody>
                    <a:bodyPr/>
                    <a:lstStyle/>
                    <a:p>
                      <a:pPr algn="ctr"/>
                      <a:r>
                        <a:rPr lang="ru-RU" sz="1400" dirty="0" smtClean="0">
                          <a:solidFill>
                            <a:schemeClr val="tx1"/>
                          </a:solidFill>
                          <a:latin typeface="Times New Roman" pitchFamily="18" charset="0"/>
                          <a:cs typeface="Times New Roman" pitchFamily="18" charset="0"/>
                        </a:rPr>
                        <a:t>Значение </a:t>
                      </a:r>
                      <a:endParaRPr lang="ru-RU" sz="1400" dirty="0">
                        <a:solidFill>
                          <a:schemeClr val="tx1"/>
                        </a:solidFill>
                        <a:latin typeface="Times New Roman" pitchFamily="18" charset="0"/>
                        <a:cs typeface="Times New Roman" pitchFamily="18" charset="0"/>
                      </a:endParaRPr>
                    </a:p>
                  </a:txBody>
                  <a:tcPr/>
                </a:tc>
                <a:tc>
                  <a:txBody>
                    <a:bodyPr/>
                    <a:lstStyle/>
                    <a:p>
                      <a:pPr algn="ctr"/>
                      <a:r>
                        <a:rPr lang="ru-RU" sz="1400" dirty="0" smtClean="0">
                          <a:solidFill>
                            <a:schemeClr val="tx1"/>
                          </a:solidFill>
                          <a:latin typeface="Times New Roman" pitchFamily="18" charset="0"/>
                          <a:cs typeface="Times New Roman" pitchFamily="18" charset="0"/>
                        </a:rPr>
                        <a:t>Описание  </a:t>
                      </a:r>
                      <a:endParaRPr lang="ru-RU" sz="1400" dirty="0">
                        <a:solidFill>
                          <a:schemeClr val="tx1"/>
                        </a:solidFill>
                        <a:latin typeface="Times New Roman" pitchFamily="18" charset="0"/>
                        <a:cs typeface="Times New Roman" pitchFamily="18" charset="0"/>
                      </a:endParaRPr>
                    </a:p>
                  </a:txBody>
                  <a:tcPr/>
                </a:tc>
              </a:tr>
              <a:tr h="1041233">
                <a:tc>
                  <a:txBody>
                    <a:bodyPr/>
                    <a:lstStyle/>
                    <a:p>
                      <a:pPr algn="just"/>
                      <a:r>
                        <a:rPr lang="ru-RU" sz="1400" b="1" i="1" dirty="0" smtClean="0">
                          <a:solidFill>
                            <a:schemeClr val="tx1"/>
                          </a:solidFill>
                          <a:latin typeface="Times New Roman" pitchFamily="18" charset="0"/>
                          <a:cs typeface="Times New Roman" pitchFamily="18" charset="0"/>
                        </a:rPr>
                        <a:t>Спасение </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Всё существо героини не может находится в состоянии покоя, невлюблённости. Сила её любви способна преображать души</a:t>
                      </a:r>
                      <a:r>
                        <a:rPr lang="ru-RU" sz="1400" baseline="0" dirty="0" smtClean="0">
                          <a:solidFill>
                            <a:schemeClr val="tx1"/>
                          </a:solidFill>
                          <a:latin typeface="Times New Roman" pitchFamily="18" charset="0"/>
                          <a:cs typeface="Times New Roman" pitchFamily="18" charset="0"/>
                        </a:rPr>
                        <a:t> других людей: её пение спасает брата Николая от желания покончить с собой; её любовь возвращает к жизни князя Андрея; она даёт возможность разобраться в себе, понять смысл жизни и стать счастливым Пьеру.</a:t>
                      </a:r>
                      <a:endParaRPr lang="ru-RU" sz="1400" dirty="0">
                        <a:solidFill>
                          <a:schemeClr val="tx1"/>
                        </a:solidFill>
                        <a:latin typeface="Times New Roman" pitchFamily="18" charset="0"/>
                        <a:cs typeface="Times New Roman" pitchFamily="18" charset="0"/>
                      </a:endParaRPr>
                    </a:p>
                  </a:txBody>
                  <a:tcPr/>
                </a:tc>
              </a:tr>
              <a:tr h="1511468">
                <a:tc>
                  <a:txBody>
                    <a:bodyPr/>
                    <a:lstStyle/>
                    <a:p>
                      <a:pPr algn="just"/>
                      <a:r>
                        <a:rPr lang="ru-RU" sz="1400" b="1" i="1" dirty="0" smtClean="0">
                          <a:solidFill>
                            <a:schemeClr val="tx1"/>
                          </a:solidFill>
                          <a:latin typeface="Times New Roman" pitchFamily="18" charset="0"/>
                          <a:cs typeface="Times New Roman" pitchFamily="18" charset="0"/>
                        </a:rPr>
                        <a:t>Истина </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В страстном стремлении к любви Наташа не выдерживает разлуки с князем Андреем – в его отсутствие увлекается Анатолем Курагиным и даже решается ради него на побег из родного дома. Перестрадав</a:t>
                      </a:r>
                      <a:r>
                        <a:rPr lang="ru-RU" sz="1400" baseline="0" dirty="0" smtClean="0">
                          <a:solidFill>
                            <a:schemeClr val="tx1"/>
                          </a:solidFill>
                          <a:latin typeface="Times New Roman" pitchFamily="18" charset="0"/>
                          <a:cs typeface="Times New Roman" pitchFamily="18" charset="0"/>
                        </a:rPr>
                        <a:t> обман и разрыв с Анатолем, она сурово судит свой «низкий, глупый и жестокий поступок». Испытав отчаянье, стыд и унижение,  в нравственном отношении героиня становится ещё более чистой. Здесь толстой раскрывает одну из своих заветных идей: любовь настоящая ведёт к истине, а чувственная страсть, принятая за любовь – к неправде.</a:t>
                      </a:r>
                      <a:endParaRPr lang="ru-RU" sz="1400" dirty="0">
                        <a:solidFill>
                          <a:schemeClr val="tx1"/>
                        </a:solidFill>
                        <a:latin typeface="Times New Roman" pitchFamily="18" charset="0"/>
                        <a:cs typeface="Times New Roman" pitchFamily="18" charset="0"/>
                      </a:endParaRPr>
                    </a:p>
                  </a:txBody>
                  <a:tcPr/>
                </a:tc>
              </a:tr>
              <a:tr h="1276351">
                <a:tc>
                  <a:txBody>
                    <a:bodyPr/>
                    <a:lstStyle/>
                    <a:p>
                      <a:pPr algn="just"/>
                      <a:r>
                        <a:rPr lang="ru-RU" sz="1400" b="1" i="1" dirty="0" smtClean="0">
                          <a:solidFill>
                            <a:schemeClr val="tx1"/>
                          </a:solidFill>
                          <a:latin typeface="Times New Roman" pitchFamily="18" charset="0"/>
                          <a:cs typeface="Times New Roman" pitchFamily="18" charset="0"/>
                        </a:rPr>
                        <a:t>Возрождение</a:t>
                      </a:r>
                      <a:r>
                        <a:rPr lang="ru-RU" sz="1400"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Разрыв с князем Андреем, его ранение и смерть привели героиню к глубокому душевному кризису. Отчаянье, скорбь, тяжёлая болезнь, убеждение, что «жизнь кончена», овладели Наташей. Но известие о гибели Пети выводит её из мира собственных мук и страданий: она переключается на заботу о матери, обезумевшей от горя («любовь к матери показала ей, что</a:t>
                      </a:r>
                      <a:r>
                        <a:rPr lang="ru-RU" sz="1400" baseline="0" dirty="0" smtClean="0">
                          <a:solidFill>
                            <a:schemeClr val="tx1"/>
                          </a:solidFill>
                          <a:latin typeface="Times New Roman" pitchFamily="18" charset="0"/>
                          <a:cs typeface="Times New Roman" pitchFamily="18" charset="0"/>
                        </a:rPr>
                        <a:t> сущность её жизни – любовь – ещё жива в ней»).</a:t>
                      </a:r>
                      <a:endParaRPr lang="ru-RU" sz="1400" dirty="0">
                        <a:solidFill>
                          <a:schemeClr val="tx1"/>
                        </a:solidFill>
                        <a:latin typeface="Times New Roman" pitchFamily="18" charset="0"/>
                        <a:cs typeface="Times New Roman" pitchFamily="18" charset="0"/>
                      </a:endParaRPr>
                    </a:p>
                  </a:txBody>
                  <a:tcPr/>
                </a:tc>
              </a:tr>
              <a:tr h="1511468">
                <a:tc>
                  <a:txBody>
                    <a:bodyPr/>
                    <a:lstStyle/>
                    <a:p>
                      <a:pPr algn="just"/>
                      <a:r>
                        <a:rPr lang="ru-RU" sz="1400" b="1" i="1" dirty="0" smtClean="0">
                          <a:solidFill>
                            <a:schemeClr val="tx1"/>
                          </a:solidFill>
                          <a:latin typeface="Times New Roman" pitchFamily="18" charset="0"/>
                          <a:cs typeface="Times New Roman" pitchFamily="18" charset="0"/>
                        </a:rPr>
                        <a:t>Семья </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Высшее призвание и назначение героини Толстой видит в материнстве,</a:t>
                      </a:r>
                      <a:r>
                        <a:rPr lang="ru-RU" sz="1400" baseline="0" dirty="0" smtClean="0">
                          <a:solidFill>
                            <a:schemeClr val="tx1"/>
                          </a:solidFill>
                          <a:latin typeface="Times New Roman" pitchFamily="18" charset="0"/>
                          <a:cs typeface="Times New Roman" pitchFamily="18" charset="0"/>
                        </a:rPr>
                        <a:t> в семье,  в воспитании детей, так как именно женщина является  тем светлым и добрым началом, которое ведёт мир к гармонии и красоте.  В семейном союзе Наташи и Пьера каждый находит то, к чему стремился: Наташа счастлива в материнстве, а Пьер – в осознании себя надёжной опорой. Так понимает счастье Толстой. Любовь и семья – основа жизни, нравственная основа всего, что происходит в жизни.</a:t>
                      </a:r>
                      <a:endParaRPr lang="ru-RU" sz="14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descr="C:\Users\НД\Downloads\вм20.jpg"/>
          <p:cNvPicPr>
            <a:picLocks noChangeAspect="1" noChangeArrowheads="1"/>
          </p:cNvPicPr>
          <p:nvPr/>
        </p:nvPicPr>
        <p:blipFill>
          <a:blip r:embed="rId2"/>
          <a:srcRect/>
          <a:stretch>
            <a:fillRect/>
          </a:stretch>
        </p:blipFill>
        <p:spPr bwMode="auto">
          <a:xfrm>
            <a:off x="4572000" y="0"/>
            <a:ext cx="4572000" cy="6858000"/>
          </a:xfrm>
          <a:prstGeom prst="rect">
            <a:avLst/>
          </a:prstGeom>
          <a:noFill/>
          <a:ln w="9525">
            <a:noFill/>
            <a:miter lim="800000"/>
            <a:headEnd/>
            <a:tailEnd/>
          </a:ln>
        </p:spPr>
      </p:pic>
      <p:pic>
        <p:nvPicPr>
          <p:cNvPr id="70658" name="Picture 4" descr="C:\Users\НД\Downloads\вм25.jpg"/>
          <p:cNvPicPr>
            <a:picLocks noChangeAspect="1" noChangeArrowheads="1"/>
          </p:cNvPicPr>
          <p:nvPr/>
        </p:nvPicPr>
        <p:blipFill>
          <a:blip r:embed="rId3"/>
          <a:srcRect/>
          <a:stretch>
            <a:fillRect/>
          </a:stretch>
        </p:blipFill>
        <p:spPr bwMode="auto">
          <a:xfrm>
            <a:off x="0" y="0"/>
            <a:ext cx="4572000" cy="6858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80920" cy="1052736"/>
          </a:xfrm>
        </p:spPr>
        <p:txBody>
          <a:bodyPr/>
          <a:lstStyle/>
          <a:p>
            <a:pPr algn="ctr" fontAlgn="auto">
              <a:spcAft>
                <a:spcPts val="0"/>
              </a:spcAft>
              <a:defRPr/>
            </a:pPr>
            <a:r>
              <a:rPr lang="ru-RU" sz="3200" b="1" dirty="0" smtClean="0">
                <a:latin typeface="Times New Roman" pitchFamily="18" charset="0"/>
                <a:cs typeface="Times New Roman" pitchFamily="18" charset="0"/>
              </a:rPr>
              <a:t>Андрей  болконский</a:t>
            </a:r>
            <a:endParaRPr lang="ru-RU" sz="3200" b="1" dirty="0">
              <a:latin typeface="Times New Roman" pitchFamily="18" charset="0"/>
              <a:cs typeface="Times New Roman" pitchFamily="18" charset="0"/>
            </a:endParaRPr>
          </a:p>
        </p:txBody>
      </p:sp>
      <p:sp>
        <p:nvSpPr>
          <p:cNvPr id="71682" name="Содержимое 2"/>
          <p:cNvSpPr>
            <a:spLocks noGrp="1"/>
          </p:cNvSpPr>
          <p:nvPr>
            <p:ph idx="1"/>
          </p:nvPr>
        </p:nvSpPr>
        <p:spPr>
          <a:xfrm>
            <a:off x="395288" y="1052513"/>
            <a:ext cx="8353425" cy="5805487"/>
          </a:xfrm>
        </p:spPr>
        <p:txBody>
          <a:bodyPr/>
          <a:lstStyle/>
          <a:p>
            <a:pPr marL="0" indent="0" algn="just">
              <a:buFont typeface="Wingdings 2" pitchFamily="18" charset="2"/>
              <a:buNone/>
              <a:tabLst>
                <a:tab pos="0" algn="l"/>
              </a:tabLst>
            </a:pPr>
            <a:r>
              <a:rPr lang="ru-RU" sz="1600" smtClean="0">
                <a:solidFill>
                  <a:schemeClr val="tx1"/>
                </a:solidFill>
                <a:latin typeface="Times New Roman" pitchFamily="18" charset="0"/>
                <a:cs typeface="Times New Roman" pitchFamily="18" charset="0"/>
              </a:rPr>
              <a:t>Внешне привлекательный молодой аристократ, представитель передового мыслящего дворянства. Получил хорошее образование и воспитание. Умён, горд и честолюбив. Рационалист (у него рассудок преобладает над чувствами).</a:t>
            </a:r>
          </a:p>
          <a:p>
            <a:pPr marL="0" indent="0" algn="just">
              <a:buFont typeface="Wingdings 2" pitchFamily="18" charset="2"/>
              <a:buNone/>
              <a:tabLst>
                <a:tab pos="0" algn="l"/>
              </a:tabLst>
            </a:pPr>
            <a:r>
              <a:rPr lang="ru-RU" sz="1600" smtClean="0">
                <a:solidFill>
                  <a:schemeClr val="tx1"/>
                </a:solidFill>
                <a:latin typeface="Times New Roman" pitchFamily="18" charset="0"/>
                <a:cs typeface="Times New Roman" pitchFamily="18" charset="0"/>
              </a:rPr>
              <a:t>Впервые на страницах романа мы встречаем его в салоне Анны Павловны Шерер, фрейлины императрицы. Перед нами светский человек. Он безупречен во всём. Безупречны сухие черты его лица, мундир адъютанта и тихий, медленный стариковский шаг. Безупречен его французский (даже имя Кутузова он произносит с ударением на последнем слоге, как француз). Но в глазах князя вселенская скука, а на лице недовольство. Он с презрением относится к светскому обществу – его не удовлетворяет эта праздная и пустая жизнь. Со стороны он выглядит сухим и высокомерным, вечно недовольным собой и другими. </a:t>
            </a:r>
          </a:p>
          <a:p>
            <a:pPr marL="0" indent="0" algn="just">
              <a:buFont typeface="Wingdings 2" pitchFamily="18" charset="2"/>
              <a:buNone/>
              <a:tabLst>
                <a:tab pos="0" algn="l"/>
              </a:tabLst>
            </a:pPr>
            <a:r>
              <a:rPr lang="ru-RU" sz="1600" smtClean="0">
                <a:solidFill>
                  <a:schemeClr val="tx1"/>
                </a:solidFill>
                <a:latin typeface="Times New Roman" pitchFamily="18" charset="0"/>
                <a:cs typeface="Times New Roman" pitchFamily="18" charset="0"/>
              </a:rPr>
              <a:t>Но в общении с Пьером появляются и душевное тепло, и внимательность, и участие – он преображается, его улыбка неожиданно становится доброй и приятной.</a:t>
            </a:r>
          </a:p>
          <a:p>
            <a:pPr marL="0" indent="0" algn="just">
              <a:buFont typeface="Wingdings 2" pitchFamily="18" charset="2"/>
              <a:buNone/>
              <a:tabLst>
                <a:tab pos="0" algn="l"/>
              </a:tabLst>
            </a:pPr>
            <a:r>
              <a:rPr lang="ru-RU" sz="1600" smtClean="0">
                <a:solidFill>
                  <a:schemeClr val="tx1"/>
                </a:solidFill>
                <a:latin typeface="Times New Roman" pitchFamily="18" charset="0"/>
                <a:cs typeface="Times New Roman" pitchFamily="18" charset="0"/>
              </a:rPr>
              <a:t>Богатая, одарённая ищущая натура. Князь – человек действия. Став адъютантом Кутузова, быстро завоевал его доверие. Отец Андрея – сподвижник Суворова. Он научил сына ценить в людях патриотизм, достоинство и честь.</a:t>
            </a:r>
          </a:p>
          <a:p>
            <a:pPr marL="0" indent="0" algn="just">
              <a:buFont typeface="Wingdings 2" pitchFamily="18" charset="2"/>
              <a:buNone/>
              <a:tabLst>
                <a:tab pos="0" algn="l"/>
              </a:tabLst>
            </a:pPr>
            <a:r>
              <a:rPr lang="ru-RU" sz="1600" smtClean="0">
                <a:solidFill>
                  <a:schemeClr val="tx1"/>
                </a:solidFill>
                <a:latin typeface="Times New Roman" pitchFamily="18" charset="0"/>
                <a:cs typeface="Times New Roman" pitchFamily="18" charset="0"/>
              </a:rPr>
              <a:t>Перед нами сформировавшийся полностью человек. Таким проводит Толстой князя Андрея через главные события истории, через любовь и смерть, через жестокие испытания. Все его испытания – «моменты истины».</a:t>
            </a:r>
          </a:p>
          <a:p>
            <a:pPr marL="0" indent="0" algn="just">
              <a:buFont typeface="Wingdings 2" pitchFamily="18" charset="2"/>
              <a:buNone/>
              <a:tabLst>
                <a:tab pos="0" algn="l"/>
              </a:tabLst>
            </a:pPr>
            <a:r>
              <a:rPr lang="ru-RU" sz="1600" smtClean="0">
                <a:solidFill>
                  <a:schemeClr val="tx1"/>
                </a:solidFill>
                <a:latin typeface="Times New Roman" pitchFamily="18" charset="0"/>
                <a:cs typeface="Times New Roman" pitchFamily="18" charset="0"/>
              </a:rPr>
              <a:t>Его судьба – это путь человека, совершающего ошибки и способного искупить свою вину, стремящегося к нравственному совершенствованию. Приобщение к чувству вечной любви возродило в князе Андрее силу духа, и он совершил самое трудное, по Толстому, дело – умер спокойно и достойно. И смерть стала «моментом истины» его жизни.</a:t>
            </a:r>
          </a:p>
          <a:p>
            <a:pPr marL="0" indent="0" algn="just">
              <a:buFont typeface="Wingdings 2" pitchFamily="18" charset="2"/>
              <a:buNone/>
              <a:tabLst>
                <a:tab pos="0" algn="l"/>
              </a:tabLst>
            </a:pPr>
            <a:endParaRPr lang="ru-RU" sz="1600" smtClean="0">
              <a:solidFill>
                <a:schemeClr val="tx1"/>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C:\Users\НД\Downloads\вм12.jpg"/>
          <p:cNvPicPr>
            <a:picLocks noChangeAspect="1" noChangeArrowheads="1"/>
          </p:cNvPicPr>
          <p:nvPr/>
        </p:nvPicPr>
        <p:blipFill>
          <a:blip r:embed="rId2"/>
          <a:srcRect/>
          <a:stretch>
            <a:fillRect/>
          </a:stretch>
        </p:blipFill>
        <p:spPr bwMode="auto">
          <a:xfrm>
            <a:off x="-17463" y="476250"/>
            <a:ext cx="9161463" cy="59055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352928" cy="1052736"/>
          </a:xfrm>
        </p:spPr>
        <p:txBody>
          <a:bodyPr>
            <a:noAutofit/>
          </a:bodyPr>
          <a:lstStyle/>
          <a:p>
            <a:pPr algn="ctr" fontAlgn="auto">
              <a:spcAft>
                <a:spcPts val="0"/>
              </a:spcAft>
              <a:defRPr/>
            </a:pPr>
            <a:r>
              <a:rPr lang="ru-RU" sz="3200" b="1" dirty="0" smtClean="0">
                <a:latin typeface="Times New Roman" pitchFamily="18" charset="0"/>
                <a:cs typeface="Times New Roman" pitchFamily="18" charset="0"/>
              </a:rPr>
              <a:t>Этапы  в  развитии  личности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андрея  болконского</a:t>
            </a:r>
            <a:endParaRPr lang="ru-RU" sz="32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0" y="1052513"/>
          <a:ext cx="9144000" cy="5805487"/>
        </p:xfrm>
        <a:graphic>
          <a:graphicData uri="http://schemas.openxmlformats.org/drawingml/2006/table">
            <a:tbl>
              <a:tblPr firstRow="1" bandRow="1">
                <a:tableStyleId>{5C22544A-7EE6-4342-B048-85BDC9FD1C3A}</a:tableStyleId>
              </a:tblPr>
              <a:tblGrid>
                <a:gridCol w="1619672"/>
                <a:gridCol w="7524328"/>
              </a:tblGrid>
              <a:tr h="429287">
                <a:tc>
                  <a:txBody>
                    <a:bodyPr/>
                    <a:lstStyle/>
                    <a:p>
                      <a:pPr algn="ctr"/>
                      <a:r>
                        <a:rPr lang="ru-RU" sz="1400" dirty="0" smtClean="0">
                          <a:solidFill>
                            <a:schemeClr val="tx1"/>
                          </a:solidFill>
                          <a:latin typeface="Times New Roman" pitchFamily="18" charset="0"/>
                          <a:cs typeface="Times New Roman" pitchFamily="18" charset="0"/>
                        </a:rPr>
                        <a:t>Этап </a:t>
                      </a:r>
                      <a:endParaRPr lang="ru-RU" sz="1400" dirty="0">
                        <a:solidFill>
                          <a:schemeClr val="tx1"/>
                        </a:solidFill>
                        <a:latin typeface="Times New Roman" pitchFamily="18" charset="0"/>
                        <a:cs typeface="Times New Roman" pitchFamily="18" charset="0"/>
                      </a:endParaRPr>
                    </a:p>
                  </a:txBody>
                  <a:tcPr/>
                </a:tc>
                <a:tc>
                  <a:txBody>
                    <a:bodyPr/>
                    <a:lstStyle/>
                    <a:p>
                      <a:pPr algn="ctr"/>
                      <a:r>
                        <a:rPr lang="ru-RU" sz="1400" dirty="0" smtClean="0">
                          <a:solidFill>
                            <a:schemeClr val="tx1"/>
                          </a:solidFill>
                          <a:latin typeface="Times New Roman" pitchFamily="18" charset="0"/>
                          <a:cs typeface="Times New Roman" pitchFamily="18" charset="0"/>
                        </a:rPr>
                        <a:t>Характеристика</a:t>
                      </a:r>
                      <a:r>
                        <a:rPr lang="ru-RU" sz="1400" baseline="0" dirty="0" smtClean="0">
                          <a:solidFill>
                            <a:schemeClr val="tx1"/>
                          </a:solidFill>
                          <a:latin typeface="Times New Roman" pitchFamily="18" charset="0"/>
                          <a:cs typeface="Times New Roman" pitchFamily="18" charset="0"/>
                        </a:rPr>
                        <a:t> </a:t>
                      </a:r>
                      <a:endParaRPr lang="ru-RU" sz="1400" dirty="0">
                        <a:solidFill>
                          <a:schemeClr val="tx1"/>
                        </a:solidFill>
                        <a:latin typeface="Times New Roman" pitchFamily="18" charset="0"/>
                        <a:cs typeface="Times New Roman" pitchFamily="18" charset="0"/>
                      </a:endParaRPr>
                    </a:p>
                  </a:txBody>
                  <a:tcPr/>
                </a:tc>
              </a:tr>
              <a:tr h="1865780">
                <a:tc>
                  <a:txBody>
                    <a:bodyPr/>
                    <a:lstStyle/>
                    <a:p>
                      <a:pPr algn="just"/>
                      <a:r>
                        <a:rPr lang="ru-RU" sz="1400" b="1" i="1" dirty="0" smtClean="0">
                          <a:solidFill>
                            <a:schemeClr val="tx1"/>
                          </a:solidFill>
                          <a:latin typeface="Times New Roman" pitchFamily="18" charset="0"/>
                          <a:cs typeface="Times New Roman" pitchFamily="18" charset="0"/>
                        </a:rPr>
                        <a:t>Аустерлицкое сражение</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Участие князя Андрея в войне 1805 г. связано с его честолюбивыми</a:t>
                      </a:r>
                      <a:r>
                        <a:rPr lang="ru-RU" sz="1400" baseline="0" dirty="0" smtClean="0">
                          <a:solidFill>
                            <a:schemeClr val="tx1"/>
                          </a:solidFill>
                          <a:latin typeface="Times New Roman" pitchFamily="18" charset="0"/>
                          <a:cs typeface="Times New Roman" pitchFamily="18" charset="0"/>
                        </a:rPr>
                        <a:t> мечтами о славе,  о своём «Тулоне». Увлечение Наполеоном было свойственно многим представителям передовой дворянской молодежи начала </a:t>
                      </a:r>
                      <a:r>
                        <a:rPr lang="en-US" sz="1400" baseline="0" dirty="0" smtClean="0">
                          <a:solidFill>
                            <a:schemeClr val="tx1"/>
                          </a:solidFill>
                          <a:latin typeface="Times New Roman" pitchFamily="18" charset="0"/>
                          <a:cs typeface="Times New Roman" pitchFamily="18" charset="0"/>
                        </a:rPr>
                        <a:t>XIX</a:t>
                      </a:r>
                      <a:r>
                        <a:rPr lang="ru-RU" sz="1400" baseline="0" dirty="0" smtClean="0">
                          <a:solidFill>
                            <a:schemeClr val="tx1"/>
                          </a:solidFill>
                          <a:latin typeface="Times New Roman" pitchFamily="18" charset="0"/>
                          <a:cs typeface="Times New Roman" pitchFamily="18" charset="0"/>
                        </a:rPr>
                        <a:t> в. Но Андрей жаждал не только личной славы, но и счастья для людей. Толстой выделяет его из толпы штабных карьеристов (таких, как Жерков и Друбецкой). Преодолением «наполеоновского» начала, стремления стать выше окружающих его людей завершается этот этап в жизни Андрея. Небо Аустерлица помогло князю Андрею понять, что и преклонение перед Наполеоном, и его мечта стать спасителем русской армии – лишь заблуждение.</a:t>
                      </a:r>
                      <a:endParaRPr lang="ru-RU" sz="1400" dirty="0">
                        <a:solidFill>
                          <a:schemeClr val="tx1"/>
                        </a:solidFill>
                        <a:latin typeface="Times New Roman" pitchFamily="18" charset="0"/>
                        <a:cs typeface="Times New Roman" pitchFamily="18" charset="0"/>
                      </a:endParaRPr>
                    </a:p>
                  </a:txBody>
                  <a:tcPr/>
                </a:tc>
              </a:tr>
              <a:tr h="1201689">
                <a:tc>
                  <a:txBody>
                    <a:bodyPr/>
                    <a:lstStyle/>
                    <a:p>
                      <a:pPr algn="just"/>
                      <a:r>
                        <a:rPr lang="ru-RU" sz="1400" b="1" i="1" dirty="0" smtClean="0">
                          <a:solidFill>
                            <a:schemeClr val="tx1"/>
                          </a:solidFill>
                          <a:latin typeface="Times New Roman" pitchFamily="18" charset="0"/>
                          <a:cs typeface="Times New Roman" pitchFamily="18" charset="0"/>
                        </a:rPr>
                        <a:t>Встреча с Пьером и Наташей</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Разочарованный в прежних идеалах, пережив горе утрат, раскаянье, князь Андрей уверен, что понял, в чём заключается счастье: в отсутствии болезней и угрызений совести. Но Пьер (в споре на пароме) доказывает</a:t>
                      </a:r>
                      <a:r>
                        <a:rPr lang="ru-RU" sz="1400" baseline="0" dirty="0" smtClean="0">
                          <a:solidFill>
                            <a:schemeClr val="tx1"/>
                          </a:solidFill>
                          <a:latin typeface="Times New Roman" pitchFamily="18" charset="0"/>
                          <a:cs typeface="Times New Roman" pitchFamily="18" charset="0"/>
                        </a:rPr>
                        <a:t> ему, что надо верить в добро и высокое предназначение человека. А встреча с Наташей спасает князя Андрея от духовного кризиса, пробуждает в нём любовь и желание жить.</a:t>
                      </a:r>
                      <a:endParaRPr lang="ru-RU" sz="1400" dirty="0">
                        <a:solidFill>
                          <a:schemeClr val="tx1"/>
                        </a:solidFill>
                        <a:latin typeface="Times New Roman" pitchFamily="18" charset="0"/>
                        <a:cs typeface="Times New Roman" pitchFamily="18" charset="0"/>
                      </a:endParaRPr>
                    </a:p>
                  </a:txBody>
                  <a:tcPr/>
                </a:tc>
              </a:tr>
              <a:tr h="2308508">
                <a:tc>
                  <a:txBody>
                    <a:bodyPr/>
                    <a:lstStyle/>
                    <a:p>
                      <a:pPr algn="just"/>
                      <a:r>
                        <a:rPr lang="ru-RU" sz="1400" b="1" i="1" dirty="0" smtClean="0">
                          <a:solidFill>
                            <a:schemeClr val="tx1"/>
                          </a:solidFill>
                          <a:latin typeface="Times New Roman" pitchFamily="18" charset="0"/>
                          <a:cs typeface="Times New Roman" pitchFamily="18" charset="0"/>
                        </a:rPr>
                        <a:t>Бородинское сражение</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В Отечественной войне 1812 г. судьба князя впервые</a:t>
                      </a:r>
                      <a:r>
                        <a:rPr lang="ru-RU" sz="1400" baseline="0" dirty="0" smtClean="0">
                          <a:solidFill>
                            <a:schemeClr val="tx1"/>
                          </a:solidFill>
                          <a:latin typeface="Times New Roman" pitchFamily="18" charset="0"/>
                          <a:cs typeface="Times New Roman" pitchFamily="18" charset="0"/>
                        </a:rPr>
                        <a:t> сливается с судьбой народа. Он возвращается в армию, охваченный тем же чувством оскорблённой национальной гордости, которое ведёт в бой простых русских солдат. В Бородинском сражении (в отличие от Аустерлицкого) князь совершает настоящий нравственный подвиг, достигает гармонии с самим собой и понимает, что главное предназначение человека – служить интересам родного народа. Князь Андрей умирает от раны, полученной на Бородинском поле. Толстой примиряет его не только с Наташей, но и со всем белым светом, в том числе и с раненым Анатолем Курагиным. Писатель вложил в образ князя Андрея свою заветную мысль о том, что только любовью и добротой правится жизнь и без них невозможно ни истинное совершенство, ни избавление от мук и противоречий.</a:t>
                      </a:r>
                      <a:endParaRPr lang="ru-RU" sz="14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352928"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Пьер  безухов</a:t>
            </a: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395288" y="1052513"/>
            <a:ext cx="8353425" cy="5805487"/>
          </a:xfrm>
        </p:spPr>
        <p:txBody>
          <a:bodyPr>
            <a:normAutofit lnSpcReduction="10000"/>
          </a:bodyPr>
          <a:lstStyle/>
          <a:p>
            <a:pPr marL="0" indent="0" algn="just" fontAlgn="auto">
              <a:spcAft>
                <a:spcPts val="0"/>
              </a:spcAft>
              <a:buFont typeface="Wingdings 2"/>
              <a:buNone/>
              <a:defRPr/>
            </a:pPr>
            <a:r>
              <a:rPr lang="ru-RU" sz="1600" dirty="0" smtClean="0">
                <a:solidFill>
                  <a:schemeClr val="tx1"/>
                </a:solidFill>
                <a:latin typeface="Times New Roman" pitchFamily="18" charset="0"/>
                <a:cs typeface="Times New Roman" pitchFamily="18" charset="0"/>
              </a:rPr>
              <a:t>Побочный сын крупного вельможи, унаследовавший титул графа и огромное состояние. Уважение к нему в свете основано на его имущественном положении. Открытость поведения и независимость мысли выделяют его из гостей салона Шерер.</a:t>
            </a:r>
          </a:p>
          <a:p>
            <a:pPr marL="0" indent="0" algn="just" fontAlgn="auto">
              <a:spcAft>
                <a:spcPts val="0"/>
              </a:spcAft>
              <a:buFont typeface="Wingdings 2"/>
              <a:buNone/>
              <a:defRPr/>
            </a:pPr>
            <a:r>
              <a:rPr lang="ru-RU" sz="1600" dirty="0" smtClean="0">
                <a:solidFill>
                  <a:schemeClr val="tx1"/>
                </a:solidFill>
                <a:latin typeface="Times New Roman" pitchFamily="18" charset="0"/>
                <a:cs typeface="Times New Roman" pitchFamily="18" charset="0"/>
              </a:rPr>
              <a:t>Его душевные свойства раскрываются в первом же описании: когда он улыбается, у него «исчезает серьёзное и даже несколько угловатое лицо и является другое – детское, доброе». По молодости и под влиянием окружения совершает много ошибок: ведёт бесшабашную жизнь светского кутилы и бездельника, позволяет князю Василию Курагину обобрать себя и женить на Элен.</a:t>
            </a:r>
          </a:p>
          <a:p>
            <a:pPr marL="0" indent="0" algn="just" fontAlgn="auto">
              <a:spcAft>
                <a:spcPts val="0"/>
              </a:spcAft>
              <a:buFont typeface="Wingdings 2"/>
              <a:buNone/>
              <a:defRPr/>
            </a:pPr>
            <a:r>
              <a:rPr lang="ru-RU" sz="1600" dirty="0" smtClean="0">
                <a:solidFill>
                  <a:schemeClr val="tx1"/>
                </a:solidFill>
                <a:latin typeface="Times New Roman" pitchFamily="18" charset="0"/>
                <a:cs typeface="Times New Roman" pitchFamily="18" charset="0"/>
              </a:rPr>
              <a:t>Перед нами человек, так же как и Андрей Болконский, ищущий дело, которому можно было бы посвятить свою жизнь. Он не хочет и не может удовлетвориться светскими ценностями. Ему свойственны драматические заблуждения, противоречивость характера, в нём сочетаются ум с наивностью и простодушием, переплетается хорошее и дурное (образ во многом автобиографичен). Он человек своей эпохи, живущий её интересами и духовным настроением.</a:t>
            </a:r>
          </a:p>
          <a:p>
            <a:pPr marL="0" indent="0" algn="just" fontAlgn="auto">
              <a:spcAft>
                <a:spcPts val="0"/>
              </a:spcAft>
              <a:buFont typeface="Wingdings 2"/>
              <a:buNone/>
              <a:defRPr/>
            </a:pPr>
            <a:r>
              <a:rPr lang="ru-RU" sz="1600" dirty="0" smtClean="0">
                <a:solidFill>
                  <a:schemeClr val="tx1"/>
                </a:solidFill>
                <a:latin typeface="Times New Roman" pitchFamily="18" charset="0"/>
                <a:cs typeface="Times New Roman" pitchFamily="18" charset="0"/>
              </a:rPr>
              <a:t>Не видя своего места в жизни, не зная, куда девать свои силы, он поначалу ведёт разгульную жизнь в обществе Долохова и Курагина. Открытый и добрый, часто оказывается беззащитным пред умелой игрой окружающих. Он не умеет правильно оценивать людей и слишком часто ошибается в них.</a:t>
            </a:r>
          </a:p>
          <a:p>
            <a:pPr marL="0" indent="0" algn="just" fontAlgn="auto">
              <a:spcAft>
                <a:spcPts val="0"/>
              </a:spcAft>
              <a:buFont typeface="Wingdings 2"/>
              <a:buNone/>
              <a:defRPr/>
            </a:pPr>
            <a:r>
              <a:rPr lang="ru-RU" sz="1600" dirty="0" smtClean="0">
                <a:solidFill>
                  <a:schemeClr val="tx1"/>
                </a:solidFill>
                <a:latin typeface="Times New Roman" pitchFamily="18" charset="0"/>
                <a:cs typeface="Times New Roman" pitchFamily="18" charset="0"/>
              </a:rPr>
              <a:t>Как и Андрей, своё нравственное развитие начинает с заблуждения – обожествления наполеона. В романе показано несколько этапов в развитии личности Пьера. Основные события в его жизни: вступление в масонство, война 1812 г. (Бородинское сражение, плен, расстрел поджигателей), встреча с Платоном Каратаевым, женитьба на Наташе Ростовой, увлечение идеями декабристов.</a:t>
            </a:r>
          </a:p>
          <a:p>
            <a:pPr marL="0" indent="0" algn="just" fontAlgn="auto">
              <a:spcAft>
                <a:spcPts val="0"/>
              </a:spcAft>
              <a:buFont typeface="Wingdings 2"/>
              <a:buNone/>
              <a:defRPr/>
            </a:pPr>
            <a:endParaRPr lang="ru-RU" sz="1600" dirty="0" smtClean="0">
              <a:solidFill>
                <a:schemeClr val="tx1"/>
              </a:solidFill>
              <a:latin typeface="Times New Roman" pitchFamily="18" charset="0"/>
              <a:cs typeface="Times New Roman" pitchFamily="18" charset="0"/>
            </a:endParaRPr>
          </a:p>
          <a:p>
            <a:pPr marL="0" indent="0" algn="just" fontAlgn="auto">
              <a:spcAft>
                <a:spcPts val="0"/>
              </a:spcAft>
              <a:buFont typeface="Wingdings 2"/>
              <a:buNone/>
              <a:defRPr/>
            </a:pPr>
            <a:endParaRPr lang="ru-RU" sz="1600" dirty="0" smtClean="0">
              <a:solidFill>
                <a:schemeClr val="tx1"/>
              </a:solidFill>
              <a:latin typeface="Times New Roman" pitchFamily="18" charset="0"/>
              <a:cs typeface="Times New Roman" pitchFamily="18" charset="0"/>
            </a:endParaRPr>
          </a:p>
          <a:p>
            <a:pPr marL="0" indent="0" algn="just" fontAlgn="auto">
              <a:spcAft>
                <a:spcPts val="0"/>
              </a:spcAft>
              <a:buFont typeface="Wingdings 2"/>
              <a:buNone/>
              <a:defRPr/>
            </a:pPr>
            <a:endParaRPr lang="ru-RU" sz="1600" dirty="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«Мысль  семейная»</a:t>
            </a:r>
            <a:endParaRPr lang="ru-RU" sz="3200" b="1" dirty="0">
              <a:solidFill>
                <a:schemeClr val="tx1"/>
              </a:solidFill>
              <a:latin typeface="Times New Roman" pitchFamily="18" charset="0"/>
              <a:cs typeface="Times New Roman" pitchFamily="18" charset="0"/>
            </a:endParaRPr>
          </a:p>
        </p:txBody>
      </p:sp>
      <p:sp>
        <p:nvSpPr>
          <p:cNvPr id="19458" name="Прямоугольник 2"/>
          <p:cNvSpPr>
            <a:spLocks noChangeArrowheads="1"/>
          </p:cNvSpPr>
          <p:nvPr/>
        </p:nvSpPr>
        <p:spPr bwMode="auto">
          <a:xfrm>
            <a:off x="539750" y="1052513"/>
            <a:ext cx="8064500" cy="4032250"/>
          </a:xfrm>
          <a:prstGeom prst="rect">
            <a:avLst/>
          </a:prstGeom>
          <a:noFill/>
          <a:ln w="9525">
            <a:noFill/>
            <a:miter lim="800000"/>
            <a:headEnd/>
            <a:tailEnd/>
          </a:ln>
        </p:spPr>
        <p:txBody>
          <a:bodyPr>
            <a:spAutoFit/>
          </a:bodyPr>
          <a:lstStyle/>
          <a:p>
            <a:pPr algn="just"/>
            <a:r>
              <a:rPr lang="ru-RU" sz="3200" b="1">
                <a:latin typeface="Times New Roman" pitchFamily="18" charset="0"/>
                <a:cs typeface="Times New Roman" pitchFamily="18" charset="0"/>
              </a:rPr>
              <a:t>Тема семьи – одна из самых важных в романе.</a:t>
            </a:r>
          </a:p>
          <a:p>
            <a:pPr algn="just"/>
            <a:r>
              <a:rPr lang="ru-RU" sz="3200">
                <a:latin typeface="Times New Roman" pitchFamily="18" charset="0"/>
                <a:cs typeface="Times New Roman" pitchFamily="18" charset="0"/>
              </a:rPr>
              <a:t>Автор убеждён, что </a:t>
            </a:r>
            <a:r>
              <a:rPr lang="ru-RU" sz="3200" u="sng">
                <a:latin typeface="Times New Roman" pitchFamily="18" charset="0"/>
                <a:cs typeface="Times New Roman" pitchFamily="18" charset="0"/>
              </a:rPr>
              <a:t>только в семье</a:t>
            </a:r>
            <a:r>
              <a:rPr lang="ru-RU" sz="3200">
                <a:latin typeface="Times New Roman" pitchFamily="18" charset="0"/>
                <a:cs typeface="Times New Roman" pitchFamily="18" charset="0"/>
              </a:rPr>
              <a:t> человек получает всё то, что определяет его характер, привычки, мировоззрение, и объясняет личные особенности и закономерности в жизни своих героев принадлежностью к той или иной семье.</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C:\Users\НД\Downloads\вм8.png"/>
          <p:cNvPicPr>
            <a:picLocks noChangeAspect="1" noChangeArrowheads="1"/>
          </p:cNvPicPr>
          <p:nvPr/>
        </p:nvPicPr>
        <p:blipFill>
          <a:blip r:embed="rId2"/>
          <a:srcRect/>
          <a:stretch>
            <a:fillRect/>
          </a:stretch>
        </p:blipFill>
        <p:spPr bwMode="auto">
          <a:xfrm>
            <a:off x="2268538" y="0"/>
            <a:ext cx="4679950" cy="6858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352928" cy="1052736"/>
          </a:xfrm>
        </p:spPr>
        <p:txBody>
          <a:bodyPr>
            <a:normAutofit fontScale="90000"/>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Этапы  в  развитии  личности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пьера  безухова</a:t>
            </a:r>
            <a:endParaRPr lang="ru-RU" sz="32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0" y="1052513"/>
          <a:ext cx="9144000" cy="5745162"/>
        </p:xfrm>
        <a:graphic>
          <a:graphicData uri="http://schemas.openxmlformats.org/drawingml/2006/table">
            <a:tbl>
              <a:tblPr firstRow="1" bandRow="1">
                <a:tableStyleId>{5C22544A-7EE6-4342-B048-85BDC9FD1C3A}</a:tableStyleId>
              </a:tblPr>
              <a:tblGrid>
                <a:gridCol w="1763688"/>
                <a:gridCol w="7380312"/>
              </a:tblGrid>
              <a:tr h="471125">
                <a:tc>
                  <a:txBody>
                    <a:bodyPr/>
                    <a:lstStyle/>
                    <a:p>
                      <a:pPr algn="ctr"/>
                      <a:r>
                        <a:rPr lang="ru-RU" sz="1400" dirty="0" smtClean="0">
                          <a:solidFill>
                            <a:schemeClr val="tx1"/>
                          </a:solidFill>
                          <a:latin typeface="Times New Roman" pitchFamily="18" charset="0"/>
                          <a:cs typeface="Times New Roman" pitchFamily="18" charset="0"/>
                        </a:rPr>
                        <a:t>Этап  </a:t>
                      </a:r>
                      <a:endParaRPr lang="ru-RU" sz="1400" dirty="0">
                        <a:solidFill>
                          <a:schemeClr val="tx1"/>
                        </a:solidFill>
                        <a:latin typeface="Times New Roman" pitchFamily="18" charset="0"/>
                        <a:cs typeface="Times New Roman" pitchFamily="18" charset="0"/>
                      </a:endParaRPr>
                    </a:p>
                  </a:txBody>
                  <a:tcPr/>
                </a:tc>
                <a:tc>
                  <a:txBody>
                    <a:bodyPr/>
                    <a:lstStyle/>
                    <a:p>
                      <a:pPr algn="ctr"/>
                      <a:r>
                        <a:rPr lang="ru-RU" sz="1400" dirty="0" smtClean="0">
                          <a:solidFill>
                            <a:schemeClr val="tx1"/>
                          </a:solidFill>
                          <a:latin typeface="Times New Roman" pitchFamily="18" charset="0"/>
                          <a:cs typeface="Times New Roman" pitchFamily="18" charset="0"/>
                        </a:rPr>
                        <a:t>Характеристика </a:t>
                      </a:r>
                      <a:endParaRPr lang="ru-RU" sz="1400" dirty="0">
                        <a:solidFill>
                          <a:schemeClr val="tx1"/>
                        </a:solidFill>
                        <a:latin typeface="Times New Roman" pitchFamily="18" charset="0"/>
                        <a:cs typeface="Times New Roman" pitchFamily="18" charset="0"/>
                      </a:endParaRPr>
                    </a:p>
                  </a:txBody>
                  <a:tcPr/>
                </a:tc>
              </a:tr>
              <a:tr h="471125">
                <a:tc>
                  <a:txBody>
                    <a:bodyPr/>
                    <a:lstStyle/>
                    <a:p>
                      <a:pPr algn="just"/>
                      <a:r>
                        <a:rPr lang="ru-RU" sz="1400" b="1" i="1" dirty="0" smtClean="0">
                          <a:solidFill>
                            <a:schemeClr val="tx1"/>
                          </a:solidFill>
                          <a:latin typeface="Times New Roman" pitchFamily="18" charset="0"/>
                          <a:cs typeface="Times New Roman" pitchFamily="18" charset="0"/>
                        </a:rPr>
                        <a:t>Масонство </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Дуэль с</a:t>
                      </a:r>
                      <a:r>
                        <a:rPr lang="ru-RU" sz="1400" baseline="0" dirty="0" smtClean="0">
                          <a:solidFill>
                            <a:schemeClr val="tx1"/>
                          </a:solidFill>
                          <a:latin typeface="Times New Roman" pitchFamily="18" charset="0"/>
                          <a:cs typeface="Times New Roman" pitchFamily="18" charset="0"/>
                        </a:rPr>
                        <a:t> Долоховым привела Пьера к потрясению: он осознал, что оказался способным «покуситься» на жизнь человека, и пытается найти нравственную опору. Ему становится ненавистна фальшь светского общества, начинаются поиски смысла жизни. Это приводит к масонству, которое он воспринял как учение о равенстве, братстве и любви. Он искренне стремится облегчить положение крестьян (вплоть до освобождения их от крепостной зависимости). Но вскоре убеждается в бесплодности масонского движения и отходит от него.</a:t>
                      </a:r>
                      <a:endParaRPr lang="ru-RU" sz="1400" dirty="0">
                        <a:solidFill>
                          <a:schemeClr val="tx1"/>
                        </a:solidFill>
                        <a:latin typeface="Times New Roman" pitchFamily="18" charset="0"/>
                        <a:cs typeface="Times New Roman" pitchFamily="18" charset="0"/>
                      </a:endParaRPr>
                    </a:p>
                  </a:txBody>
                  <a:tcPr/>
                </a:tc>
              </a:tr>
              <a:tr h="471125">
                <a:tc>
                  <a:txBody>
                    <a:bodyPr/>
                    <a:lstStyle/>
                    <a:p>
                      <a:pPr algn="just"/>
                      <a:r>
                        <a:rPr lang="ru-RU" sz="1400" b="1" i="1" dirty="0" smtClean="0">
                          <a:solidFill>
                            <a:schemeClr val="tx1"/>
                          </a:solidFill>
                          <a:latin typeface="Times New Roman" pitchFamily="18" charset="0"/>
                          <a:cs typeface="Times New Roman" pitchFamily="18" charset="0"/>
                        </a:rPr>
                        <a:t>Война 1812 г.</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Война пробудила в Пьере патриотические чувства, обострила национальное самосознание. На свои деньги он снаряжает тысячу ополченцев, а сам остаётся</a:t>
                      </a:r>
                      <a:r>
                        <a:rPr lang="ru-RU" sz="1400" baseline="0" dirty="0" smtClean="0">
                          <a:solidFill>
                            <a:schemeClr val="tx1"/>
                          </a:solidFill>
                          <a:latin typeface="Times New Roman" pitchFamily="18" charset="0"/>
                          <a:cs typeface="Times New Roman" pitchFamily="18" charset="0"/>
                        </a:rPr>
                        <a:t> в Москве, чтобы убить Наполеона и «прекратить несчастья всей Европы».решив казнить французского императора, он, по мнению Толстого, становился таким же безумцем, каким был князь Андрей при Аустерлице, намереваясь в одиночку спасти армию. Оказавшись на Бородинском поле в момент сражения, Пьер понимает, что историю творит не личность, а народ.</a:t>
                      </a:r>
                      <a:endParaRPr lang="ru-RU" sz="1400" dirty="0">
                        <a:solidFill>
                          <a:schemeClr val="tx1"/>
                        </a:solidFill>
                        <a:latin typeface="Times New Roman" pitchFamily="18" charset="0"/>
                        <a:cs typeface="Times New Roman" pitchFamily="18" charset="0"/>
                      </a:endParaRPr>
                    </a:p>
                  </a:txBody>
                  <a:tcPr/>
                </a:tc>
              </a:tr>
              <a:tr h="471125">
                <a:tc>
                  <a:txBody>
                    <a:bodyPr/>
                    <a:lstStyle/>
                    <a:p>
                      <a:pPr algn="just"/>
                      <a:r>
                        <a:rPr lang="ru-RU" sz="1400" b="1" i="1" dirty="0" smtClean="0">
                          <a:solidFill>
                            <a:schemeClr val="tx1"/>
                          </a:solidFill>
                          <a:latin typeface="Times New Roman" pitchFamily="18" charset="0"/>
                          <a:cs typeface="Times New Roman" pitchFamily="18" charset="0"/>
                        </a:rPr>
                        <a:t>Встреча с Платоном Каратаевым</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Платон Каратаев вносит мир в души всех людей. Это удивительный человек: он ни на что не ропщет, никого не обвиняет – сама доброта. От него Пьер набирается мудрости, в общении с ним «обретает спокойствие и довольство собой, к которым он тщетно стремился прежде». Каратаев</a:t>
                      </a:r>
                      <a:r>
                        <a:rPr lang="ru-RU" sz="1400" baseline="0" dirty="0" smtClean="0">
                          <a:solidFill>
                            <a:schemeClr val="tx1"/>
                          </a:solidFill>
                          <a:latin typeface="Times New Roman" pitchFamily="18" charset="0"/>
                          <a:cs typeface="Times New Roman" pitchFamily="18" charset="0"/>
                        </a:rPr>
                        <a:t> становится для Пьера главным нравственным мерилом.</a:t>
                      </a:r>
                      <a:endParaRPr lang="ru-RU" sz="1400" dirty="0">
                        <a:solidFill>
                          <a:schemeClr val="tx1"/>
                        </a:solidFill>
                        <a:latin typeface="Times New Roman" pitchFamily="18" charset="0"/>
                        <a:cs typeface="Times New Roman" pitchFamily="18" charset="0"/>
                      </a:endParaRPr>
                    </a:p>
                  </a:txBody>
                  <a:tcPr/>
                </a:tc>
              </a:tr>
              <a:tr h="471125">
                <a:tc>
                  <a:txBody>
                    <a:bodyPr/>
                    <a:lstStyle/>
                    <a:p>
                      <a:pPr algn="just"/>
                      <a:r>
                        <a:rPr lang="ru-RU" sz="1400" b="1" i="1" dirty="0" smtClean="0">
                          <a:solidFill>
                            <a:schemeClr val="tx1"/>
                          </a:solidFill>
                          <a:latin typeface="Times New Roman" pitchFamily="18" charset="0"/>
                          <a:cs typeface="Times New Roman" pitchFamily="18" charset="0"/>
                        </a:rPr>
                        <a:t>Женитьба, увлечение идеями декабристов</a:t>
                      </a:r>
                      <a:endParaRPr lang="ru-RU" sz="1400" b="1" i="1" dirty="0">
                        <a:solidFill>
                          <a:schemeClr val="tx1"/>
                        </a:solidFill>
                        <a:latin typeface="Times New Roman" pitchFamily="18" charset="0"/>
                        <a:cs typeface="Times New Roman" pitchFamily="18" charset="0"/>
                      </a:endParaRPr>
                    </a:p>
                  </a:txBody>
                  <a:tcPr/>
                </a:tc>
                <a:tc>
                  <a:txBody>
                    <a:bodyPr/>
                    <a:lstStyle/>
                    <a:p>
                      <a:pPr algn="just"/>
                      <a:r>
                        <a:rPr lang="ru-RU" sz="1400" dirty="0" smtClean="0">
                          <a:solidFill>
                            <a:schemeClr val="tx1"/>
                          </a:solidFill>
                          <a:latin typeface="Times New Roman" pitchFamily="18" charset="0"/>
                          <a:cs typeface="Times New Roman" pitchFamily="18" charset="0"/>
                        </a:rPr>
                        <a:t>Женившись на Наташе, впервые чувствует себя подлинно счастливым. Увлёкшись</a:t>
                      </a:r>
                      <a:r>
                        <a:rPr lang="ru-RU" sz="1400" baseline="0" dirty="0" smtClean="0">
                          <a:solidFill>
                            <a:schemeClr val="tx1"/>
                          </a:solidFill>
                          <a:latin typeface="Times New Roman" pitchFamily="18" charset="0"/>
                          <a:cs typeface="Times New Roman" pitchFamily="18" charset="0"/>
                        </a:rPr>
                        <a:t> радикальными идеями, считает, что общество можно изменить усилиями нескольких тысяч честных людей. Декабризм – его новое заблуждение, близкое по смыслу попытке Андрея включиться в изменение русской жизни «сверху». Не гений, не «орден» декабристов, а нравственные усилия всей нации – вот путь к реальному изменению общества. По замыслу Толстого, героя должны были сослать в Сибирь. Пережив крушение ложных надежд, он придёт к окончательному пониманию подлинных законов жизни.</a:t>
                      </a:r>
                      <a:endParaRPr lang="ru-RU" sz="14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C:\Users\НД\Downloads\вм7.jpg"/>
          <p:cNvPicPr>
            <a:picLocks noChangeAspect="1" noChangeArrowheads="1"/>
          </p:cNvPicPr>
          <p:nvPr/>
        </p:nvPicPr>
        <p:blipFill>
          <a:blip r:embed="rId2"/>
          <a:srcRect/>
          <a:stretch>
            <a:fillRect/>
          </a:stretch>
        </p:blipFill>
        <p:spPr bwMode="auto">
          <a:xfrm>
            <a:off x="1908175" y="0"/>
            <a:ext cx="5400675"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Авторская  позиция</a:t>
            </a:r>
            <a:endParaRPr lang="ru-RU" sz="3200" b="1" dirty="0">
              <a:solidFill>
                <a:schemeClr val="tx1"/>
              </a:solidFill>
              <a:latin typeface="Times New Roman" pitchFamily="18" charset="0"/>
              <a:cs typeface="Times New Roman" pitchFamily="18" charset="0"/>
            </a:endParaRPr>
          </a:p>
        </p:txBody>
      </p:sp>
      <p:sp>
        <p:nvSpPr>
          <p:cNvPr id="20482" name="Прямоугольник 2"/>
          <p:cNvSpPr>
            <a:spLocks noChangeArrowheads="1"/>
          </p:cNvSpPr>
          <p:nvPr/>
        </p:nvSpPr>
        <p:spPr bwMode="auto">
          <a:xfrm>
            <a:off x="539750" y="1052513"/>
            <a:ext cx="8064500" cy="5262562"/>
          </a:xfrm>
          <a:prstGeom prst="rect">
            <a:avLst/>
          </a:prstGeom>
          <a:noFill/>
          <a:ln w="9525">
            <a:noFill/>
            <a:miter lim="800000"/>
            <a:headEnd/>
            <a:tailEnd/>
          </a:ln>
        </p:spPr>
        <p:txBody>
          <a:bodyPr>
            <a:spAutoFit/>
          </a:bodyPr>
          <a:lstStyle/>
          <a:p>
            <a:pPr algn="just"/>
            <a:r>
              <a:rPr lang="ru-RU" sz="2800" b="1">
                <a:latin typeface="Times New Roman" pitchFamily="18" charset="0"/>
                <a:cs typeface="Times New Roman" pitchFamily="18" charset="0"/>
              </a:rPr>
              <a:t>Толстой не только писатель, но и великий гуманист. </a:t>
            </a:r>
          </a:p>
          <a:p>
            <a:pPr algn="just"/>
            <a:endParaRPr lang="ru-RU" sz="2800">
              <a:latin typeface="Times New Roman" pitchFamily="18" charset="0"/>
              <a:cs typeface="Times New Roman" pitchFamily="18" charset="0"/>
            </a:endParaRPr>
          </a:p>
          <a:p>
            <a:pPr algn="just"/>
            <a:r>
              <a:rPr lang="ru-RU" sz="2800">
                <a:latin typeface="Times New Roman" pitchFamily="18" charset="0"/>
                <a:cs typeface="Times New Roman" pitchFamily="18" charset="0"/>
              </a:rPr>
              <a:t>Его гуманизм проявляется в изображении правды жизни, осуждении жестокости на войне и в мире, отрицании войны как противного человеческому разуму явления – и даже в его заблуждениях. </a:t>
            </a:r>
          </a:p>
          <a:p>
            <a:pPr algn="just"/>
            <a:endParaRPr lang="ru-RU" sz="2800">
              <a:latin typeface="Times New Roman" pitchFamily="18" charset="0"/>
              <a:cs typeface="Times New Roman" pitchFamily="18" charset="0"/>
            </a:endParaRPr>
          </a:p>
          <a:p>
            <a:pPr algn="just"/>
            <a:r>
              <a:rPr lang="ru-RU" sz="2800">
                <a:latin typeface="Times New Roman" pitchFamily="18" charset="0"/>
                <a:cs typeface="Times New Roman" pitchFamily="18" charset="0"/>
              </a:rPr>
              <a:t>Писатель глубоко верит в человека, в его преобразующую роль в обществе, хотя и ошибается относительно некоторых способов, с помощью которых человек должен изменить мир.</a:t>
            </a:r>
            <a:endParaRPr lang="ru-RU" sz="2800">
              <a:latin typeface="Franklin Gothic Boo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Название  произведения</a:t>
            </a:r>
            <a:endParaRPr lang="ru-RU" sz="3200" b="1" dirty="0">
              <a:solidFill>
                <a:schemeClr val="tx1"/>
              </a:solidFill>
              <a:latin typeface="Times New Roman" pitchFamily="18" charset="0"/>
              <a:cs typeface="Times New Roman" pitchFamily="18" charset="0"/>
            </a:endParaRPr>
          </a:p>
        </p:txBody>
      </p:sp>
      <p:sp>
        <p:nvSpPr>
          <p:cNvPr id="21506" name="Прямоугольник 2"/>
          <p:cNvSpPr>
            <a:spLocks noChangeArrowheads="1"/>
          </p:cNvSpPr>
          <p:nvPr/>
        </p:nvSpPr>
        <p:spPr bwMode="auto">
          <a:xfrm>
            <a:off x="539750" y="1052513"/>
            <a:ext cx="7993063" cy="6310312"/>
          </a:xfrm>
          <a:prstGeom prst="rect">
            <a:avLst/>
          </a:prstGeom>
          <a:noFill/>
          <a:ln w="9525">
            <a:noFill/>
            <a:miter lim="800000"/>
            <a:headEnd/>
            <a:tailEnd/>
          </a:ln>
        </p:spPr>
        <p:txBody>
          <a:bodyPr>
            <a:spAutoFit/>
          </a:bodyPr>
          <a:lstStyle/>
          <a:p>
            <a:pPr algn="just"/>
            <a:r>
              <a:rPr lang="ru-RU">
                <a:latin typeface="Franklin Gothic Book" pitchFamily="34" charset="0"/>
              </a:rPr>
              <a:t> </a:t>
            </a:r>
            <a:r>
              <a:rPr lang="ru-RU" sz="2400">
                <a:latin typeface="Times New Roman" pitchFamily="18" charset="0"/>
                <a:cs typeface="Times New Roman" pitchFamily="18" charset="0"/>
              </a:rPr>
              <a:t>отражает глубокий философский смысл; оно многозначно.</a:t>
            </a:r>
          </a:p>
          <a:p>
            <a:pPr algn="ctr"/>
            <a:r>
              <a:rPr lang="ru-RU" sz="3200" b="1">
                <a:latin typeface="Times New Roman" pitchFamily="18" charset="0"/>
                <a:cs typeface="Times New Roman" pitchFamily="18" charset="0"/>
              </a:rPr>
              <a:t>Мир (м</a:t>
            </a:r>
            <a:r>
              <a:rPr lang="en-US" sz="3200" b="1">
                <a:latin typeface="Times New Roman" pitchFamily="18" charset="0"/>
                <a:cs typeface="Times New Roman" pitchFamily="18" charset="0"/>
              </a:rPr>
              <a:t>i</a:t>
            </a:r>
            <a:r>
              <a:rPr lang="ru-RU" sz="3200" b="1">
                <a:latin typeface="Times New Roman" pitchFamily="18" charset="0"/>
                <a:cs typeface="Times New Roman" pitchFamily="18" charset="0"/>
              </a:rPr>
              <a:t>ръ)</a:t>
            </a:r>
          </a:p>
          <a:p>
            <a:pPr algn="just">
              <a:buFont typeface="Arial" charset="0"/>
              <a:buChar char="•"/>
            </a:pPr>
            <a:r>
              <a:rPr lang="ru-RU" sz="3200">
                <a:latin typeface="Times New Roman" pitchFamily="18" charset="0"/>
                <a:cs typeface="Times New Roman" pitchFamily="18" charset="0"/>
              </a:rPr>
              <a:t> Жизнь народа, не находящегося в состоянии войны.</a:t>
            </a:r>
          </a:p>
          <a:p>
            <a:pPr algn="just">
              <a:buFont typeface="Arial" charset="0"/>
              <a:buChar char="•"/>
            </a:pPr>
            <a:r>
              <a:rPr lang="ru-RU" sz="3200">
                <a:latin typeface="Times New Roman" pitchFamily="18" charset="0"/>
                <a:cs typeface="Times New Roman" pitchFamily="18" charset="0"/>
              </a:rPr>
              <a:t> Весь свет, Вселенная.</a:t>
            </a:r>
          </a:p>
          <a:p>
            <a:pPr algn="just">
              <a:buFont typeface="Arial" charset="0"/>
              <a:buChar char="•"/>
            </a:pPr>
            <a:r>
              <a:rPr lang="ru-RU" sz="3200">
                <a:latin typeface="Times New Roman" pitchFamily="18" charset="0"/>
                <a:cs typeface="Times New Roman" pitchFamily="18" charset="0"/>
              </a:rPr>
              <a:t> Братство людей, не зависящее от национальных и классовых различий.</a:t>
            </a:r>
          </a:p>
          <a:p>
            <a:pPr algn="just">
              <a:buFont typeface="Arial" charset="0"/>
              <a:buChar char="•"/>
            </a:pPr>
            <a:r>
              <a:rPr lang="ru-RU" sz="3200">
                <a:latin typeface="Times New Roman" pitchFamily="18" charset="0"/>
                <a:cs typeface="Times New Roman" pitchFamily="18" charset="0"/>
              </a:rPr>
              <a:t> Ближайшее окружение человека.</a:t>
            </a:r>
          </a:p>
          <a:p>
            <a:pPr algn="just">
              <a:buFont typeface="Arial" charset="0"/>
              <a:buChar char="•"/>
            </a:pPr>
            <a:r>
              <a:rPr lang="ru-RU" sz="3200">
                <a:latin typeface="Times New Roman" pitchFamily="18" charset="0"/>
                <a:cs typeface="Times New Roman" pitchFamily="18" charset="0"/>
              </a:rPr>
              <a:t> Крестьянский сход, затеявший сход в Богучарове.</a:t>
            </a:r>
          </a:p>
          <a:p>
            <a:pPr algn="just">
              <a:buFont typeface="Arial" charset="0"/>
              <a:buChar char="•"/>
            </a:pPr>
            <a:r>
              <a:rPr lang="ru-RU" sz="3200">
                <a:latin typeface="Times New Roman" pitchFamily="18" charset="0"/>
                <a:cs typeface="Times New Roman" pitchFamily="18" charset="0"/>
              </a:rPr>
              <a:t> Мировоззрение, круг идей героев романа.</a:t>
            </a:r>
          </a:p>
          <a:p>
            <a:pPr algn="just">
              <a:buFont typeface="Arial" charset="0"/>
              <a:buChar char="•"/>
            </a:pPr>
            <a:r>
              <a:rPr lang="ru-RU" sz="3200">
                <a:latin typeface="Times New Roman" pitchFamily="18" charset="0"/>
                <a:cs typeface="Times New Roman" pitchFamily="18" charset="0"/>
              </a:rPr>
              <a:t> Это жизнь.</a:t>
            </a:r>
          </a:p>
          <a:p>
            <a:pPr algn="just">
              <a:buFont typeface="Arial" charset="0"/>
              <a:buChar char="•"/>
            </a:pPr>
            <a:endParaRPr lang="ru-RU" sz="280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064896" cy="1052736"/>
          </a:xfrm>
        </p:spPr>
        <p:txBody>
          <a:bodyPr/>
          <a:lstStyle/>
          <a:p>
            <a:pPr algn="ctr" fontAlgn="auto">
              <a:spcAft>
                <a:spcPts val="0"/>
              </a:spcAft>
              <a:defRPr/>
            </a:pPr>
            <a:r>
              <a:rPr lang="ru-RU" sz="3200" b="1" dirty="0" smtClean="0">
                <a:solidFill>
                  <a:schemeClr val="tx1"/>
                </a:solidFill>
                <a:latin typeface="Times New Roman" pitchFamily="18" charset="0"/>
                <a:cs typeface="Times New Roman" pitchFamily="18" charset="0"/>
              </a:rPr>
              <a:t>Название  произведения</a:t>
            </a:r>
            <a:endParaRPr lang="ru-RU" sz="3200" b="1" dirty="0">
              <a:solidFill>
                <a:schemeClr val="tx1"/>
              </a:solidFill>
              <a:latin typeface="Times New Roman" pitchFamily="18" charset="0"/>
              <a:cs typeface="Times New Roman" pitchFamily="18" charset="0"/>
            </a:endParaRPr>
          </a:p>
        </p:txBody>
      </p:sp>
      <p:sp>
        <p:nvSpPr>
          <p:cNvPr id="22530" name="Прямоугольник 2"/>
          <p:cNvSpPr>
            <a:spLocks noChangeArrowheads="1"/>
          </p:cNvSpPr>
          <p:nvPr/>
        </p:nvSpPr>
        <p:spPr bwMode="auto">
          <a:xfrm>
            <a:off x="539750" y="1052513"/>
            <a:ext cx="7993063" cy="5662612"/>
          </a:xfrm>
          <a:prstGeom prst="rect">
            <a:avLst/>
          </a:prstGeom>
          <a:noFill/>
          <a:ln w="9525">
            <a:noFill/>
            <a:miter lim="800000"/>
            <a:headEnd/>
            <a:tailEnd/>
          </a:ln>
        </p:spPr>
        <p:txBody>
          <a:bodyPr>
            <a:spAutoFit/>
          </a:bodyPr>
          <a:lstStyle/>
          <a:p>
            <a:pPr algn="ctr"/>
            <a:r>
              <a:rPr lang="ru-RU">
                <a:latin typeface="Franklin Gothic Book" pitchFamily="34" charset="0"/>
              </a:rPr>
              <a:t> </a:t>
            </a:r>
            <a:r>
              <a:rPr lang="ru-RU" sz="3200" b="1">
                <a:latin typeface="Times New Roman" pitchFamily="18" charset="0"/>
                <a:cs typeface="Times New Roman" pitchFamily="18" charset="0"/>
              </a:rPr>
              <a:t>Война</a:t>
            </a:r>
          </a:p>
          <a:p>
            <a:pPr algn="just">
              <a:buFont typeface="Arial" charset="0"/>
              <a:buChar char="•"/>
            </a:pPr>
            <a:r>
              <a:rPr lang="ru-RU" sz="3200">
                <a:latin typeface="Times New Roman" pitchFamily="18" charset="0"/>
                <a:cs typeface="Times New Roman" pitchFamily="18" charset="0"/>
              </a:rPr>
              <a:t> Военные действия враждующих армий.</a:t>
            </a:r>
          </a:p>
          <a:p>
            <a:pPr algn="just">
              <a:buFont typeface="Arial" charset="0"/>
              <a:buChar char="•"/>
            </a:pPr>
            <a:r>
              <a:rPr lang="ru-RU" sz="3200">
                <a:latin typeface="Times New Roman" pitchFamily="18" charset="0"/>
                <a:cs typeface="Times New Roman" pitchFamily="18" charset="0"/>
              </a:rPr>
              <a:t> Воинственная враждебность людей в мирной жизни, разделённых социальными и нравственными барьерами.</a:t>
            </a:r>
          </a:p>
          <a:p>
            <a:pPr algn="just">
              <a:buFont typeface="Arial" charset="0"/>
              <a:buChar char="•"/>
            </a:pPr>
            <a:r>
              <a:rPr lang="ru-RU" sz="3200">
                <a:latin typeface="Times New Roman" pitchFamily="18" charset="0"/>
                <a:cs typeface="Times New Roman" pitchFamily="18" charset="0"/>
              </a:rPr>
              <a:t> Зло, насилие, кровопролитие.</a:t>
            </a:r>
          </a:p>
          <a:p>
            <a:pPr algn="just">
              <a:buFont typeface="Arial" charset="0"/>
              <a:buChar char="•"/>
            </a:pPr>
            <a:r>
              <a:rPr lang="ru-RU" sz="3200">
                <a:latin typeface="Times New Roman" pitchFamily="18" charset="0"/>
                <a:cs typeface="Times New Roman" pitchFamily="18" charset="0"/>
              </a:rPr>
              <a:t> Разъединение людей, непонимание, эгоизм.</a:t>
            </a:r>
          </a:p>
          <a:p>
            <a:pPr algn="just">
              <a:buFont typeface="Arial" charset="0"/>
              <a:buChar char="•"/>
            </a:pPr>
            <a:r>
              <a:rPr lang="ru-RU" sz="3200">
                <a:latin typeface="Times New Roman" pitchFamily="18" charset="0"/>
                <a:cs typeface="Times New Roman" pitchFamily="18" charset="0"/>
              </a:rPr>
              <a:t> Конфликт человека с самим собой.</a:t>
            </a:r>
          </a:p>
          <a:p>
            <a:pPr algn="just">
              <a:buFont typeface="Arial" charset="0"/>
              <a:buChar char="•"/>
            </a:pPr>
            <a:r>
              <a:rPr lang="ru-RU" sz="3200">
                <a:latin typeface="Times New Roman" pitchFamily="18" charset="0"/>
                <a:cs typeface="Times New Roman" pitchFamily="18" charset="0"/>
              </a:rPr>
              <a:t> Всё, что разрушает гармонию.</a:t>
            </a:r>
          </a:p>
          <a:p>
            <a:pPr algn="just">
              <a:buFont typeface="Arial" charset="0"/>
              <a:buChar char="•"/>
            </a:pPr>
            <a:r>
              <a:rPr lang="ru-RU" sz="3200">
                <a:latin typeface="Times New Roman" pitchFamily="18" charset="0"/>
                <a:cs typeface="Times New Roman" pitchFamily="18" charset="0"/>
              </a:rPr>
              <a:t> Это смерть.</a:t>
            </a:r>
          </a:p>
          <a:p>
            <a:pPr algn="just"/>
            <a:endParaRPr lang="ru-RU" sz="2400">
              <a:latin typeface="Times New Roman" pitchFamily="18" charset="0"/>
              <a:cs typeface="Times New Roman" pitchFamily="18" charset="0"/>
            </a:endParaRPr>
          </a:p>
          <a:p>
            <a:pPr algn="just"/>
            <a:endParaRPr lang="ru-RU">
              <a:latin typeface="Franklin Gothic Book"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2512</TotalTime>
  <Words>4584</Words>
  <Application>Microsoft Office PowerPoint</Application>
  <PresentationFormat>Экран (4:3)</PresentationFormat>
  <Paragraphs>256</Paragraphs>
  <Slides>62</Slides>
  <Notes>1</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9</vt:i4>
      </vt:variant>
      <vt:variant>
        <vt:lpstr>Заголовки слайдов</vt:lpstr>
      </vt:variant>
      <vt:variant>
        <vt:i4>62</vt:i4>
      </vt:variant>
    </vt:vector>
  </HeadingPairs>
  <TitlesOfParts>
    <vt:vector size="78" baseType="lpstr">
      <vt:lpstr>Franklin Gothic Book</vt:lpstr>
      <vt:lpstr>Arial</vt:lpstr>
      <vt:lpstr>Franklin Gothic Medium</vt:lpstr>
      <vt:lpstr>Wingdings 2</vt:lpstr>
      <vt:lpstr>Calibri</vt:lpstr>
      <vt:lpstr>Times New Roman</vt:lpstr>
      <vt:lpstr>Wingdings</vt:lpstr>
      <vt:lpstr>Трек</vt:lpstr>
      <vt:lpstr>Трек</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 Дановна</dc:creator>
  <cp:lastModifiedBy>User</cp:lastModifiedBy>
  <cp:revision>204</cp:revision>
  <dcterms:created xsi:type="dcterms:W3CDTF">2015-03-11T12:52:53Z</dcterms:created>
  <dcterms:modified xsi:type="dcterms:W3CDTF">2020-04-18T15:20:09Z</dcterms:modified>
</cp:coreProperties>
</file>