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282" r:id="rId3"/>
    <p:sldId id="281" r:id="rId4"/>
    <p:sldId id="272" r:id="rId5"/>
    <p:sldId id="257" r:id="rId6"/>
    <p:sldId id="273" r:id="rId7"/>
    <p:sldId id="275" r:id="rId8"/>
    <p:sldId id="263" r:id="rId9"/>
    <p:sldId id="276" r:id="rId10"/>
    <p:sldId id="277" r:id="rId11"/>
    <p:sldId id="274" r:id="rId12"/>
    <p:sldId id="278" r:id="rId13"/>
    <p:sldId id="279" r:id="rId14"/>
    <p:sldId id="284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0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2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7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9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3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9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7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3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9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3745-23E2-47BF-A806-ADB44E9221D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820D-F862-4F03-9EAF-769F4DD8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8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ovariki.org/tolkovyj-slovar-usakova/2170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7608"/>
            <a:ext cx="2798170" cy="2203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Урок литературного чтения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Песенки «</a:t>
            </a:r>
            <a:r>
              <a:rPr lang="ru-RU" sz="4000" b="1" dirty="0" err="1">
                <a:solidFill>
                  <a:srgbClr val="FF0000"/>
                </a:solidFill>
              </a:rPr>
              <a:t>Сюзон</a:t>
            </a:r>
            <a:r>
              <a:rPr lang="ru-RU" sz="4000" b="1" dirty="0">
                <a:solidFill>
                  <a:srgbClr val="FF0000"/>
                </a:solidFill>
              </a:rPr>
              <a:t> и мотылёк», </a:t>
            </a:r>
            <a:r>
              <a:rPr lang="ru-RU" sz="4000" b="1" dirty="0">
                <a:solidFill>
                  <a:srgbClr val="002060"/>
                </a:solidFill>
              </a:rPr>
              <a:t>«Знают мамы, знают дети».</a:t>
            </a:r>
          </a:p>
        </p:txBody>
      </p:sp>
    </p:spTree>
    <p:extLst>
      <p:ext uri="{BB962C8B-B14F-4D97-AF65-F5344CB8AC3E}">
        <p14:creationId xmlns:p14="http://schemas.microsoft.com/office/powerpoint/2010/main" val="14045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Французская песенка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«</a:t>
            </a:r>
            <a:r>
              <a:rPr lang="ru-RU" sz="2800" b="1" dirty="0" err="1">
                <a:solidFill>
                  <a:srgbClr val="7030A0"/>
                </a:solidFill>
              </a:rPr>
              <a:t>Сюзон</a:t>
            </a:r>
            <a:r>
              <a:rPr lang="ru-RU" sz="2800" b="1" dirty="0">
                <a:solidFill>
                  <a:srgbClr val="7030A0"/>
                </a:solidFill>
              </a:rPr>
              <a:t> и мотылёк»</a:t>
            </a:r>
          </a:p>
        </p:txBody>
      </p:sp>
      <p:pic>
        <p:nvPicPr>
          <p:cNvPr id="7170" name="Picture 2" descr="http://www.proza.ru/pics/2015/03/23/2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1441113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ostislav+Plyatt+Syuzon+i+motylek+francuzskaya+pesenka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733" y="3212976"/>
            <a:ext cx="487363" cy="487363"/>
          </a:xfrm>
          <a:prstGeom prst="rect">
            <a:avLst/>
          </a:prstGeom>
        </p:spPr>
      </p:pic>
      <p:pic>
        <p:nvPicPr>
          <p:cNvPr id="4" name="M+Malevich+ispLiza+Yarovaya+Syuzon+i+motyle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4968" y="50457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868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Немецкая народная песенка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«Знают мамы, знают дети». </a:t>
            </a:r>
            <a:endParaRPr lang="ru-RU" sz="2800" dirty="0"/>
          </a:p>
        </p:txBody>
      </p:sp>
      <p:pic>
        <p:nvPicPr>
          <p:cNvPr id="9218" name="Picture 2" descr="https://deti.mail.ru/pre_square800_resize/pic/timynce/2015/06/04/1_l6n2w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755"/>
            <a:ext cx="9144000" cy="56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teratura_zarubezhnyh_stran_-_Znayut_mamy_znayut_deti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35490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240"/>
            <a:ext cx="8784976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Укажи название английской народной песенки.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1) «Перчатки»                          3) «</a:t>
            </a:r>
            <a:r>
              <a:rPr lang="ru-RU" b="1" dirty="0" err="1">
                <a:solidFill>
                  <a:srgbClr val="7030A0"/>
                </a:solidFill>
              </a:rPr>
              <a:t>Сюзон</a:t>
            </a:r>
            <a:r>
              <a:rPr lang="ru-RU" b="1" dirty="0">
                <a:solidFill>
                  <a:srgbClr val="7030A0"/>
                </a:solidFill>
              </a:rPr>
              <a:t> и мотылёк»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2) «Бульдог по кличке Дог»  4) «Знают мамы, знают дети»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А 2. Без чего не сдвинешь воз?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1) без коня                                3) без колёс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2) без труда                               4) без взрослых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А 3. С какого языка Н. </a:t>
            </a:r>
            <a:r>
              <a:rPr lang="ru-RU" b="1" dirty="0" err="1">
                <a:solidFill>
                  <a:srgbClr val="7030A0"/>
                </a:solidFill>
              </a:rPr>
              <a:t>Гернет</a:t>
            </a:r>
            <a:r>
              <a:rPr lang="ru-RU" b="1" dirty="0">
                <a:solidFill>
                  <a:srgbClr val="7030A0"/>
                </a:solidFill>
              </a:rPr>
              <a:t> и С. Гиппиус переели песенку «</a:t>
            </a:r>
            <a:r>
              <a:rPr lang="ru-RU" b="1" dirty="0" err="1">
                <a:solidFill>
                  <a:srgbClr val="7030A0"/>
                </a:solidFill>
              </a:rPr>
              <a:t>Сюзон</a:t>
            </a:r>
            <a:r>
              <a:rPr lang="ru-RU" b="1" dirty="0">
                <a:solidFill>
                  <a:srgbClr val="7030A0"/>
                </a:solidFill>
              </a:rPr>
              <a:t> и мотылёк»?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1) с немецкого                        3) с английского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2) с американского               4) с французского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В 1. В какой песенке рассказывается о девочке, которая не хотела учиться?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1) «Храбрецы»                        3) «Знают мамы, знают дети»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2) «</a:t>
            </a:r>
            <a:r>
              <a:rPr lang="ru-RU" b="1" dirty="0" err="1">
                <a:solidFill>
                  <a:srgbClr val="7030A0"/>
                </a:solidFill>
              </a:rPr>
              <a:t>Сюзон</a:t>
            </a:r>
            <a:r>
              <a:rPr lang="ru-RU" b="1" dirty="0">
                <a:solidFill>
                  <a:srgbClr val="7030A0"/>
                </a:solidFill>
              </a:rPr>
              <a:t> и мотылёк»          4) «Перчатки»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796062"/>
            <a:ext cx="8640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1, 2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86128" y="2132856"/>
            <a:ext cx="5040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3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861048"/>
            <a:ext cx="7299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/>
              <a:t>4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445224"/>
            <a:ext cx="729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2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0940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Выберите и продолжите любое предложение.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dirty="0">
                <a:solidFill>
                  <a:srgbClr val="7030A0"/>
                </a:solidFill>
              </a:rPr>
              <a:t>На сегодняшнем уроке я узнал(а)…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dirty="0">
                <a:solidFill>
                  <a:srgbClr val="7030A0"/>
                </a:solidFill>
              </a:rPr>
              <a:t> На этом уроке я похвалил(а) бы себя за…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dirty="0">
                <a:solidFill>
                  <a:srgbClr val="7030A0"/>
                </a:solidFill>
              </a:rPr>
              <a:t> После урока мне захотелось…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dirty="0">
                <a:solidFill>
                  <a:srgbClr val="7030A0"/>
                </a:solidFill>
              </a:rPr>
              <a:t> Сегодня я сумел(а)…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Домашнее задание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Выучи любую понравившуюся тебе песенку и нарисуй к ней иллюстрацию.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64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Подбери пословицы, которые подойдут по смыслу к этой песенке.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Объясни смысл следующих пословиц.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690" y="100316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Без труда не выловишь и рыбку из пруда.</a:t>
            </a:r>
            <a:b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endParaRPr lang="ru-RU" sz="2400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585" y="1550904"/>
            <a:ext cx="8150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Была бы охота - заладится всякая работа. </a:t>
            </a:r>
            <a:b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endParaRPr lang="ru-RU" sz="2400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019176"/>
            <a:ext cx="79023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Без дела жить - только небо копт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585" y="2578688"/>
            <a:ext cx="811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Без топора не плотик, без иглы не портной.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8663" y="315918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Богатство молодца - труд. </a:t>
            </a:r>
            <a:b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endParaRPr lang="ru-RU" sz="2400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585" y="3717032"/>
            <a:ext cx="832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Будешь трудиться - будет у тебя и хлеб, и молоко водиться. </a:t>
            </a:r>
            <a:b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endParaRPr lang="ru-RU" sz="2400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Проверка домашнего задания.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 Сравните стихи разных авторов, но с одинаковым названием, которые вы прочитали дома.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3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1" y="845058"/>
            <a:ext cx="567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Урок литературного </a:t>
            </a:r>
            <a:r>
              <a:rPr lang="ru-RU" sz="3200" b="1" dirty="0" smtClean="0">
                <a:solidFill>
                  <a:srgbClr val="7030A0"/>
                </a:solidFill>
              </a:rPr>
              <a:t>чтения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Песенки «</a:t>
            </a:r>
            <a:r>
              <a:rPr lang="ru-RU" sz="3200" b="1" dirty="0" err="1">
                <a:solidFill>
                  <a:srgbClr val="FF0000"/>
                </a:solidFill>
              </a:rPr>
              <a:t>Сюзон</a:t>
            </a:r>
            <a:r>
              <a:rPr lang="ru-RU" sz="3200" b="1" dirty="0">
                <a:solidFill>
                  <a:srgbClr val="FF0000"/>
                </a:solidFill>
              </a:rPr>
              <a:t> и мотылёк», </a:t>
            </a:r>
            <a:r>
              <a:rPr lang="ru-RU" sz="3200" b="1" dirty="0">
                <a:solidFill>
                  <a:srgbClr val="002060"/>
                </a:solidFill>
              </a:rPr>
              <a:t>«Знают мамы, знают дети».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6" y="-27674"/>
            <a:ext cx="3511294" cy="3153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589611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1032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Балуются бархатные бабочки:</a:t>
            </a:r>
            <a:br>
              <a:rPr lang="ru-RU" sz="3200" b="1" dirty="0">
                <a:solidFill>
                  <a:srgbClr val="7030A0"/>
                </a:solidFill>
                <a:latin typeface="+mj-lt"/>
              </a:rPr>
            </a:br>
            <a:r>
              <a:rPr lang="ru-RU" sz="3200" b="1" dirty="0">
                <a:solidFill>
                  <a:srgbClr val="7030A0"/>
                </a:solidFill>
                <a:latin typeface="+mj-lt"/>
              </a:rPr>
              <a:t>Боярышницы, Бражники, </a:t>
            </a:r>
            <a:r>
              <a:rPr lang="ru-RU" sz="3200" b="1" dirty="0" err="1">
                <a:solidFill>
                  <a:srgbClr val="7030A0"/>
                </a:solidFill>
                <a:latin typeface="+mj-lt"/>
              </a:rPr>
              <a:t>Беляночки</a:t>
            </a:r>
            <a:r>
              <a:rPr lang="ru-RU" sz="3200" b="1" dirty="0">
                <a:solidFill>
                  <a:srgbClr val="7030A0"/>
                </a:solidFill>
                <a:latin typeface="+mj-lt"/>
              </a:rPr>
              <a:t>!</a:t>
            </a:r>
            <a:br>
              <a:rPr lang="ru-RU" sz="3200" b="1" dirty="0">
                <a:solidFill>
                  <a:srgbClr val="7030A0"/>
                </a:solidFill>
                <a:latin typeface="+mj-lt"/>
              </a:rPr>
            </a:br>
            <a:r>
              <a:rPr lang="ru-RU" sz="3200" b="1" dirty="0">
                <a:solidFill>
                  <a:srgbClr val="7030A0"/>
                </a:solidFill>
                <a:latin typeface="+mj-lt"/>
              </a:rPr>
              <a:t>Будоражат бутоны барбариса,</a:t>
            </a:r>
            <a:br>
              <a:rPr lang="ru-RU" sz="3200" b="1" dirty="0">
                <a:solidFill>
                  <a:srgbClr val="7030A0"/>
                </a:solidFill>
                <a:latin typeface="+mj-lt"/>
              </a:rPr>
            </a:br>
            <a:r>
              <a:rPr lang="ru-RU" sz="3200" b="1" dirty="0">
                <a:solidFill>
                  <a:srgbClr val="7030A0"/>
                </a:solidFill>
                <a:latin typeface="+mj-lt"/>
              </a:rPr>
              <a:t>Буйно бредят балетом Бенефиса!</a:t>
            </a:r>
            <a:br>
              <a:rPr lang="ru-RU" sz="3200" b="1" dirty="0">
                <a:solidFill>
                  <a:srgbClr val="7030A0"/>
                </a:solidFill>
                <a:latin typeface="+mj-lt"/>
              </a:rPr>
            </a:b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0052" y="209033"/>
            <a:ext cx="356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Речевая разминка.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944997" cy="2208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3247"/>
            <a:ext cx="2368824" cy="1554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56" y="3212976"/>
            <a:ext cx="3033301" cy="1732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34579"/>
            <a:ext cx="2195736" cy="16468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6009" y="5352022"/>
            <a:ext cx="849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hlinkClick r:id="rId6"/>
              </a:rPr>
              <a:t>Бенефис</a:t>
            </a:r>
            <a:r>
              <a:rPr lang="ru-RU" sz="2400" b="1" i="1" dirty="0"/>
              <a:t> — </a:t>
            </a:r>
            <a:r>
              <a:rPr lang="ru-RU" sz="2400" b="1" i="1" dirty="0" smtClean="0"/>
              <a:t>(</a:t>
            </a:r>
            <a:r>
              <a:rPr lang="ru-RU" sz="2400" b="1" i="1" dirty="0"/>
              <a:t>фр. </a:t>
            </a:r>
            <a:r>
              <a:rPr lang="ru-RU" sz="2400" b="1" i="1" dirty="0" err="1"/>
              <a:t>benefice</a:t>
            </a:r>
            <a:r>
              <a:rPr lang="ru-RU" sz="2400" b="1" i="1" dirty="0"/>
              <a:t> - доход) (театр.). Спектакль в пользу одного из участвующих.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30932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- Что заметили интересного в этом стихотворении?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0181" y="508518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С глубокой древности люди восхищались красотой и изяществом бабочек.</a:t>
            </a:r>
          </a:p>
        </p:txBody>
      </p:sp>
      <p:pic>
        <p:nvPicPr>
          <p:cNvPr id="2050" name="Picture 2" descr="http://portal.azertag.az/sites/default/files/bab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7" y="288623"/>
            <a:ext cx="8469485" cy="47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69" y="834551"/>
            <a:ext cx="3863431" cy="42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Бабочки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- отряд насекомых. Одни из самых красивых существ на земле!. Они похожи на живые цветы. Причудливость и яркость окраски их крыльев сказочная. За их красоту люди  дали бабочкам красивые имена: Махаон. Адмирал, Аполлон, Зорька, Лимонница. Бабочки летают днём, а ночью подняв крылья отдыхают.</a:t>
            </a:r>
          </a:p>
        </p:txBody>
      </p:sp>
      <p:pic>
        <p:nvPicPr>
          <p:cNvPr id="3074" name="Picture 2" descr="https://img-fotki.yandex.ru/get/5905/ste1969.17/0_61468_ace58f5b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7184"/>
            <a:ext cx="8424936" cy="33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ushta3\Desktop\butter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4651" r="7173" b="1616"/>
          <a:stretch/>
        </p:blipFill>
        <p:spPr bwMode="auto">
          <a:xfrm>
            <a:off x="323529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81661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Чем отличаются бабочки от мотыльков?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203215"/>
            <a:ext cx="9144000" cy="4402249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И те, и другие, относятся к одному отряду и по факту  (с точки зрения биологии)  абсолютно одинаковы. Но  в быту и "на глазок" принято  одних называть бабочками, а других - мотыльками.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 Бабочки: дневные, яркие, с длинными усиками заканчивающимися головками (</a:t>
            </a:r>
            <a:r>
              <a:rPr lang="ru-RU" sz="2400" b="1" dirty="0" err="1">
                <a:solidFill>
                  <a:srgbClr val="7030A0"/>
                </a:solidFill>
              </a:rPr>
              <a:t>булавоусые</a:t>
            </a:r>
            <a:r>
              <a:rPr lang="ru-RU" sz="2400" b="1" dirty="0">
                <a:solidFill>
                  <a:srgbClr val="7030A0"/>
                </a:solidFill>
              </a:rPr>
              <a:t>), с изящным тонким тельцем, складывают крылья вертикально за спиной.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 Мотыльки: ночные,  серых оттенков, блекло окрашенные, усики короче чем у бабочек и мохнатые, тельце крупное и мясистое, крылышки складывают горизонтально вдоль тела (сложенные крылья принимают форму крыльев самолета)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</a:rPr>
              <a:t> общем активны днем, а мотыльки —  имеют более яркую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 И кроме того,  бабочки и мотыльки по-разному складывают крылышки, когда отдыхают: у мотыльков крылышки лежат плоско, как крылья самолета, а бабочки держат свои </a:t>
            </a:r>
            <a:r>
              <a:rPr lang="ru-RU" sz="1400" b="1" dirty="0">
                <a:solidFill>
                  <a:schemeClr val="bg1"/>
                </a:solidFill>
              </a:rPr>
              <a:t>крылышки вертикально над телом. И еще у мотылька тельце мясистое, а усики мохнатые.</a:t>
            </a:r>
          </a:p>
        </p:txBody>
      </p:sp>
      <p:pic>
        <p:nvPicPr>
          <p:cNvPr id="5128" name="Picture 8" descr="http://otvet.thedifference.ru/?qa=blob&amp;qa_blobid=6080903366584123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4094"/>
            <a:ext cx="3528392" cy="24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otvet.thedifference.ru/?qa=blob&amp;qa_blobid=9488863529478483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14093"/>
            <a:ext cx="3278188" cy="24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20" y="250530"/>
            <a:ext cx="2504802" cy="30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adumka.ru/images/618832_babochki-k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" y="0"/>
            <a:ext cx="4661679" cy="5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052736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Утром бабочка проснулась,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Улыбнулась, потянулась,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Раз - росой она умылась,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Два - изящно покружилась,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Три - нагнулась и присела,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На четыре - улетела.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У реки остановилась.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Над водою покружилась.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ков их нет. Бабочки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17298" y="188640"/>
            <a:ext cx="3444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Физкультминутка.</a:t>
            </a:r>
          </a:p>
        </p:txBody>
      </p:sp>
      <p:pic>
        <p:nvPicPr>
          <p:cNvPr id="5" name="Detskie_-_Babochka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921901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16106"/>
            <a:ext cx="3496194" cy="27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445</Words>
  <Application>Microsoft Office PowerPoint</Application>
  <PresentationFormat>Экран (4:3)</PresentationFormat>
  <Paragraphs>67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 глубокой древности люди восхищались красотой и изяществом бабочек.</vt:lpstr>
      <vt:lpstr>Презентация PowerPoint</vt:lpstr>
      <vt:lpstr>Презентация PowerPoint</vt:lpstr>
      <vt:lpstr>Чем отличаются бабочки от мотыльков?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разминка</dc:title>
  <dc:creator>Alushta3</dc:creator>
  <cp:lastModifiedBy>Admin</cp:lastModifiedBy>
  <cp:revision>45</cp:revision>
  <dcterms:created xsi:type="dcterms:W3CDTF">2015-05-11T09:09:50Z</dcterms:created>
  <dcterms:modified xsi:type="dcterms:W3CDTF">2020-05-12T06:06:20Z</dcterms:modified>
</cp:coreProperties>
</file>