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302" r:id="rId4"/>
    <p:sldId id="298" r:id="rId5"/>
    <p:sldId id="264" r:id="rId6"/>
    <p:sldId id="274" r:id="rId7"/>
    <p:sldId id="275" r:id="rId8"/>
    <p:sldId id="273" r:id="rId9"/>
    <p:sldId id="265" r:id="rId10"/>
    <p:sldId id="276" r:id="rId11"/>
    <p:sldId id="263" r:id="rId12"/>
    <p:sldId id="268" r:id="rId13"/>
    <p:sldId id="277" r:id="rId14"/>
    <p:sldId id="270" r:id="rId15"/>
    <p:sldId id="272" r:id="rId16"/>
    <p:sldId id="286" r:id="rId17"/>
    <p:sldId id="289" r:id="rId18"/>
    <p:sldId id="299" r:id="rId19"/>
    <p:sldId id="295" r:id="rId20"/>
    <p:sldId id="294" r:id="rId21"/>
    <p:sldId id="297" r:id="rId22"/>
    <p:sldId id="282" r:id="rId23"/>
    <p:sldId id="300" r:id="rId24"/>
    <p:sldId id="284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0913-A469-4E93-A803-6256A4670527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A1DA-70C6-4AFD-AD91-EC814F04F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A1DA-70C6-4AFD-AD91-EC814F04F1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1E1B4B-95EA-494C-8EF2-7BC0C09FC55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46E558-AFD5-4262-9D0D-BE3E8F2B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8581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Different Kinds </a:t>
            </a:r>
          </a:p>
          <a:p>
            <a:pPr algn="ctr"/>
            <a:r>
              <a:rPr lang="en-US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Transport</a:t>
            </a:r>
            <a:endParaRPr lang="ru-RU" sz="8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Картинка 3 из 4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700092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мет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54087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000636"/>
            <a:ext cx="3242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 subway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амо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2792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plane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верто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260013" cy="6840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85728"/>
            <a:ext cx="43442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helicopter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49 из 1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00042"/>
            <a:ext cx="4526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hot-air balloon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6764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2370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ship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ло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475913" cy="684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928934"/>
            <a:ext cx="285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boat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8429652" cy="6985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What can transport for travelling be like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1142984"/>
            <a:ext cx="2143140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comfortable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43636" y="1071546"/>
            <a:ext cx="1928826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143240" y="1000108"/>
            <a:ext cx="1714512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cheap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85720" y="3143248"/>
            <a:ext cx="1928826" cy="4286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polluting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429388" y="3071810"/>
            <a:ext cx="164307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143240" y="2714620"/>
            <a:ext cx="1785950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dangerous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7158" y="4929198"/>
            <a:ext cx="1785950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expensive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143240" y="4572008"/>
            <a:ext cx="2000264" cy="42862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convenient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643702" y="4929198"/>
            <a:ext cx="1500198" cy="4286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slow</a:t>
            </a:r>
            <a:endParaRPr lang="ru-RU" dirty="0"/>
          </a:p>
        </p:txBody>
      </p:sp>
      <p:pic>
        <p:nvPicPr>
          <p:cNvPr id="19" name="Рисунок 18" descr="ca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1863781" cy="123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1520834819_white_smoke_exha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1"/>
            <a:ext cx="2000264" cy="1000132"/>
          </a:xfrm>
          <a:prstGeom prst="rect">
            <a:avLst/>
          </a:prstGeom>
        </p:spPr>
      </p:pic>
      <p:pic>
        <p:nvPicPr>
          <p:cNvPr id="22" name="Рисунок 21" descr="850_d_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357826"/>
            <a:ext cx="2047861" cy="136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51082424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643050"/>
            <a:ext cx="157163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скачанные файлы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357562"/>
            <a:ext cx="1857388" cy="100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скачанные файл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5214950"/>
            <a:ext cx="2143125" cy="1500198"/>
          </a:xfrm>
          <a:prstGeom prst="rect">
            <a:avLst/>
          </a:prstGeom>
        </p:spPr>
      </p:pic>
      <p:pic>
        <p:nvPicPr>
          <p:cNvPr id="26" name="Рисунок 25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1785926"/>
            <a:ext cx="192882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3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643314"/>
            <a:ext cx="1785950" cy="111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rabstol_net_zootopia_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5500702"/>
            <a:ext cx="1857356" cy="1160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8429652" cy="6985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What can transport for travelling be like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6182" y="2214554"/>
            <a:ext cx="17145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car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bus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plane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ship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train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bicycle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On foot</a:t>
            </a:r>
          </a:p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metro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72330" y="2285992"/>
            <a:ext cx="168187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Comfortable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Polluting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Fast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Slow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Safe 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Convenient 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Cheap</a:t>
            </a: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Expensive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07154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do you like to travel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Why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3286124"/>
            <a:ext cx="2893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like travelling …</a:t>
            </a:r>
          </a:p>
          <a:p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don’t like travelling … 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500438"/>
            <a:ext cx="16900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because it’s…</a:t>
            </a: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32c3f52s-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643446"/>
            <a:ext cx="2884634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rodi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1448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00298" y="1500174"/>
            <a:ext cx="459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I like travelling by car because it’s fast.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0"/>
            <a:ext cx="496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comparison of adjectives</a:t>
            </a:r>
            <a:endParaRPr lang="ru-RU" sz="32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14348" y="714356"/>
            <a:ext cx="8215338" cy="28655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Образование степеней сравнения односложных прилагательных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571868" y="1357298"/>
            <a:ext cx="5572132" cy="221457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GB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6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6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6400" b="1" u="sng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GB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GB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GB" dirty="0" smtClean="0"/>
              <a:t>                         </a:t>
            </a:r>
            <a:endParaRPr lang="ru-RU" dirty="0" smtClean="0"/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7429520" y="1500174"/>
            <a:ext cx="1143008" cy="534864"/>
            <a:chOff x="2201694" y="45764"/>
            <a:chExt cx="2036077" cy="1127670"/>
          </a:xfrm>
        </p:grpSpPr>
        <p:sp>
          <p:nvSpPr>
            <p:cNvPr id="10" name="Овал 9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500122" y="211534"/>
              <a:ext cx="1439223" cy="796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cheap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9058" y="2571744"/>
            <a:ext cx="427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Прибавление суффикса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прилагательному.</a:t>
            </a:r>
            <a:endParaRPr lang="ru-RU" sz="1600" dirty="0"/>
          </a:p>
        </p:txBody>
      </p:sp>
      <p:grpSp>
        <p:nvGrpSpPr>
          <p:cNvPr id="15" name="Группа 39"/>
          <p:cNvGrpSpPr>
            <a:grpSpLocks/>
          </p:cNvGrpSpPr>
          <p:nvPr/>
        </p:nvGrpSpPr>
        <p:grpSpPr bwMode="auto">
          <a:xfrm>
            <a:off x="3929058" y="3000372"/>
            <a:ext cx="1214446" cy="500066"/>
            <a:chOff x="2201694" y="45764"/>
            <a:chExt cx="2036077" cy="1127670"/>
          </a:xfrm>
        </p:grpSpPr>
        <p:sp>
          <p:nvSpPr>
            <p:cNvPr id="16" name="Овал 15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00043" y="210944"/>
              <a:ext cx="1439378" cy="797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cheap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Плюс 17"/>
          <p:cNvSpPr/>
          <p:nvPr/>
        </p:nvSpPr>
        <p:spPr>
          <a:xfrm>
            <a:off x="5357818" y="3071810"/>
            <a:ext cx="258980" cy="2979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" name="Группа 11"/>
          <p:cNvGrpSpPr>
            <a:grpSpLocks/>
          </p:cNvGrpSpPr>
          <p:nvPr/>
        </p:nvGrpSpPr>
        <p:grpSpPr bwMode="auto">
          <a:xfrm>
            <a:off x="5786446" y="3000372"/>
            <a:ext cx="785818" cy="500066"/>
            <a:chOff x="2201694" y="45764"/>
            <a:chExt cx="2036077" cy="1127670"/>
          </a:xfrm>
        </p:grpSpPr>
        <p:sp>
          <p:nvSpPr>
            <p:cNvPr id="20" name="Овал 19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2500043" y="210944"/>
              <a:ext cx="1439378" cy="797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 smtClean="0">
                  <a:solidFill>
                    <a:srgbClr val="FFC000"/>
                  </a:solidFill>
                </a:rPr>
                <a:t>er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2" name="Равно 21"/>
          <p:cNvSpPr/>
          <p:nvPr/>
        </p:nvSpPr>
        <p:spPr>
          <a:xfrm>
            <a:off x="6786578" y="3071810"/>
            <a:ext cx="356798" cy="29588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7215206" y="3000372"/>
            <a:ext cx="1243017" cy="50006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Овал 4"/>
          <p:cNvSpPr/>
          <p:nvPr/>
        </p:nvSpPr>
        <p:spPr bwMode="auto">
          <a:xfrm>
            <a:off x="7358082" y="3071810"/>
            <a:ext cx="992271" cy="353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400" tIns="25400" rIns="254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cheap</a:t>
            </a:r>
            <a:r>
              <a:rPr lang="en-GB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4357694"/>
            <a:ext cx="378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Прибавление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артикля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суффикса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1600" dirty="0"/>
          </a:p>
        </p:txBody>
      </p:sp>
      <p:grpSp>
        <p:nvGrpSpPr>
          <p:cNvPr id="27" name="Группа 23"/>
          <p:cNvGrpSpPr>
            <a:grpSpLocks/>
          </p:cNvGrpSpPr>
          <p:nvPr/>
        </p:nvGrpSpPr>
        <p:grpSpPr bwMode="auto">
          <a:xfrm>
            <a:off x="3857620" y="5000636"/>
            <a:ext cx="1028702" cy="449838"/>
            <a:chOff x="2201694" y="45764"/>
            <a:chExt cx="2036077" cy="1127670"/>
          </a:xfrm>
        </p:grpSpPr>
        <p:sp>
          <p:nvSpPr>
            <p:cNvPr id="28" name="Овал 27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2500044" y="210712"/>
              <a:ext cx="1439378" cy="7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cheap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Плюс 29"/>
          <p:cNvSpPr/>
          <p:nvPr/>
        </p:nvSpPr>
        <p:spPr>
          <a:xfrm>
            <a:off x="5143504" y="5143512"/>
            <a:ext cx="239658" cy="2689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1" name="Группа 20"/>
          <p:cNvGrpSpPr>
            <a:grpSpLocks/>
          </p:cNvGrpSpPr>
          <p:nvPr/>
        </p:nvGrpSpPr>
        <p:grpSpPr bwMode="auto">
          <a:xfrm>
            <a:off x="5500694" y="5000636"/>
            <a:ext cx="1194783" cy="521252"/>
            <a:chOff x="1069653" y="-2272457"/>
            <a:chExt cx="2036077" cy="1127670"/>
          </a:xfrm>
        </p:grpSpPr>
        <p:sp>
          <p:nvSpPr>
            <p:cNvPr id="32" name="Овал 31"/>
            <p:cNvSpPr/>
            <p:nvPr/>
          </p:nvSpPr>
          <p:spPr>
            <a:xfrm>
              <a:off x="1069653" y="-2272457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1069653" y="-2117909"/>
              <a:ext cx="1928079" cy="7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>
                  <a:solidFill>
                    <a:srgbClr val="FFC000"/>
                  </a:solidFill>
                </a:rPr>
                <a:t>the …</a:t>
              </a:r>
              <a:r>
                <a:rPr lang="en-GB" sz="1600" dirty="0" err="1">
                  <a:solidFill>
                    <a:srgbClr val="FFC000"/>
                  </a:solidFill>
                </a:rPr>
                <a:t>est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4" name="Равно 33"/>
          <p:cNvSpPr/>
          <p:nvPr/>
        </p:nvSpPr>
        <p:spPr>
          <a:xfrm>
            <a:off x="6858016" y="5072074"/>
            <a:ext cx="209992" cy="3538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17"/>
          <p:cNvGrpSpPr>
            <a:grpSpLocks/>
          </p:cNvGrpSpPr>
          <p:nvPr/>
        </p:nvGrpSpPr>
        <p:grpSpPr bwMode="auto">
          <a:xfrm>
            <a:off x="7215206" y="5000636"/>
            <a:ext cx="1571636" cy="592690"/>
            <a:chOff x="2108705" y="45764"/>
            <a:chExt cx="2129066" cy="1127670"/>
          </a:xfrm>
        </p:grpSpPr>
        <p:sp>
          <p:nvSpPr>
            <p:cNvPr id="36" name="Овал 35"/>
            <p:cNvSpPr/>
            <p:nvPr/>
          </p:nvSpPr>
          <p:spPr>
            <a:xfrm>
              <a:off x="2202378" y="45764"/>
              <a:ext cx="2035393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Овал 4"/>
            <p:cNvSpPr/>
            <p:nvPr/>
          </p:nvSpPr>
          <p:spPr>
            <a:xfrm>
              <a:off x="2108705" y="210712"/>
              <a:ext cx="2071910" cy="7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>
                  <a:solidFill>
                    <a:srgbClr val="FFC000"/>
                  </a:solidFill>
                </a:rPr>
                <a:t>the</a:t>
              </a:r>
              <a:r>
                <a:rPr lang="en-GB" sz="1600" dirty="0">
                  <a:solidFill>
                    <a:srgbClr val="C00000"/>
                  </a:solidFill>
                </a:rPr>
                <a:t> </a:t>
              </a:r>
              <a:r>
                <a:rPr lang="en-GB" sz="1600" dirty="0" smtClean="0">
                  <a:solidFill>
                    <a:schemeClr val="bg1"/>
                  </a:solidFill>
                </a:rPr>
                <a:t>cheap</a:t>
              </a:r>
              <a:r>
                <a:rPr lang="en-GB" sz="1600" dirty="0" smtClean="0">
                  <a:solidFill>
                    <a:srgbClr val="FFC000"/>
                  </a:solidFill>
                </a:rPr>
                <a:t>est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2844" y="2071678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Cheap-</a:t>
            </a:r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00100" y="207167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cheaper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928794" y="2071678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-the cheapest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14282" y="27146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Fast-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57224" y="2714620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643042" y="2714620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fast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335756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Slow-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857224" y="3357562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714480" y="335756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slow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39290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Safe-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000100" y="3929066"/>
            <a:ext cx="80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saf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714480" y="392906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saf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929058" y="1285860"/>
            <a:ext cx="3599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Positive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положительная степень)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929058" y="2071678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Comparative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сравнительная степень)</a:t>
            </a:r>
          </a:p>
          <a:p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000496" y="3714752"/>
            <a:ext cx="373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Superlative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превосходная степень)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8" grpId="0" animBg="1"/>
      <p:bldP spid="22" grpId="0" animBg="1"/>
      <p:bldP spid="25" grpId="0" build="allAtOnce"/>
      <p:bldP spid="26" grpId="0" build="allAtOnce"/>
      <p:bldP spid="30" grpId="0" animBg="1"/>
      <p:bldP spid="34" grpId="0" animBg="1"/>
      <p:bldP spid="42" grpId="0" build="allAtOnce"/>
      <p:bldP spid="44" grpId="0" build="allAtOnce"/>
      <p:bldP spid="45" grpId="0" build="allAtOnce"/>
      <p:bldP spid="46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0006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C00000"/>
                </a:solidFill>
                <a:latin typeface="Comic Sans MS" pitchFamily="66" charset="0"/>
              </a:rPr>
              <a:t>comparison of adjectives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357826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Dangerous 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5357826"/>
            <a:ext cx="196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dangerous  -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5357826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dangerous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60007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Comfortable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6000768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comfortable  -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60007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comfortable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3429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Important  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28564" y="714356"/>
            <a:ext cx="8715436" cy="28655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Образование степеней сравнения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сложных прилагательных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285860"/>
            <a:ext cx="3599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Positive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положительная степень)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grpSp>
        <p:nvGrpSpPr>
          <p:cNvPr id="18" name="Группа 14"/>
          <p:cNvGrpSpPr>
            <a:grpSpLocks/>
          </p:cNvGrpSpPr>
          <p:nvPr/>
        </p:nvGrpSpPr>
        <p:grpSpPr bwMode="auto">
          <a:xfrm>
            <a:off x="3786182" y="1285860"/>
            <a:ext cx="2000264" cy="534864"/>
            <a:chOff x="2201694" y="45764"/>
            <a:chExt cx="2036077" cy="1127670"/>
          </a:xfrm>
        </p:grpSpPr>
        <p:sp>
          <p:nvSpPr>
            <p:cNvPr id="19" name="Овал 18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2500122" y="211534"/>
              <a:ext cx="1439223" cy="796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important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2000240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Comparative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сравнительная степень)</a:t>
            </a:r>
          </a:p>
          <a:p>
            <a:endParaRPr lang="ru-RU" dirty="0"/>
          </a:p>
        </p:txBody>
      </p:sp>
      <p:grpSp>
        <p:nvGrpSpPr>
          <p:cNvPr id="22" name="Группа 39"/>
          <p:cNvGrpSpPr>
            <a:grpSpLocks/>
          </p:cNvGrpSpPr>
          <p:nvPr/>
        </p:nvGrpSpPr>
        <p:grpSpPr bwMode="auto">
          <a:xfrm>
            <a:off x="142844" y="2428868"/>
            <a:ext cx="1214446" cy="500066"/>
            <a:chOff x="2201694" y="45764"/>
            <a:chExt cx="2036077" cy="1127670"/>
          </a:xfrm>
        </p:grpSpPr>
        <p:sp>
          <p:nvSpPr>
            <p:cNvPr id="23" name="Овал 22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2500043" y="210944"/>
              <a:ext cx="1439378" cy="797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more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люс 24"/>
          <p:cNvSpPr/>
          <p:nvPr/>
        </p:nvSpPr>
        <p:spPr>
          <a:xfrm>
            <a:off x="1500166" y="2571744"/>
            <a:ext cx="258980" cy="2979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6" name="Группа 11"/>
          <p:cNvGrpSpPr>
            <a:grpSpLocks/>
          </p:cNvGrpSpPr>
          <p:nvPr/>
        </p:nvGrpSpPr>
        <p:grpSpPr bwMode="auto">
          <a:xfrm>
            <a:off x="1928794" y="2428868"/>
            <a:ext cx="1785950" cy="500066"/>
            <a:chOff x="2201694" y="45764"/>
            <a:chExt cx="2036077" cy="1127670"/>
          </a:xfrm>
        </p:grpSpPr>
        <p:sp>
          <p:nvSpPr>
            <p:cNvPr id="27" name="Овал 26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2500043" y="210944"/>
              <a:ext cx="1439378" cy="797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important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Равно 28"/>
          <p:cNvSpPr/>
          <p:nvPr/>
        </p:nvSpPr>
        <p:spPr>
          <a:xfrm>
            <a:off x="3857620" y="2571744"/>
            <a:ext cx="356798" cy="29588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357686" y="2428868"/>
            <a:ext cx="2143140" cy="50006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Овал 4"/>
          <p:cNvSpPr/>
          <p:nvPr/>
        </p:nvSpPr>
        <p:spPr bwMode="auto">
          <a:xfrm>
            <a:off x="4572000" y="2500306"/>
            <a:ext cx="1857388" cy="353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400" tIns="25400" rIns="254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 important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34290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 important 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6116" y="3429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most important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3857628"/>
            <a:ext cx="373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Superlative 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превосходная степень)</a:t>
            </a:r>
          </a:p>
          <a:p>
            <a:endParaRPr lang="ru-RU" dirty="0"/>
          </a:p>
        </p:txBody>
      </p:sp>
      <p:grpSp>
        <p:nvGrpSpPr>
          <p:cNvPr id="36" name="Группа 23"/>
          <p:cNvGrpSpPr>
            <a:grpSpLocks/>
          </p:cNvGrpSpPr>
          <p:nvPr/>
        </p:nvGrpSpPr>
        <p:grpSpPr bwMode="auto">
          <a:xfrm>
            <a:off x="285720" y="4500570"/>
            <a:ext cx="1500198" cy="449838"/>
            <a:chOff x="2201694" y="45764"/>
            <a:chExt cx="2036077" cy="1127670"/>
          </a:xfrm>
        </p:grpSpPr>
        <p:sp>
          <p:nvSpPr>
            <p:cNvPr id="37" name="Овал 36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2500044" y="210712"/>
              <a:ext cx="1439378" cy="7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 most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люс 38"/>
          <p:cNvSpPr/>
          <p:nvPr/>
        </p:nvSpPr>
        <p:spPr>
          <a:xfrm>
            <a:off x="1928794" y="4572008"/>
            <a:ext cx="239658" cy="2689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" name="Группа 23"/>
          <p:cNvGrpSpPr>
            <a:grpSpLocks/>
          </p:cNvGrpSpPr>
          <p:nvPr/>
        </p:nvGrpSpPr>
        <p:grpSpPr bwMode="auto">
          <a:xfrm>
            <a:off x="2285984" y="4500570"/>
            <a:ext cx="1500198" cy="449838"/>
            <a:chOff x="2201694" y="45764"/>
            <a:chExt cx="2036077" cy="1127670"/>
          </a:xfrm>
        </p:grpSpPr>
        <p:sp>
          <p:nvSpPr>
            <p:cNvPr id="42" name="Овал 41"/>
            <p:cNvSpPr/>
            <p:nvPr/>
          </p:nvSpPr>
          <p:spPr>
            <a:xfrm>
              <a:off x="2201694" y="45764"/>
              <a:ext cx="2036077" cy="1127670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2500044" y="210712"/>
              <a:ext cx="1439378" cy="7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important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Равно 43"/>
          <p:cNvSpPr/>
          <p:nvPr/>
        </p:nvSpPr>
        <p:spPr>
          <a:xfrm>
            <a:off x="3929058" y="4572008"/>
            <a:ext cx="285752" cy="3538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4286248" y="4500570"/>
            <a:ext cx="2786082" cy="50006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Овал 4"/>
          <p:cNvSpPr/>
          <p:nvPr/>
        </p:nvSpPr>
        <p:spPr bwMode="auto">
          <a:xfrm>
            <a:off x="4500562" y="4572008"/>
            <a:ext cx="2357454" cy="353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400" tIns="25400" rIns="254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most important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  <p:bldP spid="11" grpId="0" build="allAtOnce"/>
      <p:bldP spid="13" grpId="0" build="allAtOnce"/>
      <p:bldP spid="17" grpId="0" build="allAtOnce"/>
      <p:bldP spid="15" grpId="0" build="allAtOnce"/>
      <p:bldP spid="21" grpId="0" build="allAtOnce"/>
      <p:bldP spid="25" grpId="0" animBg="1"/>
      <p:bldP spid="29" grpId="0" animBg="1"/>
      <p:bldP spid="31" grpId="0" build="allAtOnce"/>
      <p:bldP spid="33" grpId="0" build="allAtOnce"/>
      <p:bldP spid="34" grpId="0" build="allAtOnce"/>
      <p:bldP spid="35" grpId="0" build="allAtOnce"/>
      <p:bldP spid="39" grpId="0" animBg="1"/>
      <p:bldP spid="44" grpId="0" animBg="1"/>
      <p:bldP spid="4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0"/>
            <a:ext cx="6340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of the lesson: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7929618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words and words combinations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Doing some exercises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yourself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00042"/>
            <a:ext cx="8715436" cy="8572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700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27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ru-RU" sz="27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comparing traveling by plane, train, boat, car and bicycle.</a:t>
            </a:r>
            <a:r>
              <a:rPr lang="en-US" sz="3200" cap="none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cap="none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714488"/>
            <a:ext cx="2873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Travelling by …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43182"/>
            <a:ext cx="1785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car </a:t>
            </a: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train</a:t>
            </a: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boat</a:t>
            </a: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bike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643182"/>
            <a:ext cx="177324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faster 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slower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cheaper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safer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comfortable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643182"/>
            <a:ext cx="15408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plane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ship 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 foot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train 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car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214686"/>
            <a:ext cx="11440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more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less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70" y="414338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653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Travelling by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 foot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28728" y="292893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488" y="3500438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00628" y="364331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107917" y="3321843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07191" y="24645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Test Yourself</a:t>
            </a:r>
            <a:endParaRPr lang="ru-RU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857232"/>
            <a:ext cx="67151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№1.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Translate into English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-Велосипед медленнее, чем автомобиль.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-Лодка- самый дешевый вид транспорта.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-Путешествие на самолете опаснее всего.</a:t>
            </a:r>
          </a:p>
          <a:p>
            <a:pPr algn="ctr">
              <a:spcBef>
                <a:spcPct val="50000"/>
              </a:spcBef>
            </a:pPr>
            <a:endParaRPr lang="ru-RU" sz="3200" dirty="0" smtClean="0">
              <a:solidFill>
                <a:srgbClr val="9933FF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200" dirty="0" smtClean="0">
              <a:solidFill>
                <a:srgbClr val="9933FF"/>
              </a:solidFill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Test Yourself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857232"/>
            <a:ext cx="67151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№1.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Translate into English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bike is slower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car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boat is the cheapest kind of transport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Travelling by plane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the most dangerous.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200" dirty="0" smtClean="0">
              <a:solidFill>
                <a:srgbClr val="9933FF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200" dirty="0" smtClean="0">
              <a:solidFill>
                <a:srgbClr val="9933FF"/>
              </a:solidFill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Test Yourself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785926"/>
            <a:ext cx="67151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1mistake</a:t>
            </a:r>
            <a:r>
              <a:rPr lang="en-US" sz="3200" dirty="0" smtClean="0">
                <a:solidFill>
                  <a:srgbClr val="9933FF"/>
                </a:solidFill>
              </a:rPr>
              <a:t> – 5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2-3 mistakes </a:t>
            </a:r>
            <a:r>
              <a:rPr lang="en-US" sz="3200" dirty="0" smtClean="0">
                <a:solidFill>
                  <a:srgbClr val="9933FF"/>
                </a:solidFill>
              </a:rPr>
              <a:t>– 4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4- 5 mistakes </a:t>
            </a:r>
            <a:r>
              <a:rPr lang="en-US" sz="3200" dirty="0" smtClean="0">
                <a:solidFill>
                  <a:srgbClr val="9933FF"/>
                </a:solidFill>
              </a:rPr>
              <a:t>– 3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more than 5 mistakes </a:t>
            </a:r>
            <a:r>
              <a:rPr lang="en-US" sz="3200" dirty="0" smtClean="0">
                <a:solidFill>
                  <a:srgbClr val="9933FF"/>
                </a:solidFill>
              </a:rPr>
              <a:t>- 2</a:t>
            </a:r>
            <a:endParaRPr lang="ru-RU" sz="3200" dirty="0" smtClean="0">
              <a:solidFill>
                <a:srgbClr val="9933FF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200" dirty="0" smtClean="0">
              <a:solidFill>
                <a:srgbClr val="9933FF"/>
              </a:solidFill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786063" y="142875"/>
            <a:ext cx="3243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2286000"/>
            <a:ext cx="7786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6600" dirty="0">
                <a:latin typeface="Monotype Corsiva" pitchFamily="66" charset="0"/>
              </a:rPr>
              <a:t>“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What kind of transport do you prefer and why?”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285875" y="1428750"/>
            <a:ext cx="735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down mini-project</a:t>
            </a:r>
            <a:endParaRPr lang="ru-RU" sz="48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44" y="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People like to travel… 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28604"/>
            <a:ext cx="2307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одиночестве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друзьями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питомцем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дедушкой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бабушкой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00042"/>
            <a:ext cx="2069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Alone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With friends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With parents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With pets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With grandparents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2886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usually travel…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496"/>
            <a:ext cx="4047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делам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удовольствия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Изучать, практиковать иностранный язык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увидеть новые места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2928934"/>
            <a:ext cx="3258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On business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For pleasure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Learn, practice foreign language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To see new places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714884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they travel they like to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214950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Ходить по магазинам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Заводить новых друзей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Узнавать больше о других странах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5286388"/>
            <a:ext cx="3443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 shopping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Make new friends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Learn more about other countries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time-to-tr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785794"/>
            <a:ext cx="21431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357686" y="142852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whom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2571744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what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78632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what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643174" y="285728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714612" y="1857364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86050" y="2714620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3357554" y="4357694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86116" y="5072074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571868" y="1357298"/>
            <a:ext cx="5572132" cy="221457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GB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6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6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6400" b="1" u="sng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GB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GB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GB" dirty="0" smtClean="0"/>
              <a:t>                         </a:t>
            </a:r>
            <a:endParaRPr lang="ru-RU" dirty="0" smtClean="0"/>
          </a:p>
        </p:txBody>
      </p:sp>
      <p:pic>
        <p:nvPicPr>
          <p:cNvPr id="59" name="Picture 4" descr="автомоб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011835" cy="1285860"/>
          </a:xfrm>
          <a:prstGeom prst="rect">
            <a:avLst/>
          </a:prstGeom>
          <a:noFill/>
        </p:spPr>
      </p:pic>
      <p:pic>
        <p:nvPicPr>
          <p:cNvPr id="60" name="Picture 4" descr="мотоцик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2071702" cy="1555575"/>
          </a:xfrm>
          <a:prstGeom prst="rect">
            <a:avLst/>
          </a:prstGeom>
          <a:noFill/>
        </p:spPr>
      </p:pic>
      <p:pic>
        <p:nvPicPr>
          <p:cNvPr id="61" name="Picture 4" descr="поез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928934"/>
            <a:ext cx="1928826" cy="1446619"/>
          </a:xfrm>
          <a:prstGeom prst="rect">
            <a:avLst/>
          </a:prstGeom>
          <a:noFill/>
        </p:spPr>
      </p:pic>
      <p:pic>
        <p:nvPicPr>
          <p:cNvPr id="62" name="Рисунок 61" descr="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714884"/>
            <a:ext cx="2008035" cy="1504937"/>
          </a:xfrm>
          <a:prstGeom prst="rect">
            <a:avLst/>
          </a:prstGeom>
        </p:spPr>
      </p:pic>
      <p:pic>
        <p:nvPicPr>
          <p:cNvPr id="63" name="Рисунок 62" descr="37830c3d8fb7ae68232396d772edd7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786322"/>
            <a:ext cx="2285991" cy="1523994"/>
          </a:xfrm>
          <a:prstGeom prst="rect">
            <a:avLst/>
          </a:prstGeom>
        </p:spPr>
      </p:pic>
      <p:pic>
        <p:nvPicPr>
          <p:cNvPr id="64" name="Рисунок 63" descr="c578aeb3b085c5d5b2a42e719971c2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571744"/>
            <a:ext cx="2643174" cy="1762997"/>
          </a:xfrm>
          <a:prstGeom prst="rect">
            <a:avLst/>
          </a:prstGeom>
        </p:spPr>
      </p:pic>
      <p:pic>
        <p:nvPicPr>
          <p:cNvPr id="65" name="Рисунок 64" descr="Depositphotos_1080023_m-2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785794"/>
            <a:ext cx="2071702" cy="1381825"/>
          </a:xfrm>
          <a:prstGeom prst="rect">
            <a:avLst/>
          </a:prstGeom>
        </p:spPr>
      </p:pic>
      <p:pic>
        <p:nvPicPr>
          <p:cNvPr id="66" name="Рисунок 65" descr="about_big139921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85728"/>
            <a:ext cx="2357454" cy="1768091"/>
          </a:xfrm>
          <a:prstGeom prst="rect">
            <a:avLst/>
          </a:prstGeom>
        </p:spPr>
      </p:pic>
      <p:pic>
        <p:nvPicPr>
          <p:cNvPr id="67" name="Рисунок 66" descr="DSC_53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6116" y="4929198"/>
            <a:ext cx="2311342" cy="1542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-d0bdd0b0-d0b3d0b0d0b7d0b5d0bbd0b8mock-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303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bread-van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втомоби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7299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500702"/>
            <a:ext cx="2288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 car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rcedes-Benz_O345_Conecto_U_в_Ташкент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707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357826"/>
            <a:ext cx="1960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bus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мотоцик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393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motorcycle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велосип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10260013" cy="6840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214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bike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286388"/>
            <a:ext cx="25120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train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825</TotalTime>
  <Words>553</Words>
  <Application>Microsoft Office PowerPoint</Application>
  <PresentationFormat>Экран (4:3)</PresentationFormat>
  <Paragraphs>238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comparison of adjectives</vt:lpstr>
      <vt:lpstr>Make sentences comparing traveling by plane, train, boat, car and bicycle. </vt:lpstr>
      <vt:lpstr>Test Yourself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kiseleva.AA</cp:lastModifiedBy>
  <cp:revision>118</cp:revision>
  <dcterms:created xsi:type="dcterms:W3CDTF">2011-11-08T11:37:40Z</dcterms:created>
  <dcterms:modified xsi:type="dcterms:W3CDTF">2019-12-11T10:02:09Z</dcterms:modified>
</cp:coreProperties>
</file>