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302" r:id="rId4"/>
    <p:sldId id="298" r:id="rId5"/>
    <p:sldId id="264" r:id="rId6"/>
    <p:sldId id="274" r:id="rId7"/>
    <p:sldId id="275" r:id="rId8"/>
    <p:sldId id="273" r:id="rId9"/>
    <p:sldId id="265" r:id="rId10"/>
    <p:sldId id="276" r:id="rId11"/>
    <p:sldId id="263" r:id="rId12"/>
    <p:sldId id="268" r:id="rId13"/>
    <p:sldId id="277" r:id="rId14"/>
    <p:sldId id="270" r:id="rId15"/>
    <p:sldId id="272" r:id="rId16"/>
    <p:sldId id="286" r:id="rId17"/>
    <p:sldId id="289" r:id="rId18"/>
    <p:sldId id="299" r:id="rId19"/>
    <p:sldId id="295" r:id="rId20"/>
    <p:sldId id="294" r:id="rId21"/>
    <p:sldId id="297" r:id="rId22"/>
    <p:sldId id="282" r:id="rId23"/>
    <p:sldId id="300" r:id="rId24"/>
    <p:sldId id="284" r:id="rId25"/>
    <p:sldId id="29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2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2A0913-A469-4E93-A803-6256A4670527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CA1DA-70C6-4AFD-AD91-EC814F04F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CA1DA-70C6-4AFD-AD91-EC814F04F13F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51E1B4B-95EA-494C-8EF2-7BC0C09FC55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046E558-AFD5-4262-9D0D-BE3E8F2BF4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0"/>
            <a:ext cx="785818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Different Kinds </a:t>
            </a:r>
          </a:p>
          <a:p>
            <a:pPr algn="ctr"/>
            <a:r>
              <a:rPr lang="en-US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of Transport</a:t>
            </a:r>
            <a:endParaRPr lang="ru-RU" sz="8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8434" name="Picture 2" descr="Картинка 3 из 4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571744"/>
            <a:ext cx="7000924" cy="428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8" name="Picture 4" descr="мет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0"/>
            <a:ext cx="954087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8860" y="5000636"/>
            <a:ext cx="32424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A subway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самол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75"/>
            <a:ext cx="9144000" cy="68421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714356"/>
            <a:ext cx="27925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plane</a:t>
            </a:r>
            <a:endParaRPr lang="ru-RU" sz="6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вертол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1338" y="0"/>
            <a:ext cx="10260013" cy="68405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0" y="285728"/>
            <a:ext cx="43442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helicopter</a:t>
            </a:r>
            <a:endParaRPr lang="ru-RU" sz="6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Картинка 149 из 18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5984" y="500042"/>
            <a:ext cx="45268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hot-air balloon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86764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71670" y="285728"/>
            <a:ext cx="23709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ship</a:t>
            </a:r>
            <a:endParaRPr lang="ru-RU" sz="6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8" name="Picture 4" descr="лод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0"/>
            <a:ext cx="10475913" cy="68484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00364" y="2928934"/>
            <a:ext cx="285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boat</a:t>
            </a:r>
            <a:endParaRPr lang="ru-RU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57158" y="357166"/>
            <a:ext cx="8429652" cy="6985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What can transport for travelling be like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?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1142984"/>
            <a:ext cx="2143140" cy="42862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comfortable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6143636" y="1071546"/>
            <a:ext cx="1928826" cy="5715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safe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3143240" y="1000108"/>
            <a:ext cx="1714512" cy="50006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cheap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85720" y="3143248"/>
            <a:ext cx="1928826" cy="428628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polluting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429388" y="3071810"/>
            <a:ext cx="164307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fast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3143240" y="2714620"/>
            <a:ext cx="1785950" cy="4286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dangerous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357158" y="4929198"/>
            <a:ext cx="1785950" cy="42862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expensive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3143240" y="4572008"/>
            <a:ext cx="2000264" cy="42862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convenient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6643702" y="4929198"/>
            <a:ext cx="1500198" cy="42862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slow</a:t>
            </a:r>
            <a:endParaRPr lang="ru-RU" dirty="0"/>
          </a:p>
        </p:txBody>
      </p:sp>
      <p:pic>
        <p:nvPicPr>
          <p:cNvPr id="19" name="Рисунок 18" descr="cap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643050"/>
            <a:ext cx="1863781" cy="1233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1520834819_white_smoke_exhau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786191"/>
            <a:ext cx="2000264" cy="1000132"/>
          </a:xfrm>
          <a:prstGeom prst="rect">
            <a:avLst/>
          </a:prstGeom>
        </p:spPr>
      </p:pic>
      <p:pic>
        <p:nvPicPr>
          <p:cNvPr id="22" name="Рисунок 21" descr="850_d_8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5357826"/>
            <a:ext cx="2047861" cy="1363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51082424_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1643050"/>
            <a:ext cx="1571636" cy="857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 descr="скачанные файлы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40" y="3357562"/>
            <a:ext cx="1857388" cy="1000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скачанные файлы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1802" y="5214950"/>
            <a:ext cx="2143125" cy="1500198"/>
          </a:xfrm>
          <a:prstGeom prst="rect">
            <a:avLst/>
          </a:prstGeom>
        </p:spPr>
      </p:pic>
      <p:pic>
        <p:nvPicPr>
          <p:cNvPr id="26" name="Рисунок 25" descr="image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5074" y="1785926"/>
            <a:ext cx="1928826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 descr="32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388" y="3643314"/>
            <a:ext cx="1785950" cy="1116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rabstol_net_zootopia_0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29388" y="5500702"/>
            <a:ext cx="1857356" cy="116084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11" grpId="0" build="allAtOnce" animBg="1"/>
      <p:bldP spid="12" grpId="0" build="allAtOnce" animBg="1"/>
      <p:bldP spid="13" grpId="0" build="allAtOnce" animBg="1"/>
      <p:bldP spid="14" grpId="0" build="allAtOnce" animBg="1"/>
      <p:bldP spid="15" grpId="0" build="allAtOnce" animBg="1"/>
      <p:bldP spid="16" grpId="0" build="allAtOnce" animBg="1"/>
      <p:bldP spid="17" grpId="0" build="allAtOnce" animBg="1"/>
      <p:bldP spid="18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57158" y="357166"/>
            <a:ext cx="8429652" cy="6985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What can transport for travelling be like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?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86182" y="2214554"/>
            <a:ext cx="171451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By car</a:t>
            </a: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By bus</a:t>
            </a: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By plane</a:t>
            </a: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By ship</a:t>
            </a: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By train</a:t>
            </a: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By bicycle</a:t>
            </a: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On foot</a:t>
            </a: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By metro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072330" y="2285992"/>
            <a:ext cx="1681871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Comfortable</a:t>
            </a:r>
          </a:p>
          <a:p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Polluting</a:t>
            </a:r>
          </a:p>
          <a:p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Fast</a:t>
            </a:r>
          </a:p>
          <a:p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Slow</a:t>
            </a:r>
          </a:p>
          <a:p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Safe </a:t>
            </a:r>
          </a:p>
          <a:p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Convenient </a:t>
            </a:r>
          </a:p>
          <a:p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Cheap</a:t>
            </a:r>
          </a:p>
          <a:p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Expensive</a:t>
            </a: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1071546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How do you like to travel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Why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28596" y="3286124"/>
            <a:ext cx="28937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like travelling …</a:t>
            </a:r>
          </a:p>
          <a:p>
            <a:endParaRPr lang="en-US" sz="20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don’t like travelling … </a:t>
            </a:r>
            <a:endParaRPr lang="ru-RU" sz="20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3504" y="3500438"/>
            <a:ext cx="169001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because it’s…</a:t>
            </a:r>
            <a:endParaRPr lang="ru-RU" sz="20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 descr="32c3f52s-9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4643446"/>
            <a:ext cx="2884634" cy="1628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brodilk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714488"/>
            <a:ext cx="1714512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500298" y="1500174"/>
            <a:ext cx="45996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I like travelling by car because it’s fast.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71670" y="0"/>
            <a:ext cx="4963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Comic Sans MS" pitchFamily="66" charset="0"/>
              </a:rPr>
              <a:t>comparison of adjectives</a:t>
            </a:r>
            <a:endParaRPr lang="ru-RU" sz="3200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714348" y="714356"/>
            <a:ext cx="8215338" cy="286558"/>
          </a:xfrm>
          <a:prstGeom prst="rect">
            <a:avLst/>
          </a:prstGeom>
          <a:ln>
            <a:noFill/>
          </a:ln>
        </p:spPr>
        <p:txBody>
          <a:bodyPr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Образование степеней сравнения односложных прилагательных</a:t>
            </a:r>
            <a:endParaRPr kumimoji="0" lang="ru-RU" sz="1600" b="1" i="0" u="none" strike="noStrike" kern="1200" cap="all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Содержимое 1"/>
          <p:cNvSpPr>
            <a:spLocks noGrp="1"/>
          </p:cNvSpPr>
          <p:nvPr>
            <p:ph idx="1"/>
          </p:nvPr>
        </p:nvSpPr>
        <p:spPr>
          <a:xfrm>
            <a:off x="3571868" y="1357298"/>
            <a:ext cx="5572132" cy="2214578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defRPr/>
            </a:pPr>
            <a:endParaRPr lang="en-GB" sz="2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hangingPunct="1">
              <a:defRPr/>
            </a:pPr>
            <a:endParaRPr lang="en-US" sz="6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6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hangingPunct="1">
              <a:defRPr/>
            </a:pPr>
            <a:endParaRPr lang="en-US" sz="6400" b="1" u="sng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6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Wingdings 3" pitchFamily="18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GB" sz="6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  <a:defRPr/>
            </a:pPr>
            <a:endParaRPr lang="en-GB" dirty="0" smtClean="0"/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en-GB" dirty="0" smtClean="0"/>
              <a:t>                         </a:t>
            </a:r>
            <a:endParaRPr lang="ru-RU" dirty="0" smtClean="0"/>
          </a:p>
        </p:txBody>
      </p: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7429520" y="1500174"/>
            <a:ext cx="1143008" cy="534864"/>
            <a:chOff x="2201694" y="45764"/>
            <a:chExt cx="2036077" cy="1127670"/>
          </a:xfrm>
        </p:grpSpPr>
        <p:sp>
          <p:nvSpPr>
            <p:cNvPr id="10" name="Овал 9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Овал 4"/>
            <p:cNvSpPr/>
            <p:nvPr/>
          </p:nvSpPr>
          <p:spPr>
            <a:xfrm>
              <a:off x="2500122" y="211534"/>
              <a:ext cx="1439223" cy="7961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 smtClean="0">
                  <a:solidFill>
                    <a:schemeClr val="bg1"/>
                  </a:solidFill>
                </a:rPr>
                <a:t>cheap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929058" y="2571744"/>
            <a:ext cx="4272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Прибавление суффикса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прилагательному.</a:t>
            </a:r>
            <a:endParaRPr lang="ru-RU" sz="1600" dirty="0"/>
          </a:p>
        </p:txBody>
      </p:sp>
      <p:grpSp>
        <p:nvGrpSpPr>
          <p:cNvPr id="15" name="Группа 39"/>
          <p:cNvGrpSpPr>
            <a:grpSpLocks/>
          </p:cNvGrpSpPr>
          <p:nvPr/>
        </p:nvGrpSpPr>
        <p:grpSpPr bwMode="auto">
          <a:xfrm>
            <a:off x="3929058" y="3000372"/>
            <a:ext cx="1214446" cy="500066"/>
            <a:chOff x="2201694" y="45764"/>
            <a:chExt cx="2036077" cy="1127670"/>
          </a:xfrm>
        </p:grpSpPr>
        <p:sp>
          <p:nvSpPr>
            <p:cNvPr id="16" name="Овал 15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Овал 4"/>
            <p:cNvSpPr/>
            <p:nvPr/>
          </p:nvSpPr>
          <p:spPr>
            <a:xfrm>
              <a:off x="2500043" y="210944"/>
              <a:ext cx="1439378" cy="797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 smtClean="0">
                  <a:solidFill>
                    <a:schemeClr val="bg1"/>
                  </a:solidFill>
                </a:rPr>
                <a:t>cheap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Плюс 17"/>
          <p:cNvSpPr/>
          <p:nvPr/>
        </p:nvSpPr>
        <p:spPr>
          <a:xfrm>
            <a:off x="5357818" y="3071810"/>
            <a:ext cx="258980" cy="2979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" name="Группа 11"/>
          <p:cNvGrpSpPr>
            <a:grpSpLocks/>
          </p:cNvGrpSpPr>
          <p:nvPr/>
        </p:nvGrpSpPr>
        <p:grpSpPr bwMode="auto">
          <a:xfrm>
            <a:off x="5786446" y="3000372"/>
            <a:ext cx="785818" cy="500066"/>
            <a:chOff x="2201694" y="45764"/>
            <a:chExt cx="2036077" cy="1127670"/>
          </a:xfrm>
        </p:grpSpPr>
        <p:sp>
          <p:nvSpPr>
            <p:cNvPr id="20" name="Овал 19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2500043" y="210944"/>
              <a:ext cx="1439378" cy="797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b="1" dirty="0" err="1" smtClean="0">
                  <a:solidFill>
                    <a:srgbClr val="FFC000"/>
                  </a:solidFill>
                </a:rPr>
                <a:t>er</a:t>
              </a:r>
              <a:endParaRPr lang="ru-RU" b="1" dirty="0">
                <a:solidFill>
                  <a:srgbClr val="FFC000"/>
                </a:solidFill>
              </a:endParaRPr>
            </a:p>
          </p:txBody>
        </p:sp>
      </p:grpSp>
      <p:sp>
        <p:nvSpPr>
          <p:cNvPr id="22" name="Равно 21"/>
          <p:cNvSpPr/>
          <p:nvPr/>
        </p:nvSpPr>
        <p:spPr>
          <a:xfrm>
            <a:off x="6786578" y="3071810"/>
            <a:ext cx="356798" cy="29588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7215206" y="3000372"/>
            <a:ext cx="1243017" cy="500066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Овал 4"/>
          <p:cNvSpPr/>
          <p:nvPr/>
        </p:nvSpPr>
        <p:spPr bwMode="auto">
          <a:xfrm>
            <a:off x="7358082" y="3071810"/>
            <a:ext cx="992271" cy="35356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5400" tIns="25400" rIns="25400" bIns="254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cheap</a:t>
            </a:r>
            <a:r>
              <a:rPr lang="en-GB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71934" y="4357694"/>
            <a:ext cx="3787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Прибавление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артикля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суффикса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endParaRPr lang="ru-RU" sz="1600" dirty="0"/>
          </a:p>
        </p:txBody>
      </p:sp>
      <p:grpSp>
        <p:nvGrpSpPr>
          <p:cNvPr id="27" name="Группа 23"/>
          <p:cNvGrpSpPr>
            <a:grpSpLocks/>
          </p:cNvGrpSpPr>
          <p:nvPr/>
        </p:nvGrpSpPr>
        <p:grpSpPr bwMode="auto">
          <a:xfrm>
            <a:off x="3857620" y="5000636"/>
            <a:ext cx="1028702" cy="449838"/>
            <a:chOff x="2201694" y="45764"/>
            <a:chExt cx="2036077" cy="1127670"/>
          </a:xfrm>
        </p:grpSpPr>
        <p:sp>
          <p:nvSpPr>
            <p:cNvPr id="28" name="Овал 27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Овал 4"/>
            <p:cNvSpPr/>
            <p:nvPr/>
          </p:nvSpPr>
          <p:spPr>
            <a:xfrm>
              <a:off x="2500044" y="210712"/>
              <a:ext cx="1439378" cy="7977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cheap</a:t>
              </a:r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Плюс 29"/>
          <p:cNvSpPr/>
          <p:nvPr/>
        </p:nvSpPr>
        <p:spPr>
          <a:xfrm>
            <a:off x="5143504" y="5143512"/>
            <a:ext cx="239658" cy="26893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1" name="Группа 20"/>
          <p:cNvGrpSpPr>
            <a:grpSpLocks/>
          </p:cNvGrpSpPr>
          <p:nvPr/>
        </p:nvGrpSpPr>
        <p:grpSpPr bwMode="auto">
          <a:xfrm>
            <a:off x="5500694" y="5000636"/>
            <a:ext cx="1194783" cy="521252"/>
            <a:chOff x="1069653" y="-2272457"/>
            <a:chExt cx="2036077" cy="1127670"/>
          </a:xfrm>
        </p:grpSpPr>
        <p:sp>
          <p:nvSpPr>
            <p:cNvPr id="32" name="Овал 31"/>
            <p:cNvSpPr/>
            <p:nvPr/>
          </p:nvSpPr>
          <p:spPr>
            <a:xfrm>
              <a:off x="1069653" y="-2272457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Овал 4"/>
            <p:cNvSpPr/>
            <p:nvPr/>
          </p:nvSpPr>
          <p:spPr>
            <a:xfrm>
              <a:off x="1069653" y="-2117909"/>
              <a:ext cx="1928079" cy="7977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>
                  <a:solidFill>
                    <a:srgbClr val="FFC000"/>
                  </a:solidFill>
                </a:rPr>
                <a:t>the …</a:t>
              </a:r>
              <a:r>
                <a:rPr lang="en-GB" sz="1600" dirty="0" err="1">
                  <a:solidFill>
                    <a:srgbClr val="FFC000"/>
                  </a:solidFill>
                </a:rPr>
                <a:t>est</a:t>
              </a:r>
              <a:endParaRPr lang="ru-RU" sz="1600" dirty="0">
                <a:solidFill>
                  <a:srgbClr val="FFC000"/>
                </a:solidFill>
              </a:endParaRPr>
            </a:p>
          </p:txBody>
        </p:sp>
      </p:grpSp>
      <p:sp>
        <p:nvSpPr>
          <p:cNvPr id="34" name="Равно 33"/>
          <p:cNvSpPr/>
          <p:nvPr/>
        </p:nvSpPr>
        <p:spPr>
          <a:xfrm>
            <a:off x="6858016" y="5072074"/>
            <a:ext cx="209992" cy="35381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5" name="Группа 17"/>
          <p:cNvGrpSpPr>
            <a:grpSpLocks/>
          </p:cNvGrpSpPr>
          <p:nvPr/>
        </p:nvGrpSpPr>
        <p:grpSpPr bwMode="auto">
          <a:xfrm>
            <a:off x="7215206" y="5000636"/>
            <a:ext cx="1571636" cy="592690"/>
            <a:chOff x="2108705" y="45764"/>
            <a:chExt cx="2129066" cy="1127670"/>
          </a:xfrm>
        </p:grpSpPr>
        <p:sp>
          <p:nvSpPr>
            <p:cNvPr id="36" name="Овал 35"/>
            <p:cNvSpPr/>
            <p:nvPr/>
          </p:nvSpPr>
          <p:spPr>
            <a:xfrm>
              <a:off x="2202378" y="45764"/>
              <a:ext cx="2035393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Овал 4"/>
            <p:cNvSpPr/>
            <p:nvPr/>
          </p:nvSpPr>
          <p:spPr>
            <a:xfrm>
              <a:off x="2108705" y="210712"/>
              <a:ext cx="2071910" cy="7977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>
                  <a:solidFill>
                    <a:srgbClr val="FFC000"/>
                  </a:solidFill>
                </a:rPr>
                <a:t>the</a:t>
              </a:r>
              <a:r>
                <a:rPr lang="en-GB" sz="1600" dirty="0">
                  <a:solidFill>
                    <a:srgbClr val="C00000"/>
                  </a:solidFill>
                </a:rPr>
                <a:t> </a:t>
              </a:r>
              <a:r>
                <a:rPr lang="en-GB" sz="1600" dirty="0" smtClean="0">
                  <a:solidFill>
                    <a:schemeClr val="bg1"/>
                  </a:solidFill>
                </a:rPr>
                <a:t>cheap</a:t>
              </a:r>
              <a:r>
                <a:rPr lang="en-GB" sz="1600" dirty="0" smtClean="0">
                  <a:solidFill>
                    <a:srgbClr val="FFC000"/>
                  </a:solidFill>
                </a:rPr>
                <a:t>est</a:t>
              </a:r>
              <a:endParaRPr lang="ru-RU" sz="1600" dirty="0">
                <a:solidFill>
                  <a:srgbClr val="FFC000"/>
                </a:solidFill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42844" y="2071678"/>
            <a:ext cx="9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Cheap-</a:t>
            </a:r>
          </a:p>
          <a:p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1000100" y="207167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cheaper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1928794" y="2071678"/>
            <a:ext cx="1473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-the cheapest</a:t>
            </a:r>
          </a:p>
          <a:p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214282" y="271462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Fast-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857224" y="2714620"/>
            <a:ext cx="879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fast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1643042" y="2714620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fast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214282" y="335756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Slow-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857224" y="3357562"/>
            <a:ext cx="894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slow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1714480" y="3357562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slow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285720" y="392906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Safe-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1000100" y="3929066"/>
            <a:ext cx="802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saf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1714480" y="3929066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saf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3929058" y="1285860"/>
            <a:ext cx="3599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Positive </a:t>
            </a:r>
            <a:r>
              <a:rPr lang="en-GB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положительная степень)</a:t>
            </a:r>
            <a:r>
              <a:rPr lang="en-US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</a:p>
          <a:p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3929058" y="2071678"/>
            <a:ext cx="3950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Comparative</a:t>
            </a:r>
            <a:r>
              <a:rPr lang="en-GB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сравнительная степень)</a:t>
            </a:r>
          </a:p>
          <a:p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4000496" y="3714752"/>
            <a:ext cx="3735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Superlative </a:t>
            </a:r>
            <a:r>
              <a:rPr lang="en-GB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 </a:t>
            </a: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превосходная степень)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14" grpId="0" build="allAtOnce"/>
      <p:bldP spid="18" grpId="0" animBg="1"/>
      <p:bldP spid="22" grpId="0" animBg="1"/>
      <p:bldP spid="25" grpId="0" build="allAtOnce"/>
      <p:bldP spid="26" grpId="0" build="allAtOnce"/>
      <p:bldP spid="30" grpId="0" animBg="1"/>
      <p:bldP spid="34" grpId="0" animBg="1"/>
      <p:bldP spid="42" grpId="0" build="allAtOnce"/>
      <p:bldP spid="44" grpId="0" build="allAtOnce"/>
      <p:bldP spid="45" grpId="0" build="allAtOnce"/>
      <p:bldP spid="46" grpId="0" build="allAtOnce"/>
      <p:bldP spid="48" grpId="0" build="allAtOnce"/>
      <p:bldP spid="49" grpId="0" build="allAtOnce"/>
      <p:bldP spid="50" grpId="0" build="allAtOnce"/>
      <p:bldP spid="51" grpId="0" build="allAtOnce"/>
      <p:bldP spid="52" grpId="0" build="allAtOnce"/>
      <p:bldP spid="53" grpId="0" build="allAtOnce"/>
      <p:bldP spid="54" grpId="0" build="allAtOnce"/>
      <p:bldP spid="55" grpId="0" build="allAtOnce"/>
      <p:bldP spid="56" grpId="0" build="allAtOnce"/>
      <p:bldP spid="57" grpId="0" build="allAtOnce"/>
      <p:bldP spid="58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50006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rgbClr val="C00000"/>
                </a:solidFill>
                <a:latin typeface="Comic Sans MS" pitchFamily="66" charset="0"/>
              </a:rPr>
              <a:t>comparison of adjectives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5357826"/>
            <a:ext cx="1437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Dangerous  -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43042" y="5357826"/>
            <a:ext cx="196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dangerous  -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71868" y="5357826"/>
            <a:ext cx="2104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most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dangerous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000768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Comfortable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71604" y="6000768"/>
            <a:ext cx="2386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comfortable  -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857620" y="6000768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most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comfortable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14282" y="3429000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Important  -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>
            <a:off x="428564" y="714356"/>
            <a:ext cx="8715436" cy="286558"/>
          </a:xfrm>
          <a:prstGeom prst="rect">
            <a:avLst/>
          </a:prstGeom>
          <a:ln>
            <a:noFill/>
          </a:ln>
        </p:spPr>
        <p:txBody>
          <a:bodyPr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Образование степеней сравнения </a:t>
            </a:r>
            <a:r>
              <a:rPr lang="ru-RU" sz="1600" b="1" cap="all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много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сложных прилагательных</a:t>
            </a:r>
            <a:endParaRPr kumimoji="0" lang="ru-RU" sz="1600" b="1" i="0" u="none" strike="noStrike" kern="1200" cap="all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82" y="1285860"/>
            <a:ext cx="3599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Positive </a:t>
            </a:r>
            <a:r>
              <a:rPr lang="en-GB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положительная степень)</a:t>
            </a:r>
            <a:r>
              <a:rPr lang="en-US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</a:p>
          <a:p>
            <a:endParaRPr lang="ru-RU" dirty="0"/>
          </a:p>
        </p:txBody>
      </p:sp>
      <p:grpSp>
        <p:nvGrpSpPr>
          <p:cNvPr id="18" name="Группа 14"/>
          <p:cNvGrpSpPr>
            <a:grpSpLocks/>
          </p:cNvGrpSpPr>
          <p:nvPr/>
        </p:nvGrpSpPr>
        <p:grpSpPr bwMode="auto">
          <a:xfrm>
            <a:off x="3786182" y="1285860"/>
            <a:ext cx="2000264" cy="534864"/>
            <a:chOff x="2201694" y="45764"/>
            <a:chExt cx="2036077" cy="1127670"/>
          </a:xfrm>
        </p:grpSpPr>
        <p:sp>
          <p:nvSpPr>
            <p:cNvPr id="19" name="Овал 18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Овал 4"/>
            <p:cNvSpPr/>
            <p:nvPr/>
          </p:nvSpPr>
          <p:spPr>
            <a:xfrm>
              <a:off x="2500122" y="211534"/>
              <a:ext cx="1439223" cy="7961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 smtClean="0">
                  <a:solidFill>
                    <a:schemeClr val="bg1"/>
                  </a:solidFill>
                </a:rPr>
                <a:t>important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14282" y="2000240"/>
            <a:ext cx="3950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Comparative</a:t>
            </a:r>
            <a:r>
              <a:rPr lang="en-GB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сравнительная степень)</a:t>
            </a:r>
          </a:p>
          <a:p>
            <a:endParaRPr lang="ru-RU" dirty="0"/>
          </a:p>
        </p:txBody>
      </p:sp>
      <p:grpSp>
        <p:nvGrpSpPr>
          <p:cNvPr id="22" name="Группа 39"/>
          <p:cNvGrpSpPr>
            <a:grpSpLocks/>
          </p:cNvGrpSpPr>
          <p:nvPr/>
        </p:nvGrpSpPr>
        <p:grpSpPr bwMode="auto">
          <a:xfrm>
            <a:off x="142844" y="2428868"/>
            <a:ext cx="1214446" cy="500066"/>
            <a:chOff x="2201694" y="45764"/>
            <a:chExt cx="2036077" cy="1127670"/>
          </a:xfrm>
        </p:grpSpPr>
        <p:sp>
          <p:nvSpPr>
            <p:cNvPr id="23" name="Овал 22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2500043" y="210944"/>
              <a:ext cx="1439378" cy="797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 smtClean="0">
                  <a:solidFill>
                    <a:schemeClr val="bg1"/>
                  </a:solidFill>
                </a:rPr>
                <a:t>more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Плюс 24"/>
          <p:cNvSpPr/>
          <p:nvPr/>
        </p:nvSpPr>
        <p:spPr>
          <a:xfrm>
            <a:off x="1500166" y="2571744"/>
            <a:ext cx="258980" cy="2979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6" name="Группа 11"/>
          <p:cNvGrpSpPr>
            <a:grpSpLocks/>
          </p:cNvGrpSpPr>
          <p:nvPr/>
        </p:nvGrpSpPr>
        <p:grpSpPr bwMode="auto">
          <a:xfrm>
            <a:off x="1928794" y="2428868"/>
            <a:ext cx="1785950" cy="500066"/>
            <a:chOff x="2201694" y="45764"/>
            <a:chExt cx="2036077" cy="1127670"/>
          </a:xfrm>
        </p:grpSpPr>
        <p:sp>
          <p:nvSpPr>
            <p:cNvPr id="27" name="Овал 26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Овал 4"/>
            <p:cNvSpPr/>
            <p:nvPr/>
          </p:nvSpPr>
          <p:spPr>
            <a:xfrm>
              <a:off x="2500043" y="210944"/>
              <a:ext cx="1439378" cy="797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 smtClean="0">
                  <a:solidFill>
                    <a:schemeClr val="bg1"/>
                  </a:solidFill>
                </a:rPr>
                <a:t>important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Равно 28"/>
          <p:cNvSpPr/>
          <p:nvPr/>
        </p:nvSpPr>
        <p:spPr>
          <a:xfrm>
            <a:off x="3857620" y="2571744"/>
            <a:ext cx="356798" cy="29588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Овал 29"/>
          <p:cNvSpPr/>
          <p:nvPr/>
        </p:nvSpPr>
        <p:spPr bwMode="auto">
          <a:xfrm>
            <a:off x="4357686" y="2428868"/>
            <a:ext cx="2143140" cy="500066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Овал 4"/>
          <p:cNvSpPr/>
          <p:nvPr/>
        </p:nvSpPr>
        <p:spPr bwMode="auto">
          <a:xfrm>
            <a:off x="4572000" y="2500306"/>
            <a:ext cx="1857388" cy="35356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5400" tIns="25400" rIns="25400" bIns="254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more important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00166" y="3429000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more important -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6116" y="3429000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the most important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2844" y="3857628"/>
            <a:ext cx="3735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Superlative </a:t>
            </a:r>
            <a:r>
              <a:rPr lang="en-GB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 </a:t>
            </a: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превосходная степень)</a:t>
            </a:r>
          </a:p>
          <a:p>
            <a:endParaRPr lang="ru-RU" dirty="0"/>
          </a:p>
        </p:txBody>
      </p:sp>
      <p:grpSp>
        <p:nvGrpSpPr>
          <p:cNvPr id="36" name="Группа 23"/>
          <p:cNvGrpSpPr>
            <a:grpSpLocks/>
          </p:cNvGrpSpPr>
          <p:nvPr/>
        </p:nvGrpSpPr>
        <p:grpSpPr bwMode="auto">
          <a:xfrm>
            <a:off x="285720" y="4500570"/>
            <a:ext cx="1500198" cy="449838"/>
            <a:chOff x="2201694" y="45764"/>
            <a:chExt cx="2036077" cy="1127670"/>
          </a:xfrm>
        </p:grpSpPr>
        <p:sp>
          <p:nvSpPr>
            <p:cNvPr id="37" name="Овал 36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Овал 4"/>
            <p:cNvSpPr/>
            <p:nvPr/>
          </p:nvSpPr>
          <p:spPr>
            <a:xfrm>
              <a:off x="2500044" y="210712"/>
              <a:ext cx="1439378" cy="7977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the most</a:t>
              </a:r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люс 38"/>
          <p:cNvSpPr/>
          <p:nvPr/>
        </p:nvSpPr>
        <p:spPr>
          <a:xfrm>
            <a:off x="1928794" y="4572008"/>
            <a:ext cx="239658" cy="26893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1" name="Группа 23"/>
          <p:cNvGrpSpPr>
            <a:grpSpLocks/>
          </p:cNvGrpSpPr>
          <p:nvPr/>
        </p:nvGrpSpPr>
        <p:grpSpPr bwMode="auto">
          <a:xfrm>
            <a:off x="2285984" y="4500570"/>
            <a:ext cx="1500198" cy="449838"/>
            <a:chOff x="2201694" y="45764"/>
            <a:chExt cx="2036077" cy="1127670"/>
          </a:xfrm>
        </p:grpSpPr>
        <p:sp>
          <p:nvSpPr>
            <p:cNvPr id="42" name="Овал 41"/>
            <p:cNvSpPr/>
            <p:nvPr/>
          </p:nvSpPr>
          <p:spPr>
            <a:xfrm>
              <a:off x="2201694" y="45764"/>
              <a:ext cx="2036077" cy="1127670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Овал 4"/>
            <p:cNvSpPr/>
            <p:nvPr/>
          </p:nvSpPr>
          <p:spPr>
            <a:xfrm>
              <a:off x="2500044" y="210712"/>
              <a:ext cx="1439378" cy="7977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important</a:t>
              </a:r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Равно 43"/>
          <p:cNvSpPr/>
          <p:nvPr/>
        </p:nvSpPr>
        <p:spPr>
          <a:xfrm>
            <a:off x="3929058" y="4572008"/>
            <a:ext cx="285752" cy="35381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Овал 44"/>
          <p:cNvSpPr/>
          <p:nvPr/>
        </p:nvSpPr>
        <p:spPr bwMode="auto">
          <a:xfrm>
            <a:off x="4286248" y="4500570"/>
            <a:ext cx="2786082" cy="500066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6" name="Овал 4"/>
          <p:cNvSpPr/>
          <p:nvPr/>
        </p:nvSpPr>
        <p:spPr bwMode="auto">
          <a:xfrm>
            <a:off x="4500562" y="4572008"/>
            <a:ext cx="2357454" cy="35356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5400" tIns="25400" rIns="25400" bIns="254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most important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8" grpId="0" build="allAtOnce"/>
      <p:bldP spid="9" grpId="0" build="allAtOnce"/>
      <p:bldP spid="10" grpId="0" build="allAtOnce"/>
      <p:bldP spid="11" grpId="0" build="allAtOnce"/>
      <p:bldP spid="13" grpId="0" build="allAtOnce"/>
      <p:bldP spid="17" grpId="0" build="allAtOnce"/>
      <p:bldP spid="15" grpId="0" build="allAtOnce"/>
      <p:bldP spid="21" grpId="0" build="allAtOnce"/>
      <p:bldP spid="25" grpId="0" animBg="1"/>
      <p:bldP spid="29" grpId="0" animBg="1"/>
      <p:bldP spid="31" grpId="0" build="allAtOnce"/>
      <p:bldP spid="33" grpId="0" build="allAtOnce"/>
      <p:bldP spid="34" grpId="0" build="allAtOnce"/>
      <p:bldP spid="35" grpId="0" build="allAtOnce"/>
      <p:bldP spid="39" grpId="0" animBg="1"/>
      <p:bldP spid="44" grpId="0" animBg="1"/>
      <p:bldP spid="4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7356" y="0"/>
            <a:ext cx="6340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Plan of the lesson: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428736"/>
            <a:ext cx="7929618" cy="258532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Font typeface="Wingdings" pitchFamily="2" charset="2"/>
              <a:buChar char="v"/>
            </a:pP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New words and words combinations</a:t>
            </a:r>
          </a:p>
          <a:p>
            <a:pPr>
              <a:buFont typeface="Wingdings" pitchFamily="2" charset="2"/>
              <a:buChar char="v"/>
            </a:pP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Doing some exercises</a:t>
            </a:r>
          </a:p>
          <a:p>
            <a:pPr>
              <a:buFont typeface="Wingdings" pitchFamily="2" charset="2"/>
              <a:buChar char="v"/>
            </a:pP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Test 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yourself</a:t>
            </a: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500042"/>
            <a:ext cx="8715436" cy="85725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700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Make </a:t>
            </a:r>
            <a:r>
              <a:rPr lang="en-US" sz="2700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sentences</a:t>
            </a:r>
            <a:r>
              <a:rPr lang="ru-RU" sz="2700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comparing traveling by plane, train, boat, car and bicycle.</a:t>
            </a:r>
            <a:r>
              <a:rPr lang="en-US" sz="3200" cap="none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sz="3200" cap="none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3200" cap="none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1714488"/>
            <a:ext cx="2873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Travelling by …</a:t>
            </a:r>
            <a:endParaRPr lang="ru-RU" sz="2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643182"/>
            <a:ext cx="17859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car </a:t>
            </a:r>
          </a:p>
          <a:p>
            <a:endParaRPr lang="en-US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train</a:t>
            </a:r>
          </a:p>
          <a:p>
            <a:endParaRPr lang="en-US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boat</a:t>
            </a:r>
          </a:p>
          <a:p>
            <a:endParaRPr lang="en-US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plane</a:t>
            </a:r>
          </a:p>
          <a:p>
            <a:endParaRPr lang="en-US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bike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6182" y="2643182"/>
            <a:ext cx="1773242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faster </a:t>
            </a:r>
          </a:p>
          <a:p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slower</a:t>
            </a:r>
          </a:p>
          <a:p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cheaper</a:t>
            </a:r>
          </a:p>
          <a:p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expensive</a:t>
            </a:r>
          </a:p>
          <a:p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safer</a:t>
            </a:r>
          </a:p>
          <a:p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comfortable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929454" y="2643182"/>
            <a:ext cx="154080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 plane</a:t>
            </a:r>
          </a:p>
          <a:p>
            <a:endParaRPr lang="en-US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 ship </a:t>
            </a:r>
          </a:p>
          <a:p>
            <a:endParaRPr lang="en-US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 foot</a:t>
            </a:r>
          </a:p>
          <a:p>
            <a:endParaRPr lang="en-US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 train </a:t>
            </a:r>
          </a:p>
          <a:p>
            <a:endParaRPr lang="en-US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 car</a:t>
            </a: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285984" y="3214686"/>
            <a:ext cx="114409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 </a:t>
            </a:r>
          </a:p>
          <a:p>
            <a:endParaRPr lang="en-US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 more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 less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43570" y="4143380"/>
            <a:ext cx="974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44" y="1142984"/>
            <a:ext cx="6537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Travelling by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faster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 foot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428728" y="2928934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857488" y="3500438"/>
            <a:ext cx="71438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000628" y="3643314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6107917" y="3321843"/>
            <a:ext cx="107157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607191" y="246458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0"/>
            <a:ext cx="7498080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Test Yourself</a:t>
            </a:r>
            <a:endParaRPr lang="ru-RU" sz="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8" y="857232"/>
            <a:ext cx="671517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№1.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Translate into English</a:t>
            </a:r>
            <a:r>
              <a:rPr lang="en-US" sz="32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-Велосипед медленнее, чем автомобиль.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-Лодка- самый дешевый вид транспорта.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-Путешествие на самолете опаснее всего.</a:t>
            </a:r>
          </a:p>
          <a:p>
            <a:pPr algn="ctr">
              <a:spcBef>
                <a:spcPct val="50000"/>
              </a:spcBef>
            </a:pPr>
            <a:endParaRPr lang="ru-RU" sz="3200" dirty="0" smtClean="0">
              <a:solidFill>
                <a:srgbClr val="9933FF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3200" dirty="0" smtClean="0">
              <a:solidFill>
                <a:srgbClr val="9933FF"/>
              </a:solidFill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0"/>
            <a:ext cx="75009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Test Yourself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8" y="857232"/>
            <a:ext cx="671517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№1.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Translate into English</a:t>
            </a:r>
            <a:r>
              <a:rPr lang="en-US" sz="32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bike is slower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car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boat is the cheapest kind of transport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Travelling by plane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 the most dangerous.</a:t>
            </a:r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3200" dirty="0" smtClean="0">
              <a:solidFill>
                <a:srgbClr val="9933FF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3200" dirty="0" smtClean="0">
              <a:solidFill>
                <a:srgbClr val="9933FF"/>
              </a:solidFill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0"/>
            <a:ext cx="75009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Test Yourself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3042" y="1785926"/>
            <a:ext cx="67151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FF0000"/>
                </a:solidFill>
              </a:rPr>
              <a:t>1mistake</a:t>
            </a:r>
            <a:r>
              <a:rPr lang="en-US" sz="3200" dirty="0" smtClean="0">
                <a:solidFill>
                  <a:srgbClr val="9933FF"/>
                </a:solidFill>
              </a:rPr>
              <a:t> – 5</a:t>
            </a:r>
          </a:p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FF0000"/>
                </a:solidFill>
              </a:rPr>
              <a:t>2-3 mistakes </a:t>
            </a:r>
            <a:r>
              <a:rPr lang="en-US" sz="3200" dirty="0" smtClean="0">
                <a:solidFill>
                  <a:srgbClr val="9933FF"/>
                </a:solidFill>
              </a:rPr>
              <a:t>– 4</a:t>
            </a:r>
          </a:p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FF0000"/>
                </a:solidFill>
              </a:rPr>
              <a:t>4- 5 mistakes </a:t>
            </a:r>
            <a:r>
              <a:rPr lang="en-US" sz="3200" dirty="0" smtClean="0">
                <a:solidFill>
                  <a:srgbClr val="9933FF"/>
                </a:solidFill>
              </a:rPr>
              <a:t>– 3</a:t>
            </a:r>
          </a:p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FF0000"/>
                </a:solidFill>
              </a:rPr>
              <a:t>more than 5 mistakes </a:t>
            </a:r>
            <a:r>
              <a:rPr lang="en-US" sz="3200" dirty="0" smtClean="0">
                <a:solidFill>
                  <a:srgbClr val="9933FF"/>
                </a:solidFill>
              </a:rPr>
              <a:t>- 2</a:t>
            </a:r>
            <a:endParaRPr lang="ru-RU" sz="3200" dirty="0" smtClean="0">
              <a:solidFill>
                <a:srgbClr val="9933FF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3200" dirty="0" smtClean="0">
              <a:solidFill>
                <a:srgbClr val="9933FF"/>
              </a:solidFill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3"/>
          <p:cNvSpPr txBox="1">
            <a:spLocks noChangeArrowheads="1"/>
          </p:cNvSpPr>
          <p:nvPr/>
        </p:nvSpPr>
        <p:spPr bwMode="auto">
          <a:xfrm>
            <a:off x="2786063" y="142875"/>
            <a:ext cx="32432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Home task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2286000"/>
            <a:ext cx="7786688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 </a:t>
            </a:r>
            <a:r>
              <a:rPr lang="en-US" sz="6600" dirty="0">
                <a:latin typeface="Monotype Corsiva" pitchFamily="66" charset="0"/>
              </a:rPr>
              <a:t>“</a:t>
            </a:r>
            <a:r>
              <a:rPr lang="en-US" sz="6600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What kind of transport do you prefer and why?”</a:t>
            </a:r>
            <a:endParaRPr lang="ru-RU" sz="66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1285875" y="1428750"/>
            <a:ext cx="7358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Write down mini-project</a:t>
            </a:r>
            <a:endParaRPr lang="ru-RU" sz="4800" b="1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2844" y="0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People like to travel… </a:t>
            </a:r>
          </a:p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28604"/>
            <a:ext cx="230768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одиночестве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друзьями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родителями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питомцем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дедушкой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бабушкой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48" y="500042"/>
            <a:ext cx="206986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Alone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With friends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With parents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With pets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With grandparents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2428868"/>
            <a:ext cx="2371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usually travel…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857496"/>
            <a:ext cx="40471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делам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удовольствия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Изучать, практиковать иностранный язык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увидеть новые места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14810" y="2928934"/>
            <a:ext cx="32587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On business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For pleasure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Learn, practice foreign language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To see new places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282" y="4714884"/>
            <a:ext cx="3038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When they travel they like to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5214950"/>
            <a:ext cx="3571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Ходить по магазинам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Заводить новых друзей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Узнавать больше о других странах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57686" y="5286388"/>
            <a:ext cx="34430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Go shopping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Make new friends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Learn more about other countries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time-to-trav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785794"/>
            <a:ext cx="214314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4357686" y="142852"/>
            <a:ext cx="1456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With whom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00562" y="2571744"/>
            <a:ext cx="1200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 what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4786322"/>
            <a:ext cx="1200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 what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643174" y="285728"/>
            <a:ext cx="1143008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 flipV="1">
            <a:off x="2714612" y="1857364"/>
            <a:ext cx="121444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86050" y="2714620"/>
            <a:ext cx="128588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 flipV="1">
            <a:off x="3357554" y="4357694"/>
            <a:ext cx="85725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286116" y="5072074"/>
            <a:ext cx="1000132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1"/>
          <p:cNvSpPr>
            <a:spLocks noGrp="1"/>
          </p:cNvSpPr>
          <p:nvPr>
            <p:ph idx="1"/>
          </p:nvPr>
        </p:nvSpPr>
        <p:spPr>
          <a:xfrm>
            <a:off x="3571868" y="1357298"/>
            <a:ext cx="5572132" cy="2214578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defRPr/>
            </a:pPr>
            <a:endParaRPr lang="en-GB" sz="2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hangingPunct="1">
              <a:defRPr/>
            </a:pPr>
            <a:endParaRPr lang="en-US" sz="6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6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hangingPunct="1">
              <a:defRPr/>
            </a:pPr>
            <a:endParaRPr lang="en-US" sz="6400" b="1" u="sng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6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Wingdings 3" pitchFamily="18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GB" sz="6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  <a:defRPr/>
            </a:pPr>
            <a:endParaRPr lang="en-GB" dirty="0" smtClean="0"/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en-GB" dirty="0" smtClean="0"/>
              <a:t>                         </a:t>
            </a:r>
            <a:endParaRPr lang="ru-RU" dirty="0" smtClean="0"/>
          </a:p>
        </p:txBody>
      </p:sp>
      <p:pic>
        <p:nvPicPr>
          <p:cNvPr id="59" name="Picture 4" descr="автомоби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2011835" cy="1285860"/>
          </a:xfrm>
          <a:prstGeom prst="rect">
            <a:avLst/>
          </a:prstGeom>
          <a:noFill/>
        </p:spPr>
      </p:pic>
      <p:pic>
        <p:nvPicPr>
          <p:cNvPr id="60" name="Picture 4" descr="мотоцик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714620"/>
            <a:ext cx="2071702" cy="1555575"/>
          </a:xfrm>
          <a:prstGeom prst="rect">
            <a:avLst/>
          </a:prstGeom>
          <a:noFill/>
        </p:spPr>
      </p:pic>
      <p:pic>
        <p:nvPicPr>
          <p:cNvPr id="61" name="Picture 4" descr="поез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2928934"/>
            <a:ext cx="1928826" cy="1446619"/>
          </a:xfrm>
          <a:prstGeom prst="rect">
            <a:avLst/>
          </a:prstGeom>
          <a:noFill/>
        </p:spPr>
      </p:pic>
      <p:pic>
        <p:nvPicPr>
          <p:cNvPr id="62" name="Рисунок 61" descr="2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4714884"/>
            <a:ext cx="2008035" cy="1504937"/>
          </a:xfrm>
          <a:prstGeom prst="rect">
            <a:avLst/>
          </a:prstGeom>
        </p:spPr>
      </p:pic>
      <p:pic>
        <p:nvPicPr>
          <p:cNvPr id="63" name="Рисунок 62" descr="37830c3d8fb7ae68232396d772edd75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58" y="4786322"/>
            <a:ext cx="2285991" cy="1523994"/>
          </a:xfrm>
          <a:prstGeom prst="rect">
            <a:avLst/>
          </a:prstGeom>
        </p:spPr>
      </p:pic>
      <p:pic>
        <p:nvPicPr>
          <p:cNvPr id="64" name="Рисунок 63" descr="c578aeb3b085c5d5b2a42e719971c2e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2571744"/>
            <a:ext cx="2643174" cy="1762997"/>
          </a:xfrm>
          <a:prstGeom prst="rect">
            <a:avLst/>
          </a:prstGeom>
        </p:spPr>
      </p:pic>
      <p:pic>
        <p:nvPicPr>
          <p:cNvPr id="65" name="Рисунок 64" descr="Depositphotos_1080023_m-201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86116" y="785794"/>
            <a:ext cx="2071702" cy="1381825"/>
          </a:xfrm>
          <a:prstGeom prst="rect">
            <a:avLst/>
          </a:prstGeom>
        </p:spPr>
      </p:pic>
      <p:pic>
        <p:nvPicPr>
          <p:cNvPr id="66" name="Рисунок 65" descr="about_big1399219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57950" y="285728"/>
            <a:ext cx="2357454" cy="1768091"/>
          </a:xfrm>
          <a:prstGeom prst="rect">
            <a:avLst/>
          </a:prstGeom>
        </p:spPr>
      </p:pic>
      <p:pic>
        <p:nvPicPr>
          <p:cNvPr id="67" name="Рисунок 66" descr="DSC_535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86116" y="4929198"/>
            <a:ext cx="2311342" cy="154243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review-d0bdd0b0-d0b3d0b0d0b7d0b5d0bbd0b8mock-u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42910" y="5429264"/>
            <a:ext cx="30348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 bread-van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втомоби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10729913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5500702"/>
            <a:ext cx="22881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A car</a:t>
            </a:r>
            <a:endParaRPr lang="ru-RU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Mercedes-Benz_O345_Conecto_U_в_Ташкенте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70722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5357826"/>
            <a:ext cx="19600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bus</a:t>
            </a:r>
            <a:endParaRPr lang="ru-RU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4" name="Picture 4" descr="мотоцик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428604"/>
            <a:ext cx="39359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motorcycle</a:t>
            </a:r>
            <a:endParaRPr lang="ru-RU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6" name="Picture 4" descr="велосипе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3850" y="0"/>
            <a:ext cx="10260013" cy="68405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85728"/>
            <a:ext cx="22149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bike</a:t>
            </a:r>
            <a:endParaRPr lang="ru-RU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поез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143504" y="5286388"/>
            <a:ext cx="25120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train</a:t>
            </a:r>
            <a:endParaRPr lang="ru-RU" sz="6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825</TotalTime>
  <Words>553</Words>
  <Application>Microsoft Office PowerPoint</Application>
  <PresentationFormat>Экран (4:3)</PresentationFormat>
  <Paragraphs>238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comparison of adjectives</vt:lpstr>
      <vt:lpstr>Make sentences comparing traveling by plane, train, boat, car and bicycle. </vt:lpstr>
      <vt:lpstr>Test Yourself</vt:lpstr>
      <vt:lpstr>Слайд 22</vt:lpstr>
      <vt:lpstr>Слайд 23</vt:lpstr>
      <vt:lpstr>Слайд 24</vt:lpstr>
      <vt:lpstr>Слайд 25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kiseleva.AA</cp:lastModifiedBy>
  <cp:revision>118</cp:revision>
  <dcterms:created xsi:type="dcterms:W3CDTF">2011-11-08T11:37:40Z</dcterms:created>
  <dcterms:modified xsi:type="dcterms:W3CDTF">2019-12-11T10:02:09Z</dcterms:modified>
</cp:coreProperties>
</file>