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D18-5C1E-40BD-9702-44B8F9E34E71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3322-8156-4048-A0F8-1F27D491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D18-5C1E-40BD-9702-44B8F9E34E71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3322-8156-4048-A0F8-1F27D491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D18-5C1E-40BD-9702-44B8F9E34E71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3322-8156-4048-A0F8-1F27D491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D18-5C1E-40BD-9702-44B8F9E34E71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3322-8156-4048-A0F8-1F27D491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D18-5C1E-40BD-9702-44B8F9E34E71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3322-8156-4048-A0F8-1F27D491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D18-5C1E-40BD-9702-44B8F9E34E71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3322-8156-4048-A0F8-1F27D491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D18-5C1E-40BD-9702-44B8F9E34E71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3322-8156-4048-A0F8-1F27D491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D18-5C1E-40BD-9702-44B8F9E34E71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3322-8156-4048-A0F8-1F27D491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D18-5C1E-40BD-9702-44B8F9E34E71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3322-8156-4048-A0F8-1F27D491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D18-5C1E-40BD-9702-44B8F9E34E71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A3322-8156-4048-A0F8-1F27D491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4D18-5C1E-40BD-9702-44B8F9E34E71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FDA3322-8156-4048-A0F8-1F27D491F8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FF4D18-5C1E-40BD-9702-44B8F9E34E71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DA3322-8156-4048-A0F8-1F27D491F81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Линейное уравнение с двумя переменными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85786" y="4714884"/>
            <a:ext cx="7854696" cy="1752600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7 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класс</a:t>
            </a:r>
            <a:endParaRPr lang="ru-RU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6" name="Picture 11" descr="H:\Картинки\M-Sch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857628"/>
            <a:ext cx="2738567" cy="26796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Определение: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389120"/>
          </a:xfrm>
        </p:spPr>
        <p:txBody>
          <a:bodyPr/>
          <a:lstStyle/>
          <a:p>
            <a:r>
              <a:rPr lang="ru-RU" sz="2800" dirty="0" smtClean="0"/>
              <a:t>Линейным уравнением с двумя переменными называется уравнение вида</a:t>
            </a:r>
            <a:r>
              <a:rPr lang="ru-RU" dirty="0" smtClean="0"/>
              <a:t>  </a:t>
            </a:r>
            <a:r>
              <a:rPr lang="en-US" sz="3600" b="1" i="1" dirty="0" err="1" smtClean="0">
                <a:solidFill>
                  <a:srgbClr val="FF0000"/>
                </a:solidFill>
              </a:rPr>
              <a:t>ax+by</a:t>
            </a:r>
            <a:r>
              <a:rPr lang="en-US" sz="3600" b="1" i="1" dirty="0" smtClean="0">
                <a:solidFill>
                  <a:srgbClr val="FF0000"/>
                </a:solidFill>
              </a:rPr>
              <a:t>=c</a:t>
            </a:r>
            <a:r>
              <a:rPr lang="ru-RU" sz="3600" b="1" i="1" dirty="0" smtClean="0">
                <a:solidFill>
                  <a:srgbClr val="FF0000"/>
                </a:solidFill>
              </a:rPr>
              <a:t> </a:t>
            </a:r>
            <a:r>
              <a:rPr lang="ru-RU" sz="3600" i="1" dirty="0" smtClean="0"/>
              <a:t>, </a:t>
            </a:r>
            <a:r>
              <a:rPr lang="ru-RU" sz="2800" dirty="0" smtClean="0"/>
              <a:t>где</a:t>
            </a:r>
            <a:r>
              <a:rPr lang="ru-RU" sz="3600" i="1" dirty="0" smtClean="0"/>
              <a:t>  </a:t>
            </a:r>
            <a:r>
              <a:rPr lang="en-US" sz="3600" b="1" i="1" dirty="0" smtClean="0">
                <a:solidFill>
                  <a:srgbClr val="FF0000"/>
                </a:solidFill>
              </a:rPr>
              <a:t>x</a:t>
            </a:r>
            <a:r>
              <a:rPr lang="ru-RU" sz="3600" i="1" dirty="0" smtClean="0"/>
              <a:t> </a:t>
            </a:r>
            <a:r>
              <a:rPr lang="ru-RU" sz="2800" dirty="0" smtClean="0"/>
              <a:t>и </a:t>
            </a:r>
            <a:r>
              <a:rPr lang="en-US" sz="3600" b="1" i="1" dirty="0" smtClean="0">
                <a:solidFill>
                  <a:srgbClr val="FF0000"/>
                </a:solidFill>
              </a:rPr>
              <a:t>y</a:t>
            </a:r>
            <a:r>
              <a:rPr lang="ru-RU" sz="3600" dirty="0" smtClean="0"/>
              <a:t> </a:t>
            </a:r>
            <a:r>
              <a:rPr lang="ru-RU" sz="2800" dirty="0" smtClean="0"/>
              <a:t>– переменные,  </a:t>
            </a:r>
            <a:r>
              <a:rPr lang="en-US" sz="3600" i="1" dirty="0" smtClean="0">
                <a:solidFill>
                  <a:srgbClr val="FF0000"/>
                </a:solidFill>
              </a:rPr>
              <a:t>a,  b,  c </a:t>
            </a:r>
            <a:r>
              <a:rPr lang="en-US" sz="3600" i="1" dirty="0" smtClean="0"/>
              <a:t>–</a:t>
            </a:r>
            <a:r>
              <a:rPr lang="ru-RU" sz="2800" dirty="0" smtClean="0"/>
              <a:t>некоторые числа.</a:t>
            </a:r>
          </a:p>
          <a:p>
            <a:pPr algn="ctr">
              <a:buNone/>
            </a:pPr>
            <a:r>
              <a:rPr lang="ru-RU" sz="2800" i="1" dirty="0" smtClean="0">
                <a:solidFill>
                  <a:schemeClr val="accent3">
                    <a:lumMod val="50000"/>
                  </a:schemeClr>
                </a:solidFill>
              </a:rPr>
              <a:t>Например: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5х +3у= 12;   -6х+у=3</a:t>
            </a:r>
            <a:endParaRPr lang="ru-RU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3571876"/>
            <a:ext cx="8143932" cy="27146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Определи какие уравнения с двумя переменными являются линейными: </a:t>
            </a:r>
          </a:p>
          <a:p>
            <a:pPr algn="ctr"/>
            <a:endParaRPr lang="ru-RU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1" y="4714884"/>
            <a:ext cx="1957705" cy="500066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5500702"/>
            <a:ext cx="2000264" cy="519406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4643446"/>
            <a:ext cx="2225218" cy="571504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7" y="5500702"/>
            <a:ext cx="2357454" cy="545814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4643446"/>
            <a:ext cx="1483478" cy="571504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" name="Рисунок 19" descr="human173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715272" y="4572008"/>
            <a:ext cx="1171575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1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800" dirty="0" smtClean="0"/>
              <a:t>Является ли решением уравнения  </a:t>
            </a:r>
            <a:r>
              <a:rPr lang="ru-RU" dirty="0" smtClean="0"/>
              <a:t> </a:t>
            </a:r>
            <a:r>
              <a:rPr lang="ru-RU" sz="3600" i="1" dirty="0" smtClean="0"/>
              <a:t>10</a:t>
            </a:r>
            <a:r>
              <a:rPr lang="en-US" sz="3600" i="1" dirty="0" err="1" smtClean="0"/>
              <a:t>x+y</a:t>
            </a:r>
            <a:r>
              <a:rPr lang="en-US" sz="3600" i="1" dirty="0" smtClean="0"/>
              <a:t>=12</a:t>
            </a:r>
            <a:r>
              <a:rPr lang="ru-RU" sz="3600" i="1" dirty="0" smtClean="0"/>
              <a:t>  </a:t>
            </a:r>
            <a:r>
              <a:rPr lang="ru-RU" sz="2800" dirty="0" smtClean="0"/>
              <a:t>пара чисел </a:t>
            </a:r>
            <a:r>
              <a:rPr lang="ru-RU" sz="3600" dirty="0" smtClean="0"/>
              <a:t>(3; -20),  (-2; 12), (0,1; 11),       (1; 2), (2, 1)?</a:t>
            </a:r>
          </a:p>
          <a:p>
            <a:r>
              <a:rPr lang="ru-RU" sz="2800" dirty="0" smtClean="0"/>
              <a:t>Укажи ещё  два решения уравнения.</a:t>
            </a:r>
            <a:endParaRPr lang="ru-RU" sz="3600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2500298" y="500042"/>
            <a:ext cx="4164217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Определение: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1285860"/>
            <a:ext cx="8358246" cy="192882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Решением уравнения с двумя переменными называется </a:t>
            </a:r>
            <a:r>
              <a:rPr lang="ru-RU" sz="2800" b="1" i="1" u="sng" dirty="0" smtClean="0">
                <a:solidFill>
                  <a:schemeClr val="accent2">
                    <a:lumMod val="50000"/>
                  </a:schemeClr>
                </a:solidFill>
              </a:rPr>
              <a:t>пара значений переменных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, обращающая это уравнение в </a:t>
            </a:r>
            <a:r>
              <a:rPr lang="ru-RU" sz="2800" b="1" i="1" u="sng" dirty="0" smtClean="0">
                <a:solidFill>
                  <a:schemeClr val="accent2">
                    <a:lumMod val="50000"/>
                  </a:schemeClr>
                </a:solidFill>
              </a:rPr>
              <a:t>верное равенство.</a:t>
            </a:r>
            <a:endParaRPr lang="ru-RU" sz="2800" b="1" i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4643446"/>
            <a:ext cx="1951037" cy="203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Уравнения с двумя переменными обладают такими же свойствами, как и уравнения с одной переменной: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38608"/>
          </a:xfrm>
        </p:spPr>
        <p:txBody>
          <a:bodyPr/>
          <a:lstStyle/>
          <a:p>
            <a:pPr marL="342900" indent="-342900" algn="just">
              <a:buFontTx/>
              <a:buChar char="•"/>
            </a:pPr>
            <a:r>
              <a:rPr lang="ru-RU" sz="2800" dirty="0" smtClean="0"/>
              <a:t>если в уравнении перенести слагаемое из одной части в другую, изменив его знак, то получится уравнение, равносильное данному;</a:t>
            </a:r>
          </a:p>
          <a:p>
            <a:pPr marL="342900" indent="-342900" algn="just">
              <a:buFontTx/>
              <a:buChar char="•"/>
            </a:pPr>
            <a:endParaRPr lang="ru-RU" sz="2800" dirty="0" smtClean="0"/>
          </a:p>
          <a:p>
            <a:pPr marL="342900" indent="-342900" algn="just">
              <a:buFontTx/>
              <a:buChar char="•"/>
            </a:pPr>
            <a:r>
              <a:rPr lang="ru-RU" sz="2800" dirty="0" smtClean="0"/>
              <a:t>если обе части уравнения умножить или разделить на одно и то же отличное от нуля число, то получится уравнение, равносильное данному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В линейных уравнениях выразите одну переменную через другую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 4х-3у=12</a:t>
            </a:r>
          </a:p>
          <a:p>
            <a:endParaRPr lang="ru-RU" sz="1100" dirty="0" smtClean="0"/>
          </a:p>
          <a:p>
            <a:r>
              <a:rPr lang="ru-RU" sz="4000" dirty="0" smtClean="0"/>
              <a:t> 2х+у=4</a:t>
            </a:r>
          </a:p>
          <a:p>
            <a:pPr>
              <a:buNone/>
            </a:pPr>
            <a:endParaRPr lang="ru-RU" sz="1600" dirty="0" smtClean="0"/>
          </a:p>
          <a:p>
            <a:r>
              <a:rPr lang="ru-RU" sz="4000" dirty="0" smtClean="0"/>
              <a:t> 5у-2х=1</a:t>
            </a:r>
          </a:p>
          <a:p>
            <a:endParaRPr lang="ru-RU" sz="1800" dirty="0" smtClean="0"/>
          </a:p>
          <a:p>
            <a:r>
              <a:rPr lang="ru-RU" sz="4000" dirty="0" smtClean="0"/>
              <a:t> х-6у=4</a:t>
            </a:r>
            <a:endParaRPr lang="ru-RU" sz="40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1785926"/>
            <a:ext cx="1978039" cy="1000132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1785926"/>
            <a:ext cx="2402200" cy="107157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2928934"/>
            <a:ext cx="2000264" cy="71438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2786057"/>
            <a:ext cx="2000264" cy="1011369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4000504"/>
            <a:ext cx="2143140" cy="678661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4000504"/>
            <a:ext cx="2606056" cy="642942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5000636"/>
            <a:ext cx="2071702" cy="714380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4714883"/>
            <a:ext cx="2286016" cy="1168693"/>
          </a:xfrm>
          <a:prstGeom prst="rect">
            <a:avLst/>
          </a:prstGeom>
          <a:noFill/>
        </p:spPr>
      </p:pic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142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4" name="Picture 2" descr="C:\Documents and Settings\Новосёловы\Рабочий стол\сканирование0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6215074" y="3571876"/>
            <a:ext cx="2571769" cy="3000396"/>
          </a:xfrm>
          <a:prstGeom prst="rect">
            <a:avLst/>
          </a:prstGeom>
          <a:noFill/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B0F0"/>
                </a:solidFill>
                <a:latin typeface="+mj-lt"/>
              </a:rPr>
              <a:t>Работа в тетрадях</a:t>
            </a:r>
          </a:p>
          <a:p>
            <a:r>
              <a:rPr lang="ru-RU" sz="4000" dirty="0" smtClean="0">
                <a:solidFill>
                  <a:srgbClr val="00B0F0"/>
                </a:solidFill>
                <a:latin typeface="+mj-lt"/>
              </a:rPr>
              <a:t>№1027, №1030</a:t>
            </a:r>
            <a:endParaRPr lang="ru-RU" sz="4000" dirty="0">
              <a:solidFill>
                <a:srgbClr val="00B0F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1429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№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1037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929718" cy="5715016"/>
          </a:xfrm>
        </p:spPr>
        <p:txBody>
          <a:bodyPr/>
          <a:lstStyle/>
          <a:p>
            <a:r>
              <a:rPr lang="ru-RU" dirty="0" smtClean="0"/>
              <a:t>Пусть </a:t>
            </a:r>
            <a:r>
              <a:rPr lang="ru-RU" sz="4000" i="1" dirty="0" err="1" smtClean="0"/>
              <a:t>х</a:t>
            </a:r>
            <a:r>
              <a:rPr lang="ru-RU" dirty="0" smtClean="0"/>
              <a:t> тетрадей  и </a:t>
            </a:r>
            <a:r>
              <a:rPr lang="ru-RU" sz="4000" i="1" dirty="0" smtClean="0"/>
              <a:t>у</a:t>
            </a:r>
            <a:r>
              <a:rPr lang="ru-RU" sz="4000" dirty="0" smtClean="0"/>
              <a:t> </a:t>
            </a:r>
            <a:r>
              <a:rPr lang="ru-RU" dirty="0" smtClean="0"/>
              <a:t>карандашей. Тогда    </a:t>
            </a:r>
            <a:r>
              <a:rPr lang="ru-RU" sz="3600" dirty="0" smtClean="0"/>
              <a:t>5</a:t>
            </a:r>
            <a:r>
              <a:rPr lang="ru-RU" sz="3600" i="1" dirty="0" smtClean="0"/>
              <a:t>х</a:t>
            </a:r>
            <a:r>
              <a:rPr lang="ru-RU" sz="3600" dirty="0" smtClean="0"/>
              <a:t>+7</a:t>
            </a:r>
            <a:r>
              <a:rPr lang="ru-RU" sz="3600" i="1" dirty="0" smtClean="0"/>
              <a:t>у</a:t>
            </a:r>
            <a:r>
              <a:rPr lang="ru-RU" sz="3600" dirty="0" smtClean="0"/>
              <a:t>=44</a:t>
            </a:r>
          </a:p>
          <a:p>
            <a:pPr>
              <a:buNone/>
            </a:pPr>
            <a:r>
              <a:rPr lang="ru-RU" sz="3600" dirty="0" smtClean="0"/>
              <a:t>  </a:t>
            </a:r>
            <a:r>
              <a:rPr lang="ru-RU" sz="2800" dirty="0" smtClean="0"/>
              <a:t>Найдём все пары натуральных значений переменных </a:t>
            </a:r>
            <a:r>
              <a:rPr lang="ru-RU" sz="3600" i="1" dirty="0" err="1" smtClean="0"/>
              <a:t>х</a:t>
            </a:r>
            <a:r>
              <a:rPr lang="ru-RU" sz="3600" dirty="0" smtClean="0"/>
              <a:t> </a:t>
            </a:r>
            <a:r>
              <a:rPr lang="ru-RU" sz="2800" dirty="0" smtClean="0"/>
              <a:t>и</a:t>
            </a:r>
            <a:r>
              <a:rPr lang="ru-RU" sz="3600" dirty="0" smtClean="0"/>
              <a:t> </a:t>
            </a:r>
            <a:r>
              <a:rPr lang="ru-RU" sz="3600" i="1" dirty="0" smtClean="0"/>
              <a:t>у</a:t>
            </a:r>
            <a:r>
              <a:rPr lang="ru-RU" sz="3600" dirty="0" smtClean="0"/>
              <a:t>, </a:t>
            </a:r>
            <a:r>
              <a:rPr lang="ru-RU" sz="2800" dirty="0" smtClean="0"/>
              <a:t>удовлетворяющие этому уравнению. Выразим </a:t>
            </a:r>
            <a:r>
              <a:rPr lang="ru-RU" sz="3600" i="1" dirty="0" err="1" smtClean="0"/>
              <a:t>х</a:t>
            </a:r>
            <a:r>
              <a:rPr lang="ru-RU" sz="2800" dirty="0" smtClean="0"/>
              <a:t> через </a:t>
            </a:r>
            <a:r>
              <a:rPr lang="ru-RU" sz="3600" i="1" dirty="0" smtClean="0"/>
              <a:t>у .</a:t>
            </a:r>
          </a:p>
          <a:p>
            <a:pPr>
              <a:buNone/>
            </a:pPr>
            <a:r>
              <a:rPr lang="ru-RU" sz="3600" i="1" dirty="0" smtClean="0"/>
              <a:t>   </a:t>
            </a:r>
            <a:r>
              <a:rPr lang="ru-RU" sz="2800" dirty="0" smtClean="0"/>
              <a:t>Подставим вместо </a:t>
            </a:r>
            <a:r>
              <a:rPr lang="ru-RU" sz="3600" i="1" dirty="0" smtClean="0"/>
              <a:t>у </a:t>
            </a:r>
            <a:r>
              <a:rPr lang="ru-RU" sz="2800" dirty="0" smtClean="0"/>
              <a:t>последовательно </a:t>
            </a:r>
          </a:p>
          <a:p>
            <a:pPr>
              <a:buNone/>
            </a:pPr>
            <a:r>
              <a:rPr lang="ru-RU" sz="2800" i="1" dirty="0" smtClean="0"/>
              <a:t>    </a:t>
            </a:r>
            <a:r>
              <a:rPr lang="ru-RU" sz="2800" dirty="0" smtClean="0"/>
              <a:t>числа </a:t>
            </a:r>
            <a:r>
              <a:rPr lang="ru-RU" sz="3600" i="1" dirty="0" smtClean="0"/>
              <a:t>1,2,3 </a:t>
            </a:r>
            <a:r>
              <a:rPr lang="ru-RU" sz="2800" dirty="0" smtClean="0"/>
              <a:t>и т.д., найдём ,  при каких натуральных значениях </a:t>
            </a:r>
            <a:r>
              <a:rPr lang="ru-RU" sz="3600" i="1" dirty="0" smtClean="0"/>
              <a:t>у</a:t>
            </a:r>
            <a:r>
              <a:rPr lang="ru-RU" sz="2800" dirty="0" smtClean="0"/>
              <a:t> соответствующие значения </a:t>
            </a:r>
            <a:r>
              <a:rPr lang="ru-RU" sz="3600" i="1" dirty="0" err="1" smtClean="0"/>
              <a:t>х</a:t>
            </a:r>
            <a:r>
              <a:rPr lang="ru-RU" sz="2800" dirty="0" smtClean="0"/>
              <a:t> являются натуральными числами:</a:t>
            </a:r>
          </a:p>
          <a:p>
            <a:pPr>
              <a:buNone/>
            </a:pPr>
            <a:r>
              <a:rPr lang="ru-RU" sz="2800" dirty="0" smtClean="0"/>
              <a:t>   если </a:t>
            </a:r>
            <a:r>
              <a:rPr lang="ru-RU" sz="3600" i="1" dirty="0" smtClean="0"/>
              <a:t>у=2</a:t>
            </a:r>
            <a:r>
              <a:rPr lang="ru-RU" sz="2800" dirty="0" smtClean="0"/>
              <a:t>, то  </a:t>
            </a:r>
            <a:r>
              <a:rPr lang="ru-RU" sz="3600" i="1" dirty="0" smtClean="0"/>
              <a:t>х=6. </a:t>
            </a:r>
            <a:r>
              <a:rPr lang="ru-RU" sz="2800" dirty="0" smtClean="0"/>
              <a:t> Ответ: 6 тетрадей.</a:t>
            </a:r>
            <a:endParaRPr lang="ru-RU" sz="1600" i="1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3000372"/>
            <a:ext cx="2110169" cy="1000132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/>
          <a:lstStyle/>
          <a:p>
            <a:pPr algn="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Домашнее задание:  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Облако 3"/>
          <p:cNvSpPr/>
          <p:nvPr/>
        </p:nvSpPr>
        <p:spPr>
          <a:xfrm>
            <a:off x="857224" y="2071678"/>
            <a:ext cx="7572428" cy="2714644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П.40; </a:t>
            </a:r>
            <a:r>
              <a:rPr lang="ru-RU" sz="3600" dirty="0" smtClean="0">
                <a:solidFill>
                  <a:srgbClr val="002060"/>
                </a:solidFill>
              </a:rPr>
              <a:t>№</a:t>
            </a:r>
            <a:r>
              <a:rPr lang="ru-RU" sz="3600" dirty="0" smtClean="0">
                <a:solidFill>
                  <a:srgbClr val="002060"/>
                </a:solidFill>
              </a:rPr>
              <a:t>1028, </a:t>
            </a:r>
            <a:r>
              <a:rPr lang="ru-RU" sz="3600" dirty="0" smtClean="0">
                <a:solidFill>
                  <a:srgbClr val="002060"/>
                </a:solidFill>
              </a:rPr>
              <a:t>№</a:t>
            </a:r>
            <a:r>
              <a:rPr lang="ru-RU" sz="3600" dirty="0" smtClean="0">
                <a:solidFill>
                  <a:srgbClr val="002060"/>
                </a:solidFill>
              </a:rPr>
              <a:t>1031</a:t>
            </a:r>
            <a:endParaRPr lang="ru-RU" sz="3600" dirty="0" smtClean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5357826"/>
            <a:ext cx="49863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Желаю удачи!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Рисунок 5" descr="00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28604"/>
            <a:ext cx="1727200" cy="1619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</TotalTime>
  <Words>280</Words>
  <Application>Microsoft Office PowerPoint</Application>
  <PresentationFormat>Экран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Constantia</vt:lpstr>
      <vt:lpstr>Wingdings 2</vt:lpstr>
      <vt:lpstr>Поток</vt:lpstr>
      <vt:lpstr>Линейное уравнение с двумя переменными</vt:lpstr>
      <vt:lpstr>Определение:</vt:lpstr>
      <vt:lpstr>Определение:</vt:lpstr>
      <vt:lpstr>Уравнения с двумя переменными обладают такими же свойствами, как и уравнения с одной переменной:</vt:lpstr>
      <vt:lpstr>В линейных уравнениях выразите одну переменную через другую</vt:lpstr>
      <vt:lpstr>  </vt:lpstr>
      <vt:lpstr>№ 1037</vt:lpstr>
      <vt:lpstr>Домашнее задание: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Линейное уравнение с двумя переменными</dc:title>
  <dc:creator>Новосёловы</dc:creator>
  <cp:lastModifiedBy>Пользователь</cp:lastModifiedBy>
  <cp:revision>17</cp:revision>
  <dcterms:created xsi:type="dcterms:W3CDTF">2010-01-25T17:31:01Z</dcterms:created>
  <dcterms:modified xsi:type="dcterms:W3CDTF">2020-04-25T11:03:34Z</dcterms:modified>
</cp:coreProperties>
</file>