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19"/>
  </p:notesMasterIdLst>
  <p:handoutMasterIdLst>
    <p:handoutMasterId r:id="rId20"/>
  </p:handoutMasterIdLst>
  <p:sldIdLst>
    <p:sldId id="277" r:id="rId3"/>
    <p:sldId id="292" r:id="rId4"/>
    <p:sldId id="284" r:id="rId5"/>
    <p:sldId id="285" r:id="rId6"/>
    <p:sldId id="267" r:id="rId7"/>
    <p:sldId id="286" r:id="rId8"/>
    <p:sldId id="283" r:id="rId9"/>
    <p:sldId id="282" r:id="rId10"/>
    <p:sldId id="275" r:id="rId11"/>
    <p:sldId id="288" r:id="rId12"/>
    <p:sldId id="287" r:id="rId13"/>
    <p:sldId id="289" r:id="rId14"/>
    <p:sldId id="290" r:id="rId15"/>
    <p:sldId id="291" r:id="rId16"/>
    <p:sldId id="281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5" autoAdjust="0"/>
    <p:restoredTop sz="94709" autoAdjust="0"/>
  </p:normalViewPr>
  <p:slideViewPr>
    <p:cSldViewPr>
      <p:cViewPr>
        <p:scale>
          <a:sx n="77" d="100"/>
          <a:sy n="77" d="100"/>
        </p:scale>
        <p:origin x="-130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6" d="100"/>
          <a:sy n="46" d="100"/>
        </p:scale>
        <p:origin x="-169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4B5BD-9ED7-4CC5-8B68-569707E3548A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AA360-1DF5-43BF-B9A5-846FD4F4DD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29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33F56-2661-4205-B1CC-49B6C14FC46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5336D-7E9B-4C60-9335-575549CF49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431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90801AD-039D-45BF-B06F-3D6BADFA55E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9F51A4E-0215-4588-8F34-4C4E778D876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flashsait.com/text/rus_narod.php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00034" y="2143116"/>
            <a:ext cx="8281987" cy="1214446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</a:rPr>
              <a:t>«Правописание –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</a:rPr>
              <a:t>ться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</a:rPr>
              <a:t> или –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</a:rPr>
              <a:t>тся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</a:rPr>
              <a:t> в глаголах</a:t>
            </a:r>
            <a:r>
              <a:rPr lang="ru-RU" sz="3200" b="1" dirty="0" smtClean="0">
                <a:solidFill>
                  <a:schemeClr val="tx2"/>
                </a:solidFill>
                <a:latin typeface="Comic Sans MS" pitchFamily="66" charset="0"/>
              </a:rPr>
              <a:t>.»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987675" y="4437063"/>
            <a:ext cx="56515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hlink"/>
                </a:solidFill>
                <a:effectLst/>
                <a:latin typeface="Comic Sans MS" pitchFamily="66" charset="0"/>
              </a:rPr>
              <a:t>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051050" y="333375"/>
            <a:ext cx="5400675" cy="1381113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Comic Sans MS" pitchFamily="66" charset="0"/>
              </a:rPr>
              <a:t>Презентационное сопровождение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>
                <a:solidFill>
                  <a:srgbClr val="003366"/>
                </a:solidFill>
                <a:latin typeface="Comic Sans MS" pitchFamily="66" charset="0"/>
              </a:rPr>
              <a:t>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Comic Sans MS" pitchFamily="66" charset="0"/>
              </a:rPr>
              <a:t>рока </a:t>
            </a:r>
            <a:r>
              <a:rPr lang="ru-RU" sz="2000" b="1" dirty="0" smtClean="0">
                <a:solidFill>
                  <a:srgbClr val="003366"/>
                </a:solidFill>
                <a:latin typeface="Comic Sans MS" pitchFamily="66" charset="0"/>
              </a:rPr>
              <a:t> русского языка в 4 классе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003366"/>
                </a:solidFill>
                <a:latin typeface="Comic Sans MS" pitchFamily="66" charset="0"/>
              </a:rPr>
              <a:t>УМК «Школа России»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Comic Sans MS" pitchFamily="66" charset="0"/>
              </a:rPr>
              <a:t>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28662" y="1857364"/>
            <a:ext cx="7286676" cy="1588"/>
          </a:xfrm>
          <a:prstGeom prst="line">
            <a:avLst/>
          </a:prstGeom>
          <a:ln w="444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24936" cy="19389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Внимание! Не путайте формы этих глаголов с существительными, которые оканчиваются на -</a:t>
            </a:r>
            <a:r>
              <a:rPr lang="ru-RU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ца</a:t>
            </a:r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!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88712" y="2708920"/>
            <a:ext cx="8431760" cy="23083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Переносица – переносится</a:t>
            </a:r>
          </a:p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Водица – водиться</a:t>
            </a:r>
          </a:p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Спица – спится</a:t>
            </a:r>
          </a:p>
        </p:txBody>
      </p:sp>
    </p:spTree>
    <p:extLst>
      <p:ext uri="{BB962C8B-B14F-4D97-AF65-F5344CB8AC3E}">
        <p14:creationId xmlns:p14="http://schemas.microsoft.com/office/powerpoint/2010/main" val="52729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5"/>
            <a:ext cx="65344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Карточка №1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Увлечение - увлекаться</a:t>
            </a: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аслаждение - наслаждаться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раздражение - раздражаться </a:t>
            </a: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даление - удаляться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3244334"/>
            <a:ext cx="61822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2.Тащимся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тащиться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мчимся - мчаться </a:t>
            </a: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ассержусь - рассердиться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улыбаюсь - улыбаться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69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136904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Карточка №2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зоопарке проживает много зверей. Крошечные медвежата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резвя</a:t>
            </a:r>
            <a:r>
              <a:rPr lang="ru-RU" sz="4400" u="sng" dirty="0" smtClean="0">
                <a:latin typeface="Times New Roman" pitchFamily="18" charset="0"/>
                <a:cs typeface="Times New Roman" pitchFamily="18" charset="0"/>
              </a:rPr>
              <a:t>тс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в своей клетке. Львёнок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Сенечка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пытается укусить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ru-RU" sz="4400" u="sng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ю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маму. Обезьяна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держи</a:t>
            </a:r>
            <a:r>
              <a:rPr lang="ru-RU" sz="4400" u="sng" dirty="0" smtClean="0">
                <a:latin typeface="Times New Roman" pitchFamily="18" charset="0"/>
                <a:cs typeface="Times New Roman" pitchFamily="18" charset="0"/>
              </a:rPr>
              <a:t>тс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за ветку и сладко спит. Семейство тигров дружно умывается. Интересно ухаживать за животными и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заботи</a:t>
            </a:r>
            <a:r>
              <a:rPr lang="ru-RU" sz="4400" u="sng" dirty="0" smtClean="0">
                <a:latin typeface="Times New Roman" pitchFamily="18" charset="0"/>
                <a:cs typeface="Times New Roman" pitchFamily="18" charset="0"/>
              </a:rPr>
              <a:t>тьс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о них.</a:t>
            </a:r>
          </a:p>
        </p:txBody>
      </p:sp>
    </p:spTree>
    <p:extLst>
      <p:ext uri="{BB962C8B-B14F-4D97-AF65-F5344CB8AC3E}">
        <p14:creationId xmlns:p14="http://schemas.microsoft.com/office/powerpoint/2010/main" val="208353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Карточка №3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Проявлять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стремление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---    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стремиться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стремится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Испытывать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волнение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---           волноваться – волнуется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Допускать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ошибки 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---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ошибаться -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ошибается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Принять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решение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---решиться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- решится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Чувствовать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радость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---радоваться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– радуется</a:t>
            </a:r>
          </a:p>
        </p:txBody>
      </p:sp>
    </p:spTree>
    <p:extLst>
      <p:ext uri="{BB962C8B-B14F-4D97-AF65-F5344CB8AC3E}">
        <p14:creationId xmlns:p14="http://schemas.microsoft.com/office/powerpoint/2010/main" val="14878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321746"/>
            <a:ext cx="7426905" cy="11079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Домашнее задание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19672" y="2420888"/>
            <a:ext cx="5179536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Упр.219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стр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105</a:t>
            </a:r>
          </a:p>
          <a:p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выучить правило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82941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MCj0428113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1197" y="3764757"/>
            <a:ext cx="2752725" cy="2971800"/>
          </a:xfrm>
          <a:prstGeom prst="rect">
            <a:avLst/>
          </a:prstGeom>
          <a:noFill/>
        </p:spPr>
      </p:pic>
      <p:pic>
        <p:nvPicPr>
          <p:cNvPr id="3" name="Picture 7" descr="377f0857764b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/>
          <a:stretch>
            <a:fillRect/>
          </a:stretch>
        </p:blipFill>
        <p:spPr bwMode="auto">
          <a:xfrm>
            <a:off x="306387" y="121443"/>
            <a:ext cx="336550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WordArt 8"/>
          <p:cNvSpPr>
            <a:spLocks noChangeArrowheads="1" noChangeShapeType="1" noTextEdit="1"/>
          </p:cNvSpPr>
          <p:nvPr/>
        </p:nvSpPr>
        <p:spPr bwMode="auto">
          <a:xfrm>
            <a:off x="1565275" y="1750218"/>
            <a:ext cx="7272337" cy="2592388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ru-RU" sz="3600" b="1" i="1" kern="10" spc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/>
              </a:rPr>
              <a:t>Спасибо за урок!</a:t>
            </a:r>
            <a:endParaRPr lang="ru-RU" sz="3600" b="1" i="1" kern="10" spc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Comic Sans M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</a:rPr>
              <a:t>Ссылки: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95288" y="1484313"/>
            <a:ext cx="8291512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ts val="2400"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Коллекция картинок из SMART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Board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ts val="2400"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http://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flashsait.com/text/rus_narod.php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340768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Если мы будем хорошо знать язык, то сможем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Picture 4" descr="tit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1859" y="4725144"/>
            <a:ext cx="3024188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3896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Лаборатория,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9" y="1484784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езвишься,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9" y="2204864"/>
            <a:ext cx="8496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брить,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0636" y="3010804"/>
            <a:ext cx="8549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извинюсь,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3844498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сочинить,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3529" y="4869160"/>
            <a:ext cx="83529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подготовимся. </a:t>
            </a:r>
          </a:p>
        </p:txBody>
      </p:sp>
    </p:spTree>
    <p:extLst>
      <p:ext uri="{BB962C8B-B14F-4D97-AF65-F5344CB8AC3E}">
        <p14:creationId xmlns:p14="http://schemas.microsoft.com/office/powerpoint/2010/main" val="318112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Учится - учиться. 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Трудится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– трудиться. 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Ленится – лениться.</a:t>
            </a:r>
          </a:p>
        </p:txBody>
      </p:sp>
    </p:spTree>
    <p:extLst>
      <p:ext uri="{BB962C8B-B14F-4D97-AF65-F5344CB8AC3E}">
        <p14:creationId xmlns:p14="http://schemas.microsoft.com/office/powerpoint/2010/main" val="419980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6324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smtClean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>
                        <a:gamma/>
                        <a:tint val="15686"/>
                        <a:invGamma/>
                      </a:srgbClr>
                    </a:gs>
                    <a:gs pos="100000">
                      <a:srgbClr val="003366"/>
                    </a:gs>
                  </a:gsLst>
                  <a:lin ang="5400000" scaled="1"/>
                </a:gradFill>
                <a:effectLst/>
                <a:latin typeface="Comic Sans MS"/>
              </a:rPr>
              <a:t>Проблемный вопрос</a:t>
            </a:r>
            <a:endParaRPr lang="ru-RU" sz="3600" kern="10" spc="0">
              <a:ln w="25400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3366">
                      <a:gamma/>
                      <a:tint val="15686"/>
                      <a:invGamma/>
                    </a:srgbClr>
                  </a:gs>
                  <a:gs pos="100000">
                    <a:srgbClr val="003366"/>
                  </a:gs>
                </a:gsLst>
                <a:lin ang="5400000" scaled="1"/>
              </a:gradFill>
              <a:effectLst/>
              <a:latin typeface="Comic Sans MS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23528" y="2000240"/>
            <a:ext cx="8640960" cy="168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чего 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зависит 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написание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48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ться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или  -</a:t>
            </a:r>
            <a:r>
              <a:rPr lang="ru-RU" sz="48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тся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глаголах?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80" name="Picture 4" descr="tit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4038600"/>
            <a:ext cx="3024188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WordArt 5"/>
          <p:cNvSpPr>
            <a:spLocks noChangeArrowheads="1" noChangeShapeType="1" noTextEdit="1"/>
          </p:cNvSpPr>
          <p:nvPr/>
        </p:nvSpPr>
        <p:spPr bwMode="auto">
          <a:xfrm>
            <a:off x="838200" y="5867400"/>
            <a:ext cx="70866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1800" kern="10" spc="0" smtClean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/>
                <a:latin typeface="Comic Sans MS"/>
              </a:rPr>
              <a:t>Выскажите свои гипотезы.</a:t>
            </a:r>
            <a:endParaRPr lang="ru-RU" sz="1800" kern="10" spc="0">
              <a:ln w="25400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lin ang="5400000" scaled="1"/>
              </a:gradFill>
              <a:effectLst/>
              <a:latin typeface="Comic Sans MS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28662" y="1500174"/>
            <a:ext cx="7286676" cy="1588"/>
          </a:xfrm>
          <a:prstGeom prst="line">
            <a:avLst/>
          </a:prstGeom>
          <a:ln w="444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800" b="1" dirty="0" smtClean="0"/>
          </a:p>
          <a:p>
            <a:r>
              <a:rPr lang="ru-RU" sz="4800" b="1" smtClean="0"/>
              <a:t>Саша </a:t>
            </a:r>
            <a:r>
              <a:rPr lang="ru-RU" sz="4800" b="1"/>
              <a:t>учится </a:t>
            </a:r>
            <a:r>
              <a:rPr lang="ru-RU" sz="4800" b="1" smtClean="0"/>
              <a:t>на пятёрки</a:t>
            </a:r>
            <a:r>
              <a:rPr lang="ru-RU" sz="4800" b="1"/>
              <a:t>. </a:t>
            </a:r>
            <a:endParaRPr lang="ru-RU" sz="4800" b="1" smtClean="0"/>
          </a:p>
          <a:p>
            <a:endParaRPr lang="ru-RU" sz="4800" b="1" dirty="0" smtClean="0"/>
          </a:p>
          <a:p>
            <a:r>
              <a:rPr lang="ru-RU" sz="4800" b="1" dirty="0" smtClean="0"/>
              <a:t>Саша </a:t>
            </a:r>
            <a:r>
              <a:rPr lang="ru-RU" sz="4800" b="1" dirty="0"/>
              <a:t>хочет учиться на пятёрки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287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6204" y="404664"/>
            <a:ext cx="83529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(Что делает?) катается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(что делать?) кататься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(что делает?) купается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(что делать?) купаться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597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692113"/>
              </p:ext>
            </p:extLst>
          </p:nvPr>
        </p:nvGraphicFramePr>
        <p:xfrm>
          <a:off x="395536" y="404664"/>
          <a:ext cx="8424936" cy="58326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2468"/>
                <a:gridCol w="4212468"/>
              </a:tblGrid>
              <a:tr h="2474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правописания </a:t>
                      </a:r>
                      <a:r>
                        <a:rPr lang="ru-RU" sz="28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тся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и </a:t>
                      </a:r>
                      <a:r>
                        <a:rPr lang="ru-RU" sz="28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ться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в глаголах по форме слова</a:t>
                      </a:r>
                      <a:endParaRPr lang="ru-RU" sz="2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правописания </a:t>
                      </a:r>
                      <a:r>
                        <a:rPr lang="ru-RU" sz="28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тся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и </a:t>
                      </a:r>
                      <a:r>
                        <a:rPr lang="ru-RU" sz="28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ться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в глаголах по вопросу</a:t>
                      </a:r>
                      <a:endParaRPr lang="ru-RU" sz="2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3581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</a:rPr>
                        <a:t>ТСЯ</a:t>
                      </a:r>
                      <a:r>
                        <a:rPr lang="ru-RU" sz="2000" dirty="0">
                          <a:effectLst/>
                        </a:rPr>
                        <a:t>- 3 лицо, ед. число или </a:t>
                      </a:r>
                      <a:r>
                        <a:rPr lang="ru-RU" sz="2000" dirty="0" err="1">
                          <a:effectLst/>
                        </a:rPr>
                        <a:t>множ.число</a:t>
                      </a:r>
                      <a:r>
                        <a:rPr lang="ru-RU" sz="2000" dirty="0">
                          <a:effectLst/>
                        </a:rPr>
                        <a:t>. </a:t>
                      </a:r>
                      <a:r>
                        <a:rPr lang="ru-RU" sz="2000" b="0" dirty="0">
                          <a:effectLst/>
                        </a:rPr>
                        <a:t>Например: кувыркается, кувыркаются. </a:t>
                      </a:r>
                      <a:endParaRPr lang="ru-RU" sz="2000" b="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ТЬСЯ </a:t>
                      </a:r>
                      <a:r>
                        <a:rPr lang="ru-RU" sz="2000" dirty="0">
                          <a:effectLst/>
                        </a:rPr>
                        <a:t>- неопределённая форма глагола. Например: кувыркаться.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(Что делает?) кувыркается, (что делают?) кувыркаются.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(</a:t>
                      </a:r>
                      <a:r>
                        <a:rPr lang="ru-RU" sz="2000" dirty="0">
                          <a:effectLst/>
                        </a:rPr>
                        <a:t>Что делать?) кувыркаться.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62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116013" y="838200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0" y="838200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ться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791200" y="838200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116013" y="1285860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err="1" smtClean="0">
                <a:latin typeface="Arial" pitchFamily="34" charset="0"/>
              </a:rPr>
              <a:t>несё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116013" y="1700213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влюбля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116013" y="2133600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err="1" smtClean="0">
                <a:latin typeface="Arial" pitchFamily="34" charset="0"/>
              </a:rPr>
              <a:t>влива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116013" y="2565400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latin typeface="Arial" pitchFamily="34" charset="0"/>
              </a:rPr>
              <a:t>бои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116013" y="2997200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err="1" smtClean="0">
                <a:latin typeface="Arial" pitchFamily="34" charset="0"/>
              </a:rPr>
              <a:t>соревнуе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1116013" y="3429000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ошиба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1116013" y="3860800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умывае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116013" y="4292600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волнова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116013" y="4724400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err="1" smtClean="0">
                <a:latin typeface="Arial" pitchFamily="34" charset="0"/>
              </a:rPr>
              <a:t>собирае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116013" y="5157788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err="1" smtClean="0">
                <a:latin typeface="Arial" pitchFamily="34" charset="0"/>
              </a:rPr>
              <a:t>приближае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1116013" y="5589588"/>
            <a:ext cx="3455987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покача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1116013" y="6021389"/>
            <a:ext cx="3455987" cy="408008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err="1" smtClean="0">
                <a:latin typeface="Arial" pitchFamily="34" charset="0"/>
              </a:rPr>
              <a:t>возвращае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5795963" y="1268413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26" name="Rectangle 30"/>
          <p:cNvSpPr>
            <a:spLocks noChangeArrowheads="1"/>
          </p:cNvSpPr>
          <p:nvPr/>
        </p:nvSpPr>
        <p:spPr bwMode="auto">
          <a:xfrm>
            <a:off x="5786446" y="1285860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27" name="Rectangle 31"/>
          <p:cNvSpPr>
            <a:spLocks noChangeArrowheads="1"/>
          </p:cNvSpPr>
          <p:nvPr/>
        </p:nvSpPr>
        <p:spPr bwMode="auto">
          <a:xfrm>
            <a:off x="4572000" y="1700213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ться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9" name="WordArt 53"/>
          <p:cNvSpPr>
            <a:spLocks noChangeArrowheads="1" noChangeShapeType="1" noTextEdit="1"/>
          </p:cNvSpPr>
          <p:nvPr/>
        </p:nvSpPr>
        <p:spPr bwMode="auto">
          <a:xfrm>
            <a:off x="571472" y="228600"/>
            <a:ext cx="7929618" cy="41431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18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/>
                <a:latin typeface="Century" pitchFamily="18" charset="0"/>
              </a:rPr>
              <a:t>Вставь -</a:t>
            </a:r>
            <a:r>
              <a:rPr lang="ru-RU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latin typeface="Century" pitchFamily="18" charset="0"/>
              </a:rPr>
              <a:t>ться</a:t>
            </a:r>
            <a:r>
              <a:rPr lang="ru-RU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latin typeface="Century" pitchFamily="18" charset="0"/>
              </a:rPr>
              <a:t> или -</a:t>
            </a:r>
            <a:r>
              <a:rPr lang="ru-RU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latin typeface="Century" pitchFamily="18" charset="0"/>
              </a:rPr>
              <a:t>тся</a:t>
            </a:r>
            <a:endParaRPr lang="ru-RU" sz="18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6">
                  <a:lumMod val="75000"/>
                </a:schemeClr>
              </a:solidFill>
              <a:effectLst/>
              <a:latin typeface="Century" pitchFamily="18" charset="0"/>
            </a:endParaRPr>
          </a:p>
        </p:txBody>
      </p:sp>
      <p:sp>
        <p:nvSpPr>
          <p:cNvPr id="58" name="Rectangle 31"/>
          <p:cNvSpPr>
            <a:spLocks noChangeArrowheads="1"/>
          </p:cNvSpPr>
          <p:nvPr/>
        </p:nvSpPr>
        <p:spPr bwMode="auto">
          <a:xfrm>
            <a:off x="4572000" y="2136769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ться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Rectangle 29"/>
          <p:cNvSpPr>
            <a:spLocks noChangeArrowheads="1"/>
          </p:cNvSpPr>
          <p:nvPr/>
        </p:nvSpPr>
        <p:spPr bwMode="auto">
          <a:xfrm>
            <a:off x="5786446" y="2571744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0" name="Rectangle 29"/>
          <p:cNvSpPr>
            <a:spLocks noChangeArrowheads="1"/>
          </p:cNvSpPr>
          <p:nvPr/>
        </p:nvSpPr>
        <p:spPr bwMode="auto">
          <a:xfrm>
            <a:off x="5786446" y="3000372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Rectangle 31"/>
          <p:cNvSpPr>
            <a:spLocks noChangeArrowheads="1"/>
          </p:cNvSpPr>
          <p:nvPr/>
        </p:nvSpPr>
        <p:spPr bwMode="auto">
          <a:xfrm>
            <a:off x="4572000" y="3429000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ться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" name="Rectangle 29"/>
          <p:cNvSpPr>
            <a:spLocks noChangeArrowheads="1"/>
          </p:cNvSpPr>
          <p:nvPr/>
        </p:nvSpPr>
        <p:spPr bwMode="auto">
          <a:xfrm>
            <a:off x="5786446" y="3857628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3" name="Rectangle 31"/>
          <p:cNvSpPr>
            <a:spLocks noChangeArrowheads="1"/>
          </p:cNvSpPr>
          <p:nvPr/>
        </p:nvSpPr>
        <p:spPr bwMode="auto">
          <a:xfrm>
            <a:off x="4572000" y="4286256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ться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" name="Rectangle 29"/>
          <p:cNvSpPr>
            <a:spLocks noChangeArrowheads="1"/>
          </p:cNvSpPr>
          <p:nvPr/>
        </p:nvSpPr>
        <p:spPr bwMode="auto">
          <a:xfrm>
            <a:off x="5786446" y="4714884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" name="Rectangle 29"/>
          <p:cNvSpPr>
            <a:spLocks noChangeArrowheads="1"/>
          </p:cNvSpPr>
          <p:nvPr/>
        </p:nvSpPr>
        <p:spPr bwMode="auto">
          <a:xfrm>
            <a:off x="5786446" y="5143512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" name="Rectangle 31"/>
          <p:cNvSpPr>
            <a:spLocks noChangeArrowheads="1"/>
          </p:cNvSpPr>
          <p:nvPr/>
        </p:nvSpPr>
        <p:spPr bwMode="auto">
          <a:xfrm>
            <a:off x="4572000" y="5572140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ться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7" name="Rectangle 29"/>
          <p:cNvSpPr>
            <a:spLocks noChangeArrowheads="1"/>
          </p:cNvSpPr>
          <p:nvPr/>
        </p:nvSpPr>
        <p:spPr bwMode="auto">
          <a:xfrm>
            <a:off x="5786446" y="6000768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тся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" name="Rectangle 30"/>
          <p:cNvSpPr>
            <a:spLocks noChangeArrowheads="1"/>
          </p:cNvSpPr>
          <p:nvPr/>
        </p:nvSpPr>
        <p:spPr bwMode="auto">
          <a:xfrm>
            <a:off x="5786446" y="2571744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" name="Rectangle 3"/>
          <p:cNvSpPr>
            <a:spLocks noChangeArrowheads="1"/>
          </p:cNvSpPr>
          <p:nvPr/>
        </p:nvSpPr>
        <p:spPr bwMode="auto">
          <a:xfrm>
            <a:off x="4572000" y="1714488"/>
            <a:ext cx="1428760" cy="428628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" name="Rectangle 3"/>
          <p:cNvSpPr>
            <a:spLocks noChangeArrowheads="1"/>
          </p:cNvSpPr>
          <p:nvPr/>
        </p:nvSpPr>
        <p:spPr bwMode="auto">
          <a:xfrm>
            <a:off x="4572000" y="2143116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3" name="Rectangle 30"/>
          <p:cNvSpPr>
            <a:spLocks noChangeArrowheads="1"/>
          </p:cNvSpPr>
          <p:nvPr/>
        </p:nvSpPr>
        <p:spPr bwMode="auto">
          <a:xfrm>
            <a:off x="5786446" y="3000372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4" name="Rectangle 3"/>
          <p:cNvSpPr>
            <a:spLocks noChangeArrowheads="1"/>
          </p:cNvSpPr>
          <p:nvPr/>
        </p:nvSpPr>
        <p:spPr bwMode="auto">
          <a:xfrm>
            <a:off x="4572000" y="3429000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5" name="Rectangle 30"/>
          <p:cNvSpPr>
            <a:spLocks noChangeArrowheads="1"/>
          </p:cNvSpPr>
          <p:nvPr/>
        </p:nvSpPr>
        <p:spPr bwMode="auto">
          <a:xfrm>
            <a:off x="5786446" y="3857628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6" name="Rectangle 3"/>
          <p:cNvSpPr>
            <a:spLocks noChangeArrowheads="1"/>
          </p:cNvSpPr>
          <p:nvPr/>
        </p:nvSpPr>
        <p:spPr bwMode="auto">
          <a:xfrm>
            <a:off x="4572000" y="4286256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7" name="Rectangle 30"/>
          <p:cNvSpPr>
            <a:spLocks noChangeArrowheads="1"/>
          </p:cNvSpPr>
          <p:nvPr/>
        </p:nvSpPr>
        <p:spPr bwMode="auto">
          <a:xfrm>
            <a:off x="5786446" y="4714884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8" name="Rectangle 30"/>
          <p:cNvSpPr>
            <a:spLocks noChangeArrowheads="1"/>
          </p:cNvSpPr>
          <p:nvPr/>
        </p:nvSpPr>
        <p:spPr bwMode="auto">
          <a:xfrm>
            <a:off x="5786446" y="5143512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9" name="Rectangle 3"/>
          <p:cNvSpPr>
            <a:spLocks noChangeArrowheads="1"/>
          </p:cNvSpPr>
          <p:nvPr/>
        </p:nvSpPr>
        <p:spPr bwMode="auto">
          <a:xfrm>
            <a:off x="4572000" y="5572140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0" name="Rectangle 30"/>
          <p:cNvSpPr>
            <a:spLocks noChangeArrowheads="1"/>
          </p:cNvSpPr>
          <p:nvPr/>
        </p:nvSpPr>
        <p:spPr bwMode="auto">
          <a:xfrm>
            <a:off x="5786446" y="6000768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" name="Rectangle 3"/>
          <p:cNvSpPr>
            <a:spLocks noChangeArrowheads="1"/>
          </p:cNvSpPr>
          <p:nvPr/>
        </p:nvSpPr>
        <p:spPr bwMode="auto">
          <a:xfrm>
            <a:off x="4572000" y="1285860"/>
            <a:ext cx="1223963" cy="428628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" name="Rectangle 3"/>
          <p:cNvSpPr>
            <a:spLocks noChangeArrowheads="1"/>
          </p:cNvSpPr>
          <p:nvPr/>
        </p:nvSpPr>
        <p:spPr bwMode="auto">
          <a:xfrm>
            <a:off x="4572000" y="2571744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3" name="Rectangle 3"/>
          <p:cNvSpPr>
            <a:spLocks noChangeArrowheads="1"/>
          </p:cNvSpPr>
          <p:nvPr/>
        </p:nvSpPr>
        <p:spPr bwMode="auto">
          <a:xfrm>
            <a:off x="4572000" y="3000372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4" name="Rectangle 3"/>
          <p:cNvSpPr>
            <a:spLocks noChangeArrowheads="1"/>
          </p:cNvSpPr>
          <p:nvPr/>
        </p:nvSpPr>
        <p:spPr bwMode="auto">
          <a:xfrm>
            <a:off x="4572000" y="3857628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5" name="Rectangle 3"/>
          <p:cNvSpPr>
            <a:spLocks noChangeArrowheads="1"/>
          </p:cNvSpPr>
          <p:nvPr/>
        </p:nvSpPr>
        <p:spPr bwMode="auto">
          <a:xfrm>
            <a:off x="4562483" y="4714884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6" name="Rectangle 3"/>
          <p:cNvSpPr>
            <a:spLocks noChangeArrowheads="1"/>
          </p:cNvSpPr>
          <p:nvPr/>
        </p:nvSpPr>
        <p:spPr bwMode="auto">
          <a:xfrm>
            <a:off x="4572000" y="5143512"/>
            <a:ext cx="1223963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" name="Rectangle 3"/>
          <p:cNvSpPr>
            <a:spLocks noChangeArrowheads="1"/>
          </p:cNvSpPr>
          <p:nvPr/>
        </p:nvSpPr>
        <p:spPr bwMode="auto">
          <a:xfrm>
            <a:off x="4572000" y="6000768"/>
            <a:ext cx="1223963" cy="428628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5786446" y="1714488"/>
            <a:ext cx="1285884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5786446" y="2143116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" name="Rectangle 4"/>
          <p:cNvSpPr>
            <a:spLocks noChangeArrowheads="1"/>
          </p:cNvSpPr>
          <p:nvPr/>
        </p:nvSpPr>
        <p:spPr bwMode="auto">
          <a:xfrm>
            <a:off x="5786446" y="3429000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5786446" y="4286256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5786446" y="5572140"/>
            <a:ext cx="1295400" cy="43497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 advTm="3000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85 3.33333E-6 L -0.43993 -0.0002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2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 -2.96296E-6 L -0.43108 -0.0011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7037E-7 L -0.19184 -0.0002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82 2.96296E-6 L -0.23143 -0.000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 -2.96296E-6 L -0.32083 -0.0006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96296E-6 L -0.23143 -0.00023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96296E-6 L -0.34444 0.0002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96296E-6 L -0.1842 0.0007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96296E-6 L -0.33663 0.0013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0.00185 L -0.27361 0.00371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96296E-6 L -0.23143 0.00232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42 -0.00764 L -0.28941 -0.00486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154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D4F"/>
                                      </p:to>
                                    </p:animClr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</p:childTnLst>
        </p:cTn>
      </p:par>
    </p:tnLst>
    <p:bldLst>
      <p:bldP spid="4126" grpId="0" animBg="1"/>
      <p:bldP spid="68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1086</TotalTime>
  <Words>366</Words>
  <Application>Microsoft Office PowerPoint</Application>
  <PresentationFormat>Экран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Функциональность ограничена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Демонстрационно-бесплатная версия</dc:creator>
  <cp:lastModifiedBy>Admin</cp:lastModifiedBy>
  <cp:revision>91</cp:revision>
  <dcterms:created xsi:type="dcterms:W3CDTF">2009-08-20T03:50:46Z</dcterms:created>
  <dcterms:modified xsi:type="dcterms:W3CDTF">2020-04-17T18:17:25Z</dcterms:modified>
</cp:coreProperties>
</file>