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9"/>
  </p:notesMasterIdLst>
  <p:handoutMasterIdLst>
    <p:handoutMasterId r:id="rId20"/>
  </p:handoutMasterIdLst>
  <p:sldIdLst>
    <p:sldId id="277" r:id="rId3"/>
    <p:sldId id="292" r:id="rId4"/>
    <p:sldId id="284" r:id="rId5"/>
    <p:sldId id="285" r:id="rId6"/>
    <p:sldId id="267" r:id="rId7"/>
    <p:sldId id="286" r:id="rId8"/>
    <p:sldId id="283" r:id="rId9"/>
    <p:sldId id="282" r:id="rId10"/>
    <p:sldId id="275" r:id="rId11"/>
    <p:sldId id="288" r:id="rId12"/>
    <p:sldId id="287" r:id="rId13"/>
    <p:sldId id="289" r:id="rId14"/>
    <p:sldId id="290" r:id="rId15"/>
    <p:sldId id="291" r:id="rId16"/>
    <p:sldId id="28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4709" autoAdjust="0"/>
  </p:normalViewPr>
  <p:slideViewPr>
    <p:cSldViewPr>
      <p:cViewPr>
        <p:scale>
          <a:sx n="77" d="100"/>
          <a:sy n="77" d="100"/>
        </p:scale>
        <p:origin x="-13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-1699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4B5BD-9ED7-4CC5-8B68-569707E3548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AA360-1DF5-43BF-B9A5-846FD4F4D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29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33F56-2661-4205-B1CC-49B6C14FC46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5336D-7E9B-4C60-9335-575549CF4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3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90801AD-039D-45BF-B06F-3D6BADFA55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9F51A4E-0215-4588-8F34-4C4E778D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flashsait.com/text/rus_narod.ph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00034" y="2143116"/>
            <a:ext cx="8281987" cy="121444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</a:rPr>
              <a:t>«Правописание –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</a:rPr>
              <a:t>ться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</a:rPr>
              <a:t> или –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</a:rPr>
              <a:t>тся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omic Sans MS" pitchFamily="66" charset="0"/>
              </a:rPr>
              <a:t> в глаголах</a:t>
            </a:r>
            <a:r>
              <a:rPr lang="ru-RU" sz="3200" b="1" dirty="0" smtClean="0">
                <a:solidFill>
                  <a:schemeClr val="tx2"/>
                </a:solidFill>
                <a:latin typeface="Comic Sans MS" pitchFamily="66" charset="0"/>
              </a:rPr>
              <a:t>.»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87675" y="4437063"/>
            <a:ext cx="565150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hlink"/>
                </a:solidFill>
                <a:effectLst/>
                <a:latin typeface="Comic Sans MS" pitchFamily="66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051050" y="333375"/>
            <a:ext cx="5400675" cy="1381113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omic Sans MS" pitchFamily="66" charset="0"/>
              </a:rPr>
              <a:t>Презентационное сопровождение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3366"/>
                </a:solidFill>
                <a:latin typeface="Comic Sans MS" pitchFamily="66" charset="0"/>
              </a:rPr>
              <a:t>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omic Sans MS" pitchFamily="66" charset="0"/>
              </a:rPr>
              <a:t>рока </a:t>
            </a:r>
            <a:r>
              <a:rPr lang="ru-RU" sz="2000" b="1" dirty="0" smtClean="0">
                <a:solidFill>
                  <a:srgbClr val="003366"/>
                </a:solidFill>
                <a:latin typeface="Comic Sans MS" pitchFamily="66" charset="0"/>
              </a:rPr>
              <a:t> русского языка в 4 классе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3366"/>
                </a:solidFill>
                <a:latin typeface="Comic Sans MS" pitchFamily="66" charset="0"/>
              </a:rPr>
              <a:t>УМК «Школа России»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omic Sans MS" pitchFamily="66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8662" y="1857364"/>
            <a:ext cx="7286676" cy="1588"/>
          </a:xfrm>
          <a:prstGeom prst="line">
            <a:avLst/>
          </a:prstGeom>
          <a:ln w="444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Внимание! Не путайте формы этих глаголов с существительными, которые оканчиваются на -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8712" y="2708920"/>
            <a:ext cx="8431760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Переносица – переносится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Водица – водиться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Спица – спится</a:t>
            </a:r>
          </a:p>
        </p:txBody>
      </p:sp>
    </p:spTree>
    <p:extLst>
      <p:ext uri="{BB962C8B-B14F-4D97-AF65-F5344CB8AC3E}">
        <p14:creationId xmlns:p14="http://schemas.microsoft.com/office/powerpoint/2010/main" val="5272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5"/>
            <a:ext cx="65344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Карточка №1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 Увлечение - увлекаться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аслаждение - наслаждаться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раздражение - раздражаться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даление - удаляться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244334"/>
            <a:ext cx="61822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2.Тащимся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тащиться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мчимся - мчаться 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ассержусь - рассердиться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улыбаюсь - улыбаться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9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13690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Карточка №2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зоопарке проживает много зверей. Крошечные медвежата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резвя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в своей клетке. Львёнок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Сенечка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пытается укусить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ю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маму. Обезьяна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держи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за ветку и сладко спит. Семейство тигров дружно умывается. Интересно ухаживать за животными и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заботи</a:t>
            </a:r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тьс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о них.</a:t>
            </a:r>
          </a:p>
        </p:txBody>
      </p:sp>
    </p:spTree>
    <p:extLst>
      <p:ext uri="{BB962C8B-B14F-4D97-AF65-F5344CB8AC3E}">
        <p14:creationId xmlns:p14="http://schemas.microsoft.com/office/powerpoint/2010/main" val="208353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Карточка №3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Проявлять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стремление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---    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стремиться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стремится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Испытывать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волнение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---           волноваться – волнуется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Допускать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ошибки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---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ошибаться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ошибается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Принять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решение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---решиться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решится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Чувствовать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радость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---радоваться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 радуется</a:t>
            </a:r>
          </a:p>
        </p:txBody>
      </p:sp>
    </p:spTree>
    <p:extLst>
      <p:ext uri="{BB962C8B-B14F-4D97-AF65-F5344CB8AC3E}">
        <p14:creationId xmlns:p14="http://schemas.microsoft.com/office/powerpoint/2010/main" val="14878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21746"/>
            <a:ext cx="7426905" cy="11079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Домашнее задание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2420888"/>
            <a:ext cx="517953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Упр.219 </a:t>
            </a:r>
            <a:r>
              <a:rPr lang="ru-RU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105</a:t>
            </a:r>
          </a:p>
          <a:p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выучить правило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2941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Cj042811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1197" y="3764757"/>
            <a:ext cx="2752725" cy="2971800"/>
          </a:xfrm>
          <a:prstGeom prst="rect">
            <a:avLst/>
          </a:prstGeom>
          <a:noFill/>
        </p:spPr>
      </p:pic>
      <p:pic>
        <p:nvPicPr>
          <p:cNvPr id="3" name="Picture 7" descr="377f0857764b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/>
          <a:stretch>
            <a:fillRect/>
          </a:stretch>
        </p:blipFill>
        <p:spPr bwMode="auto">
          <a:xfrm>
            <a:off x="306387" y="121443"/>
            <a:ext cx="33655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1565275" y="1750218"/>
            <a:ext cx="7272337" cy="259238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ru-RU" sz="3600" b="1" i="1" kern="10" spc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Спасибо за урок!</a:t>
            </a:r>
            <a:endParaRPr lang="ru-RU" sz="3600" b="1" i="1" kern="10" spc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68313" y="26035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smtClean="0">
                <a:ln>
                  <a:noFill/>
                </a:ln>
                <a:solidFill>
                  <a:srgbClr val="000066"/>
                </a:solidFill>
                <a:effectLst/>
                <a:latin typeface="Arial" pitchFamily="34" charset="0"/>
              </a:rPr>
              <a:t>Ссылки: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95288" y="1484313"/>
            <a:ext cx="8291512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400"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Коллекция картинок из SMART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Board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400"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hlinkClick r:id="rId2"/>
              </a:rPr>
              <a:t>http://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hlinkClick r:id="rId2"/>
              </a:rPr>
              <a:t>flashsait.com/text/rus_narod.php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3407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Если мы будем хорошо знать язык, то сможем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4" descr="tit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859" y="4725144"/>
            <a:ext cx="30241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896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764704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Лаборатория,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9" y="1484784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езвишься,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9" y="2204864"/>
            <a:ext cx="8496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брить,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636" y="3010804"/>
            <a:ext cx="8549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извинюсь,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84449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сочинить,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9" y="4869160"/>
            <a:ext cx="8352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подготовимся. </a:t>
            </a:r>
          </a:p>
        </p:txBody>
      </p:sp>
    </p:spTree>
    <p:extLst>
      <p:ext uri="{BB962C8B-B14F-4D97-AF65-F5344CB8AC3E}">
        <p14:creationId xmlns:p14="http://schemas.microsoft.com/office/powerpoint/2010/main" val="318112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Учится - учиться.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Трудится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– трудиться.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Ленится – лениться.</a:t>
            </a:r>
          </a:p>
        </p:txBody>
      </p:sp>
    </p:spTree>
    <p:extLst>
      <p:ext uri="{BB962C8B-B14F-4D97-AF65-F5344CB8AC3E}">
        <p14:creationId xmlns:p14="http://schemas.microsoft.com/office/powerpoint/2010/main" val="41998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457200" y="381000"/>
            <a:ext cx="6324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366">
                        <a:gamma/>
                        <a:tint val="15686"/>
                        <a:invGamma/>
                      </a:srgbClr>
                    </a:gs>
                    <a:gs pos="100000">
                      <a:srgbClr val="003366"/>
                    </a:gs>
                  </a:gsLst>
                  <a:lin ang="5400000" scaled="1"/>
                </a:gradFill>
                <a:effectLst/>
                <a:latin typeface="Comic Sans MS"/>
              </a:rPr>
              <a:t>Проблемный вопрос</a:t>
            </a:r>
            <a:endParaRPr lang="ru-RU" sz="3600" kern="10" spc="0">
              <a:ln w="254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3366">
                      <a:gamma/>
                      <a:tint val="15686"/>
                      <a:invGamma/>
                    </a:srgbClr>
                  </a:gs>
                  <a:gs pos="100000">
                    <a:srgbClr val="003366"/>
                  </a:gs>
                </a:gsLst>
                <a:lin ang="5400000" scaled="1"/>
              </a:gradFill>
              <a:effectLst/>
              <a:latin typeface="Comic Sans MS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23528" y="2000240"/>
            <a:ext cx="864096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чего 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зависит 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написание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ться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или  -</a:t>
            </a:r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глаголах?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tit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038600"/>
            <a:ext cx="30241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WordArt 5"/>
          <p:cNvSpPr>
            <a:spLocks noChangeArrowheads="1" noChangeShapeType="1" noTextEdit="1"/>
          </p:cNvSpPr>
          <p:nvPr/>
        </p:nvSpPr>
        <p:spPr bwMode="auto">
          <a:xfrm>
            <a:off x="838200" y="5867400"/>
            <a:ext cx="708660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800" kern="10" spc="0" smtClean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/>
                <a:latin typeface="Comic Sans MS"/>
              </a:rPr>
              <a:t>Выскажите свои гипотезы.</a:t>
            </a:r>
            <a:endParaRPr lang="ru-RU" sz="1800" kern="10" spc="0">
              <a:ln w="254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effectLst/>
              <a:latin typeface="Comic Sans M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28662" y="1500174"/>
            <a:ext cx="7286676" cy="1588"/>
          </a:xfrm>
          <a:prstGeom prst="line">
            <a:avLst/>
          </a:prstGeom>
          <a:ln w="444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dirty="0" smtClean="0"/>
          </a:p>
          <a:p>
            <a:r>
              <a:rPr lang="ru-RU" sz="4800" b="1" smtClean="0"/>
              <a:t>Саша </a:t>
            </a:r>
            <a:r>
              <a:rPr lang="ru-RU" sz="4800" b="1"/>
              <a:t>учится </a:t>
            </a:r>
            <a:r>
              <a:rPr lang="ru-RU" sz="4800" b="1" smtClean="0"/>
              <a:t>на пятёрки</a:t>
            </a:r>
            <a:r>
              <a:rPr lang="ru-RU" sz="4800" b="1"/>
              <a:t>. </a:t>
            </a:r>
            <a:endParaRPr lang="ru-RU" sz="4800" b="1" smtClean="0"/>
          </a:p>
          <a:p>
            <a:endParaRPr lang="ru-RU" sz="4800" b="1" dirty="0" smtClean="0"/>
          </a:p>
          <a:p>
            <a:r>
              <a:rPr lang="ru-RU" sz="4800" b="1" dirty="0" smtClean="0"/>
              <a:t>Саша </a:t>
            </a:r>
            <a:r>
              <a:rPr lang="ru-RU" sz="4800" b="1" dirty="0"/>
              <a:t>хочет учиться на пятёрки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287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204" y="404664"/>
            <a:ext cx="83529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(Что делает?) катается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(что делать?) кататься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(что делает?) купается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(что делать?) купаться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59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692113"/>
              </p:ext>
            </p:extLst>
          </p:nvPr>
        </p:nvGraphicFramePr>
        <p:xfrm>
          <a:off x="395536" y="404664"/>
          <a:ext cx="8424936" cy="5832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2468"/>
                <a:gridCol w="4212468"/>
              </a:tblGrid>
              <a:tr h="2474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правописания 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тся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и 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ться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в глаголах по форме слова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правописания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тся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и 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ться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в глаголах по вопросу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58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</a:rPr>
                        <a:t>ТСЯ</a:t>
                      </a:r>
                      <a:r>
                        <a:rPr lang="ru-RU" sz="2000" dirty="0">
                          <a:effectLst/>
                        </a:rPr>
                        <a:t>- 3 лицо, ед. число или </a:t>
                      </a:r>
                      <a:r>
                        <a:rPr lang="ru-RU" sz="2000" dirty="0" err="1">
                          <a:effectLst/>
                        </a:rPr>
                        <a:t>множ.число</a:t>
                      </a:r>
                      <a:r>
                        <a:rPr lang="ru-RU" sz="2000" dirty="0">
                          <a:effectLst/>
                        </a:rPr>
                        <a:t>. </a:t>
                      </a:r>
                      <a:r>
                        <a:rPr lang="ru-RU" sz="2000" b="0" dirty="0">
                          <a:effectLst/>
                        </a:rPr>
                        <a:t>Например: кувыркается, кувыркаются. </a:t>
                      </a:r>
                      <a:endParaRPr lang="ru-RU" sz="2000" b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ТЬСЯ </a:t>
                      </a:r>
                      <a:r>
                        <a:rPr lang="ru-RU" sz="2000" dirty="0">
                          <a:effectLst/>
                        </a:rPr>
                        <a:t>- неопределённая форма глагола. Например: кувыркаться.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(Что делает?) кувыркается, (что делают?) кувыркаются.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(</a:t>
                      </a:r>
                      <a:r>
                        <a:rPr lang="ru-RU" sz="2000" dirty="0">
                          <a:effectLst/>
                        </a:rPr>
                        <a:t>Что делать?) кувыркаться.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6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16013" y="8382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0" y="838200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791200" y="838200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116013" y="128586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несё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116013" y="1700213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влюбля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116013" y="21336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влива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16013" y="25654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Arial" pitchFamily="34" charset="0"/>
              </a:rPr>
              <a:t>бои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116013" y="29972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соревнуе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116013" y="34290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ошиба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116013" y="38608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умывае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116013" y="42926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волнова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116013" y="4724400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собирае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116013" y="5157788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приближае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116013" y="5589588"/>
            <a:ext cx="3455987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покача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116013" y="6021389"/>
            <a:ext cx="3455987" cy="408008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latin typeface="Arial" pitchFamily="34" charset="0"/>
              </a:rPr>
              <a:t>возвращае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5795963" y="1268413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5786446" y="1285860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4572000" y="1700213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49" name="WordArt 53"/>
          <p:cNvSpPr>
            <a:spLocks noChangeArrowheads="1" noChangeShapeType="1" noTextEdit="1"/>
          </p:cNvSpPr>
          <p:nvPr/>
        </p:nvSpPr>
        <p:spPr bwMode="auto">
          <a:xfrm>
            <a:off x="571472" y="228600"/>
            <a:ext cx="7929618" cy="4143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18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/>
                <a:latin typeface="Century" pitchFamily="18" charset="0"/>
              </a:rPr>
              <a:t>Вставь -</a:t>
            </a:r>
            <a:r>
              <a:rPr lang="ru-RU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latin typeface="Century" pitchFamily="18" charset="0"/>
              </a:rPr>
              <a:t>ться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latin typeface="Century" pitchFamily="18" charset="0"/>
              </a:rPr>
              <a:t> или -</a:t>
            </a:r>
            <a:r>
              <a:rPr lang="ru-RU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latin typeface="Century" pitchFamily="18" charset="0"/>
              </a:rPr>
              <a:t>тся</a:t>
            </a:r>
            <a:endParaRPr lang="ru-RU" sz="18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/>
              <a:latin typeface="Century" pitchFamily="18" charset="0"/>
            </a:endParaRPr>
          </a:p>
        </p:txBody>
      </p:sp>
      <p:sp>
        <p:nvSpPr>
          <p:cNvPr id="58" name="Rectangle 31"/>
          <p:cNvSpPr>
            <a:spLocks noChangeArrowheads="1"/>
          </p:cNvSpPr>
          <p:nvPr/>
        </p:nvSpPr>
        <p:spPr bwMode="auto">
          <a:xfrm>
            <a:off x="4572000" y="2136769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" name="Rectangle 29"/>
          <p:cNvSpPr>
            <a:spLocks noChangeArrowheads="1"/>
          </p:cNvSpPr>
          <p:nvPr/>
        </p:nvSpPr>
        <p:spPr bwMode="auto">
          <a:xfrm>
            <a:off x="5786446" y="2571744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Rectangle 29"/>
          <p:cNvSpPr>
            <a:spLocks noChangeArrowheads="1"/>
          </p:cNvSpPr>
          <p:nvPr/>
        </p:nvSpPr>
        <p:spPr bwMode="auto">
          <a:xfrm>
            <a:off x="5786446" y="3000372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1" name="Rectangle 31"/>
          <p:cNvSpPr>
            <a:spLocks noChangeArrowheads="1"/>
          </p:cNvSpPr>
          <p:nvPr/>
        </p:nvSpPr>
        <p:spPr bwMode="auto">
          <a:xfrm>
            <a:off x="4572000" y="3429000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2" name="Rectangle 29"/>
          <p:cNvSpPr>
            <a:spLocks noChangeArrowheads="1"/>
          </p:cNvSpPr>
          <p:nvPr/>
        </p:nvSpPr>
        <p:spPr bwMode="auto">
          <a:xfrm>
            <a:off x="5786446" y="3857628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3" name="Rectangle 31"/>
          <p:cNvSpPr>
            <a:spLocks noChangeArrowheads="1"/>
          </p:cNvSpPr>
          <p:nvPr/>
        </p:nvSpPr>
        <p:spPr bwMode="auto">
          <a:xfrm>
            <a:off x="4572000" y="4286256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4" name="Rectangle 29"/>
          <p:cNvSpPr>
            <a:spLocks noChangeArrowheads="1"/>
          </p:cNvSpPr>
          <p:nvPr/>
        </p:nvSpPr>
        <p:spPr bwMode="auto">
          <a:xfrm>
            <a:off x="5786446" y="4714884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5" name="Rectangle 29"/>
          <p:cNvSpPr>
            <a:spLocks noChangeArrowheads="1"/>
          </p:cNvSpPr>
          <p:nvPr/>
        </p:nvSpPr>
        <p:spPr bwMode="auto">
          <a:xfrm>
            <a:off x="5786446" y="5143512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6" name="Rectangle 31"/>
          <p:cNvSpPr>
            <a:spLocks noChangeArrowheads="1"/>
          </p:cNvSpPr>
          <p:nvPr/>
        </p:nvSpPr>
        <p:spPr bwMode="auto">
          <a:xfrm>
            <a:off x="4572000" y="5572140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ться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Rectangle 29"/>
          <p:cNvSpPr>
            <a:spLocks noChangeArrowheads="1"/>
          </p:cNvSpPr>
          <p:nvPr/>
        </p:nvSpPr>
        <p:spPr bwMode="auto">
          <a:xfrm>
            <a:off x="5786446" y="6000768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тся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" name="Rectangle 30"/>
          <p:cNvSpPr>
            <a:spLocks noChangeArrowheads="1"/>
          </p:cNvSpPr>
          <p:nvPr/>
        </p:nvSpPr>
        <p:spPr bwMode="auto">
          <a:xfrm>
            <a:off x="5786446" y="2571744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" name="Rectangle 3"/>
          <p:cNvSpPr>
            <a:spLocks noChangeArrowheads="1"/>
          </p:cNvSpPr>
          <p:nvPr/>
        </p:nvSpPr>
        <p:spPr bwMode="auto">
          <a:xfrm>
            <a:off x="4572000" y="1714488"/>
            <a:ext cx="1428760" cy="428628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" name="Rectangle 3"/>
          <p:cNvSpPr>
            <a:spLocks noChangeArrowheads="1"/>
          </p:cNvSpPr>
          <p:nvPr/>
        </p:nvSpPr>
        <p:spPr bwMode="auto">
          <a:xfrm>
            <a:off x="4572000" y="2143116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3" name="Rectangle 30"/>
          <p:cNvSpPr>
            <a:spLocks noChangeArrowheads="1"/>
          </p:cNvSpPr>
          <p:nvPr/>
        </p:nvSpPr>
        <p:spPr bwMode="auto">
          <a:xfrm>
            <a:off x="5786446" y="3000372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4" name="Rectangle 3"/>
          <p:cNvSpPr>
            <a:spLocks noChangeArrowheads="1"/>
          </p:cNvSpPr>
          <p:nvPr/>
        </p:nvSpPr>
        <p:spPr bwMode="auto">
          <a:xfrm>
            <a:off x="4572000" y="3429000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5" name="Rectangle 30"/>
          <p:cNvSpPr>
            <a:spLocks noChangeArrowheads="1"/>
          </p:cNvSpPr>
          <p:nvPr/>
        </p:nvSpPr>
        <p:spPr bwMode="auto">
          <a:xfrm>
            <a:off x="5786446" y="3857628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6" name="Rectangle 3"/>
          <p:cNvSpPr>
            <a:spLocks noChangeArrowheads="1"/>
          </p:cNvSpPr>
          <p:nvPr/>
        </p:nvSpPr>
        <p:spPr bwMode="auto">
          <a:xfrm>
            <a:off x="4572000" y="4286256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7" name="Rectangle 30"/>
          <p:cNvSpPr>
            <a:spLocks noChangeArrowheads="1"/>
          </p:cNvSpPr>
          <p:nvPr/>
        </p:nvSpPr>
        <p:spPr bwMode="auto">
          <a:xfrm>
            <a:off x="5786446" y="4714884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" name="Rectangle 30"/>
          <p:cNvSpPr>
            <a:spLocks noChangeArrowheads="1"/>
          </p:cNvSpPr>
          <p:nvPr/>
        </p:nvSpPr>
        <p:spPr bwMode="auto">
          <a:xfrm>
            <a:off x="5786446" y="5143512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9" name="Rectangle 3"/>
          <p:cNvSpPr>
            <a:spLocks noChangeArrowheads="1"/>
          </p:cNvSpPr>
          <p:nvPr/>
        </p:nvSpPr>
        <p:spPr bwMode="auto">
          <a:xfrm>
            <a:off x="4572000" y="5572140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0" name="Rectangle 30"/>
          <p:cNvSpPr>
            <a:spLocks noChangeArrowheads="1"/>
          </p:cNvSpPr>
          <p:nvPr/>
        </p:nvSpPr>
        <p:spPr bwMode="auto">
          <a:xfrm>
            <a:off x="5786446" y="6000768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4572000" y="1285860"/>
            <a:ext cx="1223963" cy="428628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2" name="Rectangle 3"/>
          <p:cNvSpPr>
            <a:spLocks noChangeArrowheads="1"/>
          </p:cNvSpPr>
          <p:nvPr/>
        </p:nvSpPr>
        <p:spPr bwMode="auto">
          <a:xfrm>
            <a:off x="4572000" y="2571744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3" name="Rectangle 3"/>
          <p:cNvSpPr>
            <a:spLocks noChangeArrowheads="1"/>
          </p:cNvSpPr>
          <p:nvPr/>
        </p:nvSpPr>
        <p:spPr bwMode="auto">
          <a:xfrm>
            <a:off x="4572000" y="3000372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4" name="Rectangle 3"/>
          <p:cNvSpPr>
            <a:spLocks noChangeArrowheads="1"/>
          </p:cNvSpPr>
          <p:nvPr/>
        </p:nvSpPr>
        <p:spPr bwMode="auto">
          <a:xfrm>
            <a:off x="4572000" y="3857628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5" name="Rectangle 3"/>
          <p:cNvSpPr>
            <a:spLocks noChangeArrowheads="1"/>
          </p:cNvSpPr>
          <p:nvPr/>
        </p:nvSpPr>
        <p:spPr bwMode="auto">
          <a:xfrm>
            <a:off x="4562483" y="4714884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6" name="Rectangle 3"/>
          <p:cNvSpPr>
            <a:spLocks noChangeArrowheads="1"/>
          </p:cNvSpPr>
          <p:nvPr/>
        </p:nvSpPr>
        <p:spPr bwMode="auto">
          <a:xfrm>
            <a:off x="4572000" y="5143512"/>
            <a:ext cx="1223963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7" name="Rectangle 3"/>
          <p:cNvSpPr>
            <a:spLocks noChangeArrowheads="1"/>
          </p:cNvSpPr>
          <p:nvPr/>
        </p:nvSpPr>
        <p:spPr bwMode="auto">
          <a:xfrm>
            <a:off x="4572000" y="6000768"/>
            <a:ext cx="1223963" cy="428628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0" name="Rectangle 4"/>
          <p:cNvSpPr>
            <a:spLocks noChangeArrowheads="1"/>
          </p:cNvSpPr>
          <p:nvPr/>
        </p:nvSpPr>
        <p:spPr bwMode="auto">
          <a:xfrm>
            <a:off x="5786446" y="1714488"/>
            <a:ext cx="1285884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1" name="Rectangle 4"/>
          <p:cNvSpPr>
            <a:spLocks noChangeArrowheads="1"/>
          </p:cNvSpPr>
          <p:nvPr/>
        </p:nvSpPr>
        <p:spPr bwMode="auto">
          <a:xfrm>
            <a:off x="5786446" y="2143116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" name="Rectangle 4"/>
          <p:cNvSpPr>
            <a:spLocks noChangeArrowheads="1"/>
          </p:cNvSpPr>
          <p:nvPr/>
        </p:nvSpPr>
        <p:spPr bwMode="auto">
          <a:xfrm>
            <a:off x="5786446" y="3429000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3" name="Rectangle 4"/>
          <p:cNvSpPr>
            <a:spLocks noChangeArrowheads="1"/>
          </p:cNvSpPr>
          <p:nvPr/>
        </p:nvSpPr>
        <p:spPr bwMode="auto">
          <a:xfrm>
            <a:off x="5786446" y="4286256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4" name="Rectangle 4"/>
          <p:cNvSpPr>
            <a:spLocks noChangeArrowheads="1"/>
          </p:cNvSpPr>
          <p:nvPr/>
        </p:nvSpPr>
        <p:spPr bwMode="auto">
          <a:xfrm>
            <a:off x="5786446" y="5572140"/>
            <a:ext cx="1295400" cy="43497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Click="0" advTm="3000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3.33333E-6 L -0.43993 -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2.96296E-6 L -0.43108 -0.0011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-0.19184 -0.0002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82 2.96296E-6 L -0.23143 -0.000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2.96296E-6 L -0.32083 -0.000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23143 -0.0002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-0.34444 0.0002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1842 0.000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-0.33663 0.0013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0185 L -0.27361 0.0037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23143 0.0023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2 -0.00764 L -0.28941 -0.0048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D4F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4126" grpId="0" animBg="1"/>
      <p:bldP spid="68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366</Words>
  <Application>Microsoft Office PowerPoint</Application>
  <PresentationFormat>Экран (4:3)</PresentationFormat>
  <Paragraphs>97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Функциональность ограничена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Демонстрационно-бесплатная версия</dc:creator>
  <cp:lastModifiedBy>Admin</cp:lastModifiedBy>
  <cp:revision>91</cp:revision>
  <dcterms:created xsi:type="dcterms:W3CDTF">2009-08-20T03:50:46Z</dcterms:created>
  <dcterms:modified xsi:type="dcterms:W3CDTF">2020-04-17T18:17:25Z</dcterms:modified>
</cp:coreProperties>
</file>