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4" r:id="rId4"/>
    <p:sldId id="265" r:id="rId5"/>
    <p:sldId id="266" r:id="rId6"/>
    <p:sldId id="277" r:id="rId7"/>
    <p:sldId id="267" r:id="rId8"/>
    <p:sldId id="276" r:id="rId9"/>
    <p:sldId id="257" r:id="rId10"/>
    <p:sldId id="278" r:id="rId11"/>
    <p:sldId id="258" r:id="rId12"/>
    <p:sldId id="260" r:id="rId13"/>
    <p:sldId id="261" r:id="rId14"/>
    <p:sldId id="259" r:id="rId15"/>
    <p:sldId id="268" r:id="rId16"/>
    <p:sldId id="273" r:id="rId17"/>
    <p:sldId id="269" r:id="rId18"/>
    <p:sldId id="270" r:id="rId19"/>
    <p:sldId id="271" r:id="rId20"/>
    <p:sldId id="272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F00B-1B89-4F36-A502-0112476E566A}" type="datetimeFigureOut">
              <a:rPr lang="ru-RU" smtClean="0"/>
              <a:pPr/>
              <a:t>19.03.2012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0CF5-2B6D-4AEA-9D47-86076FDDE5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2571767"/>
          </a:xfrm>
        </p:spPr>
        <p:txBody>
          <a:bodyPr>
            <a:noAutofit/>
          </a:bodyPr>
          <a:lstStyle/>
          <a:p>
            <a:pPr algn="l"/>
            <a:r>
              <a:rPr lang="ru-RU" sz="5400" i="1" u="sng" dirty="0" smtClean="0">
                <a:solidFill>
                  <a:srgbClr val="C00000"/>
                </a:solidFill>
              </a:rPr>
              <a:t>Виртуальная экскурсия </a:t>
            </a:r>
            <a:br>
              <a:rPr lang="ru-RU" sz="5400" i="1" u="sng" dirty="0" smtClean="0">
                <a:solidFill>
                  <a:srgbClr val="C00000"/>
                </a:solidFill>
              </a:rPr>
            </a:br>
            <a:r>
              <a:rPr lang="ru-RU" sz="5400" i="1" u="sng" dirty="0" smtClean="0">
                <a:solidFill>
                  <a:srgbClr val="C00000"/>
                </a:solidFill>
              </a:rPr>
              <a:t>в дом-музей</a:t>
            </a:r>
            <a:br>
              <a:rPr lang="ru-RU" sz="5400" i="1" u="sng" dirty="0" smtClean="0">
                <a:solidFill>
                  <a:srgbClr val="C00000"/>
                </a:solidFill>
              </a:rPr>
            </a:br>
            <a:r>
              <a:rPr lang="ru-RU" sz="5400" i="1" u="sng" dirty="0" smtClean="0">
                <a:solidFill>
                  <a:srgbClr val="C00000"/>
                </a:solidFill>
              </a:rPr>
              <a:t>В.П.Астафьева</a:t>
            </a:r>
            <a:br>
              <a:rPr lang="ru-RU" sz="5400" i="1" u="sng" dirty="0" smtClean="0">
                <a:solidFill>
                  <a:srgbClr val="C00000"/>
                </a:solidFill>
              </a:rPr>
            </a:br>
            <a:endParaRPr lang="ru-RU" sz="5400" i="1" u="sng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SERG\Рабочий стол\Астафьев\krasno_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4071966" cy="3440109"/>
          </a:xfrm>
          <a:prstGeom prst="rect">
            <a:avLst/>
          </a:prstGeom>
          <a:noFill/>
        </p:spPr>
      </p:pic>
      <p:pic>
        <p:nvPicPr>
          <p:cNvPr id="5" name="Picture 2" descr="C:\Documents and Settings\SERG\Рабочий стол\Астафьев\8a6_2539240.jpg"/>
          <p:cNvPicPr>
            <a:picLocks noChangeAspect="1" noChangeArrowheads="1"/>
          </p:cNvPicPr>
          <p:nvPr/>
        </p:nvPicPr>
        <p:blipFill>
          <a:blip r:embed="rId3"/>
          <a:srcRect l="29339"/>
          <a:stretch>
            <a:fillRect/>
          </a:stretch>
        </p:blipFill>
        <p:spPr bwMode="auto">
          <a:xfrm>
            <a:off x="5286380" y="1214422"/>
            <a:ext cx="364333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Дом-музей </a:t>
            </a:r>
            <a:r>
              <a:rPr lang="ru-RU" i="1" u="sng" dirty="0" smtClean="0">
                <a:solidFill>
                  <a:srgbClr val="C00000"/>
                </a:solidFill>
              </a:rPr>
              <a:t>писателя</a:t>
            </a:r>
            <a:endParaRPr lang="ru-RU" dirty="0"/>
          </a:p>
        </p:txBody>
      </p:sp>
      <p:pic>
        <p:nvPicPr>
          <p:cNvPr id="2050" name="Picture 2" descr="C:\Documents and Settings\SERG\Рабочий стол\Астафьев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5"/>
            <a:ext cx="3571900" cy="2348711"/>
          </a:xfrm>
          <a:prstGeom prst="rect">
            <a:avLst/>
          </a:prstGeom>
          <a:noFill/>
        </p:spPr>
      </p:pic>
      <p:pic>
        <p:nvPicPr>
          <p:cNvPr id="2051" name="Picture 3" descr="C:\Documents and Settings\SERG\Рабочий стол\Астафьев\003.JPG"/>
          <p:cNvPicPr>
            <a:picLocks noChangeAspect="1" noChangeArrowheads="1"/>
          </p:cNvPicPr>
          <p:nvPr/>
        </p:nvPicPr>
        <p:blipFill>
          <a:blip r:embed="rId3"/>
          <a:srcRect l="7559" r="4535"/>
          <a:stretch>
            <a:fillRect/>
          </a:stretch>
        </p:blipFill>
        <p:spPr bwMode="auto">
          <a:xfrm>
            <a:off x="285720" y="1428736"/>
            <a:ext cx="4186535" cy="3810000"/>
          </a:xfrm>
          <a:prstGeom prst="rect">
            <a:avLst/>
          </a:prstGeom>
          <a:noFill/>
        </p:spPr>
      </p:pic>
      <p:pic>
        <p:nvPicPr>
          <p:cNvPr id="2052" name="Picture 4" descr="C:\Documents and Settings\SERG\Рабочий стол\Астафьев\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3500462" cy="231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Скульптурная композиция  у входа в мемориальный комплекс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SERG\Рабочий стол\Астафьев\00000013.jpg"/>
          <p:cNvPicPr>
            <a:picLocks noChangeAspect="1" noChangeArrowheads="1"/>
          </p:cNvPicPr>
          <p:nvPr/>
        </p:nvPicPr>
        <p:blipFill>
          <a:blip r:embed="rId2"/>
          <a:srcRect l="6803" r="4535"/>
          <a:stretch>
            <a:fillRect/>
          </a:stretch>
        </p:blipFill>
        <p:spPr bwMode="auto">
          <a:xfrm>
            <a:off x="500034" y="1928802"/>
            <a:ext cx="3863659" cy="3786214"/>
          </a:xfrm>
          <a:prstGeom prst="rect">
            <a:avLst/>
          </a:prstGeom>
          <a:noFill/>
        </p:spPr>
      </p:pic>
      <p:pic>
        <p:nvPicPr>
          <p:cNvPr id="1026" name="Picture 2" descr="C:\Documents and Settings\SERG\Рабочий стол\476295.jpg"/>
          <p:cNvPicPr>
            <a:picLocks noChangeAspect="1" noChangeArrowheads="1"/>
          </p:cNvPicPr>
          <p:nvPr/>
        </p:nvPicPr>
        <p:blipFill>
          <a:blip r:embed="rId3"/>
          <a:srcRect l="9866" t="5066" r="12902"/>
          <a:stretch>
            <a:fillRect/>
          </a:stretch>
        </p:blipFill>
        <p:spPr bwMode="auto">
          <a:xfrm>
            <a:off x="4786314" y="1928802"/>
            <a:ext cx="392909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В доме-музее воссоздана картина крестьянского  быта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4" name="Picture 4" descr="C:\Documents and Settings\SERG\Рабочий стол\Астафьев\291260--42605123-200-u92811.jpg"/>
          <p:cNvPicPr>
            <a:picLocks noChangeAspect="1" noChangeArrowheads="1"/>
          </p:cNvPicPr>
          <p:nvPr/>
        </p:nvPicPr>
        <p:blipFill>
          <a:blip r:embed="rId2"/>
          <a:srcRect b="7559"/>
          <a:stretch>
            <a:fillRect/>
          </a:stretch>
        </p:blipFill>
        <p:spPr bwMode="auto">
          <a:xfrm>
            <a:off x="428596" y="1571612"/>
            <a:ext cx="3905277" cy="2707562"/>
          </a:xfrm>
          <a:prstGeom prst="rect">
            <a:avLst/>
          </a:prstGeom>
          <a:noFill/>
        </p:spPr>
      </p:pic>
      <p:pic>
        <p:nvPicPr>
          <p:cNvPr id="6" name="Picture 5" descr="C:\Documents and Settings\SERG\Рабочий стол\Астафьев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071834" cy="2314115"/>
          </a:xfrm>
          <a:prstGeom prst="rect">
            <a:avLst/>
          </a:prstGeom>
          <a:noFill/>
        </p:spPr>
      </p:pic>
      <p:pic>
        <p:nvPicPr>
          <p:cNvPr id="7" name="Picture 6" descr="C:\Documents and Settings\SERG\Рабочий стол\Астафьев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071834" cy="2314115"/>
          </a:xfrm>
          <a:prstGeom prst="rect">
            <a:avLst/>
          </a:prstGeom>
          <a:noFill/>
        </p:spPr>
      </p:pic>
      <p:pic>
        <p:nvPicPr>
          <p:cNvPr id="8" name="Picture 8" descr="C:\Documents and Settings\SERG\Рабочий стол\Астафьев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500570"/>
            <a:ext cx="2786082" cy="209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000372"/>
            <a:ext cx="8472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Трудами архитекторов, историков, по воспоминаниям очевидцев, по книге «Последний поклон» усадьба была восстановлена до мельчайших подробностей. Такие усадьбы напоминали крепости: высокая бревенчатая изба, амбар; двор, по периметру которого строились помещения для скота, сеновалы, навесы для дров, телег, погреб и баня.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SERG\Рабочий стол\Астафьев\00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88027" cy="2571768"/>
          </a:xfrm>
          <a:prstGeom prst="rect">
            <a:avLst/>
          </a:prstGeom>
          <a:noFill/>
        </p:spPr>
      </p:pic>
      <p:pic>
        <p:nvPicPr>
          <p:cNvPr id="6" name="Picture 3" descr="C:\Documents and Settings\SERG\Рабочий стол\Астафьев\006.jpg"/>
          <p:cNvPicPr>
            <a:picLocks noChangeAspect="1" noChangeArrowheads="1"/>
          </p:cNvPicPr>
          <p:nvPr/>
        </p:nvPicPr>
        <p:blipFill>
          <a:blip r:embed="rId3"/>
          <a:srcRect b="14885"/>
          <a:stretch>
            <a:fillRect/>
          </a:stretch>
        </p:blipFill>
        <p:spPr bwMode="auto">
          <a:xfrm>
            <a:off x="4714876" y="285728"/>
            <a:ext cx="410402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357686" y="428604"/>
            <a:ext cx="4357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Музей был</a:t>
            </a:r>
            <a:r>
              <a:rPr lang="ru-RU" sz="2800" dirty="0" smtClean="0">
                <a:solidFill>
                  <a:srgbClr val="C00000"/>
                </a:solidFill>
              </a:rPr>
              <a:t> торжественно открыт  1 мая 2004 года      к 80-летия писателя.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  Самая светлая его книга  - </a:t>
            </a:r>
            <a:r>
              <a:rPr lang="ru-RU" sz="2800" u="sng" dirty="0" smtClean="0">
                <a:solidFill>
                  <a:srgbClr val="C00000"/>
                </a:solidFill>
              </a:rPr>
              <a:t>«Последний поклон» </a:t>
            </a:r>
            <a:r>
              <a:rPr lang="ru-RU" sz="2800" dirty="0" smtClean="0">
                <a:solidFill>
                  <a:srgbClr val="C00000"/>
                </a:solidFill>
              </a:rPr>
              <a:t>- почти целиком посвящена воспоминаниям детства. Астафьев писал повесть более тридцати лет, она так и осталась его любимым детищем.</a:t>
            </a:r>
          </a:p>
        </p:txBody>
      </p:sp>
      <p:pic>
        <p:nvPicPr>
          <p:cNvPr id="2058" name="Picture 10" descr="C:\Documents and Settings\SERG\Рабочий стол\Астафьев\54953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57652" cy="599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429000"/>
            <a:ext cx="8329642" cy="3143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…По скоблёному кухонному столу, как по огромной земле с пашнями, лугами и дорогами, на розовых копытцах скакал белый конь с розовой гривой. Сколько лет прошло с тех пор! Сколько событий минуло!.. А я всё не могу забыть бабушкиного пряника – того дивного коня с розовой гривой.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          (В.П.Астафьев «Конь с розовой гривой»)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Documents and Settings\SERG\Рабочий стол\Астафьев\post-165019-1306483041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Иллюстрации к повести </a:t>
            </a:r>
            <a:br>
              <a:rPr lang="ru-RU" i="1" u="sng" dirty="0" smtClean="0">
                <a:solidFill>
                  <a:srgbClr val="C00000"/>
                </a:solidFill>
              </a:rPr>
            </a:br>
            <a:r>
              <a:rPr lang="ru-RU" i="1" u="sng" dirty="0" smtClean="0">
                <a:solidFill>
                  <a:srgbClr val="C00000"/>
                </a:solidFill>
              </a:rPr>
              <a:t>«Конь с розовой гривой»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SERG\Рабочий стол\Астафьев\ast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663096" cy="4714908"/>
          </a:xfrm>
          <a:prstGeom prst="rect">
            <a:avLst/>
          </a:prstGeom>
          <a:noFill/>
        </p:spPr>
      </p:pic>
      <p:pic>
        <p:nvPicPr>
          <p:cNvPr id="5" name="Picture 10" descr="C:\Documents and Settings\SERG\Рабочий стол\Астафьев\549535b.jpg"/>
          <p:cNvPicPr>
            <a:picLocks noChangeAspect="1" noChangeArrowheads="1"/>
          </p:cNvPicPr>
          <p:nvPr/>
        </p:nvPicPr>
        <p:blipFill>
          <a:blip r:embed="rId3"/>
          <a:srcRect l="3043" t="39200" r="3043" b="1960"/>
          <a:stretch>
            <a:fillRect/>
          </a:stretch>
        </p:blipFill>
        <p:spPr bwMode="auto">
          <a:xfrm>
            <a:off x="5143504" y="1643050"/>
            <a:ext cx="362284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15252" cy="50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i="1" u="sng" dirty="0" smtClean="0">
                <a:solidFill>
                  <a:srgbClr val="C00000"/>
                </a:solidFill>
              </a:rPr>
              <a:t>Любимый писателем Енисей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Documents and Settings\SERG\Рабочий стол\Астафьев\yenisei-angara-river-100622-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906"/>
          <a:stretch>
            <a:fillRect/>
          </a:stretch>
        </p:blipFill>
        <p:spPr bwMode="auto">
          <a:xfrm>
            <a:off x="928662" y="1142984"/>
            <a:ext cx="6933816" cy="35280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00063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Одно из школьных сочинений В.П.Астафьева легло в основу рассказа «Васюткино озеро».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ERG\Рабочий стол\Астафьев\viktor_astef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Повествование в рассказах </a:t>
            </a:r>
            <a:br>
              <a:rPr lang="ru-RU" i="1" u="sng" dirty="0" smtClean="0">
                <a:solidFill>
                  <a:srgbClr val="C00000"/>
                </a:solidFill>
              </a:rPr>
            </a:br>
            <a:r>
              <a:rPr lang="ru-RU" i="1" u="sng" dirty="0" smtClean="0">
                <a:solidFill>
                  <a:srgbClr val="C00000"/>
                </a:solidFill>
              </a:rPr>
              <a:t>«Царь-рыба»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857364"/>
            <a:ext cx="4929222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Это произведение об утверждении связей современного человека и природы, о проблемах не только экологических, но и нравственных. </a:t>
            </a:r>
          </a:p>
          <a:p>
            <a:pPr>
              <a:buNone/>
            </a:pPr>
            <a:r>
              <a:rPr lang="ru-RU" dirty="0" smtClean="0"/>
              <a:t>         Мир природы таит в себе справедливое возмездие, о нём взывает страдание Царь - рыбы, израненной человеком.</a:t>
            </a:r>
            <a:endParaRPr lang="ru-RU" dirty="0"/>
          </a:p>
        </p:txBody>
      </p:sp>
      <p:pic>
        <p:nvPicPr>
          <p:cNvPr id="28674" name="Picture 2" descr="C:\Documents and Settings\SERG\Рабочий стол\Астафьев\0009-009-Pamjatnik-TSar-rybe-v-Ovsjan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1"/>
            <a:ext cx="3929090" cy="356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757610" cy="4214842"/>
          </a:xfrm>
        </p:spPr>
        <p:txBody>
          <a:bodyPr>
            <a:normAutofit fontScale="90000"/>
          </a:bodyPr>
          <a:lstStyle/>
          <a:p>
            <a:r>
              <a:rPr lang="ru-RU" sz="4900" i="1" u="sng" dirty="0" smtClean="0">
                <a:solidFill>
                  <a:srgbClr val="C00000"/>
                </a:solidFill>
              </a:rPr>
              <a:t>Виктор</a:t>
            </a:r>
            <a:br>
              <a:rPr lang="ru-RU" sz="4900" i="1" u="sng" dirty="0" smtClean="0">
                <a:solidFill>
                  <a:srgbClr val="C00000"/>
                </a:solidFill>
              </a:rPr>
            </a:br>
            <a:r>
              <a:rPr lang="ru-RU" sz="4900" i="1" u="sng" dirty="0" smtClean="0">
                <a:solidFill>
                  <a:srgbClr val="C00000"/>
                </a:solidFill>
              </a:rPr>
              <a:t>Петрович</a:t>
            </a:r>
            <a:br>
              <a:rPr lang="ru-RU" sz="4900" i="1" u="sng" dirty="0" smtClean="0">
                <a:solidFill>
                  <a:srgbClr val="C00000"/>
                </a:solidFill>
              </a:rPr>
            </a:br>
            <a:r>
              <a:rPr lang="ru-RU" sz="4900" i="1" u="sng" dirty="0" smtClean="0">
                <a:solidFill>
                  <a:srgbClr val="C00000"/>
                </a:solidFill>
              </a:rPr>
              <a:t>Астафьев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родился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 селе Овсянка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Красноярского края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1 мая 1924 года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C:\Documents and Settings\SERG\Рабочий стол\Астафьев\5d78229afd4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28840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Музей писателя в г.Чусовой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8929718" cy="24288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В </a:t>
            </a:r>
            <a:r>
              <a:rPr lang="ru-RU" sz="2800" b="1" dirty="0" smtClean="0">
                <a:solidFill>
                  <a:srgbClr val="C00000"/>
                </a:solidFill>
              </a:rPr>
              <a:t>2002г. </a:t>
            </a:r>
            <a:r>
              <a:rPr lang="ru-RU" sz="2800" dirty="0" smtClean="0">
                <a:solidFill>
                  <a:srgbClr val="C00000"/>
                </a:solidFill>
              </a:rPr>
              <a:t> Распоряжением губернатора Пермской области принято решение о создании на литературной родине писателя Государственного областного учреждения </a:t>
            </a:r>
            <a:r>
              <a:rPr lang="ru-RU" sz="2800" dirty="0" smtClean="0">
                <a:solidFill>
                  <a:srgbClr val="C00000"/>
                </a:solidFill>
              </a:rPr>
              <a:t>культуры </a:t>
            </a:r>
            <a:r>
              <a:rPr lang="ru-RU" sz="2800" dirty="0" smtClean="0">
                <a:solidFill>
                  <a:srgbClr val="C00000"/>
                </a:solidFill>
              </a:rPr>
              <a:t>«Литературный музей В.П.Астафьева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  <a:r>
              <a:rPr lang="ru-RU" sz="2800" i="1" u="sng" dirty="0" smtClean="0">
                <a:solidFill>
                  <a:srgbClr val="C00000"/>
                </a:solidFill>
              </a:rPr>
              <a:t> В этом доме писатель жил с семьёй </a:t>
            </a:r>
            <a:br>
              <a:rPr lang="ru-RU" sz="2800" i="1" u="sng" dirty="0" smtClean="0">
                <a:solidFill>
                  <a:srgbClr val="C00000"/>
                </a:solidFill>
              </a:rPr>
            </a:br>
            <a:r>
              <a:rPr lang="ru-RU" sz="2800" i="1" u="sng" dirty="0" smtClean="0">
                <a:solidFill>
                  <a:srgbClr val="C00000"/>
                </a:solidFill>
              </a:rPr>
              <a:t>с 1945 по 1961 годы.</a:t>
            </a: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Picture 3" descr="C:\Documents and Settings\SERG\Рабочий стол\Астафьев\000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142984"/>
            <a:ext cx="4265868" cy="2714644"/>
          </a:xfrm>
          <a:prstGeom prst="rect">
            <a:avLst/>
          </a:prstGeom>
          <a:noFill/>
        </p:spPr>
      </p:pic>
      <p:pic>
        <p:nvPicPr>
          <p:cNvPr id="7" name="Picture 2" descr="C:\Documents and Settings\SERG\Рабочий стол\Астафьев\00000005.jpg"/>
          <p:cNvPicPr>
            <a:picLocks noChangeAspect="1" noChangeArrowheads="1"/>
          </p:cNvPicPr>
          <p:nvPr/>
        </p:nvPicPr>
        <p:blipFill>
          <a:blip r:embed="rId3"/>
          <a:srcRect l="10583" r="756"/>
          <a:stretch>
            <a:fillRect/>
          </a:stretch>
        </p:blipFill>
        <p:spPr bwMode="auto">
          <a:xfrm>
            <a:off x="4857752" y="1142984"/>
            <a:ext cx="392086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SERG\Рабочий стол\Астафьев\0016-016-Proizvedenija-V.P.-Astaf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SERG\Рабочий стол\Астафьев\bcae3f43eb4a96d6baf37cf93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83"/>
          <a:stretch>
            <a:fillRect/>
          </a:stretch>
        </p:blipFill>
        <p:spPr bwMode="auto">
          <a:xfrm>
            <a:off x="1714480" y="214290"/>
            <a:ext cx="5846882" cy="46672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63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C00000"/>
                </a:solidFill>
              </a:rPr>
              <a:t>29 ноября 2001 года </a:t>
            </a:r>
            <a:r>
              <a:rPr lang="ru-RU" sz="2800" i="1" dirty="0" smtClean="0">
                <a:solidFill>
                  <a:srgbClr val="C00000"/>
                </a:solidFill>
              </a:rPr>
              <a:t>Виктор Петрович Астафьев ушёл из жизни. Похоронен в  селе Овсянка на кладбище рядом с могилой дочери Ирины.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Скала на берегу Енисея напротив села Овсянка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SERG\Рабочий стол\Астафьев\0_4b76d_b698bff9_XL.jpg"/>
          <p:cNvPicPr>
            <a:picLocks noChangeAspect="1" noChangeArrowheads="1"/>
          </p:cNvPicPr>
          <p:nvPr/>
        </p:nvPicPr>
        <p:blipFill>
          <a:blip r:embed="rId2"/>
          <a:srcRect t="13701"/>
          <a:stretch>
            <a:fillRect/>
          </a:stretch>
        </p:blipFill>
        <p:spPr bwMode="auto">
          <a:xfrm>
            <a:off x="714348" y="1643050"/>
            <a:ext cx="7620000" cy="493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85794"/>
            <a:ext cx="3900486" cy="1357322"/>
          </a:xfrm>
        </p:spPr>
        <p:txBody>
          <a:bodyPr>
            <a:noAutofit/>
          </a:bodyPr>
          <a:lstStyle/>
          <a:p>
            <a:r>
              <a:rPr lang="ru-RU" sz="5400" i="1" u="sng" dirty="0" smtClean="0">
                <a:solidFill>
                  <a:srgbClr val="C00000"/>
                </a:solidFill>
              </a:rPr>
              <a:t>Сельская</a:t>
            </a:r>
            <a:br>
              <a:rPr lang="ru-RU" sz="5400" i="1" u="sng" dirty="0" smtClean="0">
                <a:solidFill>
                  <a:srgbClr val="C00000"/>
                </a:solidFill>
              </a:rPr>
            </a:br>
            <a:r>
              <a:rPr lang="ru-RU" sz="5400" i="1" u="sng" dirty="0" smtClean="0">
                <a:solidFill>
                  <a:srgbClr val="C00000"/>
                </a:solidFill>
              </a:rPr>
              <a:t> часовня</a:t>
            </a:r>
            <a:endParaRPr lang="ru-RU" sz="5400" i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SERG\Рабочий стол\Астафьев\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38992" cy="6072230"/>
          </a:xfrm>
          <a:prstGeom prst="rect">
            <a:avLst/>
          </a:prstGeom>
          <a:noFill/>
        </p:spPr>
      </p:pic>
      <p:pic>
        <p:nvPicPr>
          <p:cNvPr id="4100" name="Picture 4" descr="C:\Documents and Settings\SERG\Рабочий стол\Астафьев\00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49602" cy="256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Музей-библиотека имени В.П.Астафьева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SERG\Рабочий стол\Астафьев\6066-big.jpg"/>
          <p:cNvPicPr>
            <a:picLocks noChangeAspect="1" noChangeArrowheads="1"/>
          </p:cNvPicPr>
          <p:nvPr/>
        </p:nvPicPr>
        <p:blipFill>
          <a:blip r:embed="rId2">
            <a:lum bright="-22000" contrast="31000"/>
          </a:blip>
          <a:srcRect r="1890"/>
          <a:stretch>
            <a:fillRect/>
          </a:stretch>
        </p:blipFill>
        <p:spPr bwMode="auto">
          <a:xfrm>
            <a:off x="928662" y="1643050"/>
            <a:ext cx="7069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ERG\Рабочий стол\Астафьев\677-astafi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373" r="9186"/>
          <a:stretch>
            <a:fillRect/>
          </a:stretch>
        </p:blipFill>
        <p:spPr bwMode="auto">
          <a:xfrm>
            <a:off x="642910" y="571480"/>
            <a:ext cx="2829002" cy="58579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428604"/>
            <a:ext cx="4357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u="sng" dirty="0" smtClean="0">
                <a:solidFill>
                  <a:srgbClr val="C00000"/>
                </a:solidFill>
              </a:rPr>
              <a:t>Памятник </a:t>
            </a:r>
            <a:endParaRPr lang="ru-RU" sz="5400" i="1" u="sng" dirty="0" smtClean="0">
              <a:solidFill>
                <a:srgbClr val="C00000"/>
              </a:solidFill>
            </a:endParaRPr>
          </a:p>
          <a:p>
            <a:r>
              <a:rPr lang="ru-RU" sz="5400" i="1" u="sng" dirty="0" smtClean="0">
                <a:solidFill>
                  <a:srgbClr val="C00000"/>
                </a:solidFill>
              </a:rPr>
              <a:t>писателю </a:t>
            </a:r>
          </a:p>
          <a:p>
            <a:r>
              <a:rPr lang="ru-RU" sz="5400" i="1" u="sng" dirty="0" smtClean="0">
                <a:solidFill>
                  <a:srgbClr val="C00000"/>
                </a:solidFill>
              </a:rPr>
              <a:t>на </a:t>
            </a:r>
            <a:r>
              <a:rPr lang="ru-RU" sz="5400" i="1" u="sng" dirty="0" smtClean="0">
                <a:solidFill>
                  <a:srgbClr val="C00000"/>
                </a:solidFill>
              </a:rPr>
              <a:t>площади</a:t>
            </a:r>
            <a:endParaRPr lang="ru-RU" sz="5400" dirty="0"/>
          </a:p>
        </p:txBody>
      </p:sp>
      <p:pic>
        <p:nvPicPr>
          <p:cNvPr id="3074" name="Picture 2" descr="C:\Documents and Settings\SERG\Рабочий стол\Астафьев\ast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3143272" cy="316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</a:rPr>
              <a:t/>
            </a:r>
            <a:br>
              <a:rPr lang="ru-RU" i="1" u="sng" dirty="0" smtClean="0">
                <a:solidFill>
                  <a:srgbClr val="C00000"/>
                </a:solidFill>
              </a:rPr>
            </a:b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Мир детства, с ним </a:t>
            </a:r>
            <a:r>
              <a:rPr lang="ru-RU" sz="3600" i="1" dirty="0" smtClean="0">
                <a:solidFill>
                  <a:srgbClr val="C00000"/>
                </a:solidFill>
              </a:rPr>
              <a:t>навечно   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</a:rPr>
              <a:t>                                             </a:t>
            </a:r>
            <a:r>
              <a:rPr lang="ru-RU" sz="3600" i="1" dirty="0" smtClean="0">
                <a:solidFill>
                  <a:srgbClr val="C00000"/>
                </a:solidFill>
              </a:rPr>
              <a:t>расставанье</a:t>
            </a:r>
            <a:r>
              <a:rPr lang="ru-RU" sz="3600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Назад ни тропок нету, ни следа,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Тот мир далёк, и лишь  </a:t>
            </a:r>
            <a:r>
              <a:rPr lang="ru-RU" sz="3600" i="1" dirty="0" smtClean="0">
                <a:solidFill>
                  <a:srgbClr val="C00000"/>
                </a:solidFill>
              </a:rPr>
              <a:t>воспоминанья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r>
              <a:rPr lang="ru-RU" sz="3600" i="1" dirty="0" smtClean="0">
                <a:solidFill>
                  <a:srgbClr val="C00000"/>
                </a:solidFill>
              </a:rPr>
              <a:t>Всё чаще возвращают нас туда.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                                             К.Кулиев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                           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sz="3600" i="1" dirty="0" smtClean="0">
                <a:solidFill>
                  <a:srgbClr val="C00000"/>
                </a:solidFill>
              </a:rPr>
              <a:t>           (</a:t>
            </a:r>
            <a:r>
              <a:rPr lang="ru-RU" sz="3600" i="1" dirty="0" smtClean="0">
                <a:solidFill>
                  <a:srgbClr val="C00000"/>
                </a:solidFill>
              </a:rPr>
              <a:t>эпиграф к повести</a:t>
            </a:r>
          </a:p>
          <a:p>
            <a:r>
              <a:rPr lang="ru-RU" sz="3600" i="1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3600" i="1" dirty="0" smtClean="0">
                <a:solidFill>
                  <a:srgbClr val="C00000"/>
                </a:solidFill>
              </a:rPr>
              <a:t>            «</a:t>
            </a:r>
            <a:r>
              <a:rPr lang="ru-RU" sz="3600" i="1" dirty="0" smtClean="0">
                <a:solidFill>
                  <a:srgbClr val="C00000"/>
                </a:solidFill>
              </a:rPr>
              <a:t>Последний поклон»)</a:t>
            </a:r>
            <a:endParaRPr lang="ru-RU" sz="3600" dirty="0"/>
          </a:p>
        </p:txBody>
      </p:sp>
      <p:pic>
        <p:nvPicPr>
          <p:cNvPr id="1027" name="Picture 3" descr="C:\Documents and Settings\SERG\Рабочий стол\Астафьев\001.JPG"/>
          <p:cNvPicPr>
            <a:picLocks noChangeAspect="1" noChangeArrowheads="1"/>
          </p:cNvPicPr>
          <p:nvPr/>
        </p:nvPicPr>
        <p:blipFill>
          <a:blip r:embed="rId2"/>
          <a:srcRect t="7977" b="6648"/>
          <a:stretch>
            <a:fillRect/>
          </a:stretch>
        </p:blipFill>
        <p:spPr bwMode="auto">
          <a:xfrm>
            <a:off x="214282" y="4002238"/>
            <a:ext cx="4064000" cy="231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14314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</a:rPr>
              <a:t>Дом </a:t>
            </a:r>
            <a:r>
              <a:rPr lang="ru-RU" sz="3600" b="1" i="1" u="sng" dirty="0" smtClean="0">
                <a:solidFill>
                  <a:srgbClr val="C00000"/>
                </a:solidFill>
              </a:rPr>
              <a:t>бабушки</a:t>
            </a:r>
            <a:br>
              <a:rPr lang="ru-RU" sz="3600" b="1" i="1" u="sng" dirty="0" smtClean="0">
                <a:solidFill>
                  <a:srgbClr val="C00000"/>
                </a:solidFill>
              </a:rPr>
            </a:br>
            <a:r>
              <a:rPr lang="ru-RU" sz="3600" b="1" i="1" u="sng" dirty="0" smtClean="0">
                <a:solidFill>
                  <a:srgbClr val="C00000"/>
                </a:solidFill>
              </a:rPr>
              <a:t>Ныне музей повести </a:t>
            </a:r>
            <a:br>
              <a:rPr lang="ru-RU" sz="3600" b="1" i="1" u="sng" dirty="0" smtClean="0">
                <a:solidFill>
                  <a:srgbClr val="C00000"/>
                </a:solidFill>
              </a:rPr>
            </a:br>
            <a:r>
              <a:rPr lang="ru-RU" sz="3600" b="1" i="1" u="sng" dirty="0" smtClean="0">
                <a:solidFill>
                  <a:srgbClr val="C00000"/>
                </a:solidFill>
              </a:rPr>
              <a:t>«Последний поклон»</a:t>
            </a:r>
            <a:endParaRPr lang="ru-RU" sz="3600" b="1" dirty="0"/>
          </a:p>
        </p:txBody>
      </p:sp>
      <p:pic>
        <p:nvPicPr>
          <p:cNvPr id="4" name="Picture 2" descr="C:\Documents and Settings\SERG\Рабочий стол\Астафьев\0015-017-29-nojabrja-2009-goda-byl-otkryt-memorialnyj-dom-muzej-Astafev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929486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Дом-музей писателя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SERG\Рабочий стол\Астафьев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7"/>
            <a:ext cx="7858180" cy="523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279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Виртуальная экскурсия  в дом-музей В.П.Астафьева </vt:lpstr>
      <vt:lpstr>Виктор Петрович Астафьев    родился  в селе Овсянка  Красноярского края  1 мая 1924 года</vt:lpstr>
      <vt:lpstr>Скала на берегу Енисея напротив села Овсянка</vt:lpstr>
      <vt:lpstr>Сельская  часовня</vt:lpstr>
      <vt:lpstr>Музей-библиотека имени В.П.Астафьева</vt:lpstr>
      <vt:lpstr>Слайд 6</vt:lpstr>
      <vt:lpstr> </vt:lpstr>
      <vt:lpstr>Дом бабушки Ныне музей повести  «Последний поклон»</vt:lpstr>
      <vt:lpstr>Дом-музей писателя</vt:lpstr>
      <vt:lpstr>Дом-музей писателя</vt:lpstr>
      <vt:lpstr>Скульптурная композиция  у входа в мемориальный комплекс</vt:lpstr>
      <vt:lpstr>В доме-музее воссоздана картина крестьянского  быта</vt:lpstr>
      <vt:lpstr>Слайд 13</vt:lpstr>
      <vt:lpstr>Слайд 14</vt:lpstr>
      <vt:lpstr>…По скоблёному кухонному столу, как по огромной земле с пашнями, лугами и дорогами, на розовых копытцах скакал белый конь с розовой гривой. Сколько лет прошло с тех пор! Сколько событий минуло!.. А я всё не могу забыть бабушкиного пряника – того дивного коня с розовой гривой.                      (В.П.Астафьев «Конь с розовой гривой»)</vt:lpstr>
      <vt:lpstr>Иллюстрации к повести  «Конь с розовой гривой»</vt:lpstr>
      <vt:lpstr> Любимый писателем Енисей</vt:lpstr>
      <vt:lpstr>Слайд 18</vt:lpstr>
      <vt:lpstr>Повествование в рассказах  «Царь-рыба»</vt:lpstr>
      <vt:lpstr>Музей писателя в г.Чусовой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 в дом-музей В.П.Астафьева (село Овсянка)</dc:title>
  <dc:creator>SERG</dc:creator>
  <cp:lastModifiedBy>SERG</cp:lastModifiedBy>
  <cp:revision>16</cp:revision>
  <dcterms:created xsi:type="dcterms:W3CDTF">2012-03-13T11:55:08Z</dcterms:created>
  <dcterms:modified xsi:type="dcterms:W3CDTF">2012-03-19T11:32:22Z</dcterms:modified>
</cp:coreProperties>
</file>