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5A227C3-D349-46FB-970B-94CCC18298A3}" type="datetimeFigureOut">
              <a:rPr lang="ru-RU" smtClean="0"/>
              <a:t>04.05.2014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9B76D3D-EB14-4DF7-98AA-98F4F64012F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Повторение. 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Морфология и орфография.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Урок русского языка в 11 классе.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Составила: Климова Александра Владимировна, учитель русского языка и литературы, </a:t>
            </a:r>
          </a:p>
          <a:p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МАОУ «СОШ № 20» </a:t>
            </a:r>
            <a:endParaRPr lang="ru-RU" sz="4400" dirty="0" smtClean="0">
              <a:solidFill>
                <a:schemeClr val="bg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НЕ с различными частями речи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Объяснить правописание не с глаголами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Не был, не мог, нездоровится, недомогает, недоумевает.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Не с причастиями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571612"/>
          <a:ext cx="8229600" cy="4759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1537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Слитно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Раздельно</a:t>
                      </a:r>
                    </a:p>
                  </a:txBody>
                  <a:tcPr marL="68580" marR="68580" marT="0" marB="0"/>
                </a:tc>
              </a:tr>
              <a:tr h="1153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1. С краткими причастиями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+mn-lt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Без НЕ не употребляется</a:t>
                      </a:r>
                    </a:p>
                  </a:txBody>
                  <a:tcPr marL="68580" marR="68580" marT="0" marB="0"/>
                </a:tc>
              </a:tr>
              <a:tr h="1153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2. С полными причастиями, если есть зависимое слово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+mn-lt"/>
                          <a:ea typeface="Calibri"/>
                          <a:cs typeface="Times New Roman"/>
                        </a:rPr>
                        <a:t>2. Нет зависимых слов и противопоставления с союзом а</a:t>
                      </a:r>
                    </a:p>
                  </a:txBody>
                  <a:tcPr marL="68580" marR="68580" marT="0" marB="0"/>
                </a:tc>
              </a:tr>
              <a:tr h="1153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3. Есть противопоставление с союзом 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Итог урока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</a:t>
            </a:r>
            <a:r>
              <a:rPr lang="ru-RU" dirty="0" smtClean="0"/>
              <a:t>изучает морфология?</a:t>
            </a:r>
          </a:p>
          <a:p>
            <a:r>
              <a:rPr lang="ru-RU" dirty="0" smtClean="0"/>
              <a:t>Назовите </a:t>
            </a:r>
            <a:r>
              <a:rPr lang="ru-RU" dirty="0" smtClean="0"/>
              <a:t>самостоятельные (знаменательные) и служебные части речи.</a:t>
            </a:r>
          </a:p>
          <a:p>
            <a:r>
              <a:rPr lang="ru-RU" dirty="0" smtClean="0"/>
              <a:t>Что </a:t>
            </a:r>
            <a:r>
              <a:rPr lang="ru-RU" dirty="0" smtClean="0"/>
              <a:t>изучает орфография?</a:t>
            </a:r>
          </a:p>
          <a:p>
            <a:r>
              <a:rPr lang="ru-RU" dirty="0" smtClean="0"/>
              <a:t>Расскажите </a:t>
            </a:r>
            <a:r>
              <a:rPr lang="ru-RU" dirty="0" smtClean="0"/>
              <a:t>о правописании –</a:t>
            </a:r>
            <a:r>
              <a:rPr lang="ru-RU" dirty="0" err="1" smtClean="0"/>
              <a:t>н</a:t>
            </a:r>
            <a:r>
              <a:rPr lang="ru-RU" dirty="0" smtClean="0"/>
              <a:t>- и –</a:t>
            </a:r>
            <a:r>
              <a:rPr lang="ru-RU" dirty="0" err="1" smtClean="0"/>
              <a:t>нн</a:t>
            </a:r>
            <a:r>
              <a:rPr lang="ru-RU" dirty="0" smtClean="0"/>
              <a:t>- в прилагательных и причастиях.</a:t>
            </a:r>
          </a:p>
          <a:p>
            <a:r>
              <a:rPr lang="ru-RU" dirty="0" smtClean="0"/>
              <a:t>Расскажите </a:t>
            </a:r>
            <a:r>
              <a:rPr lang="ru-RU" dirty="0" smtClean="0"/>
              <a:t>о правописании не с различными частями речи.</a:t>
            </a:r>
          </a:p>
          <a:p>
            <a:r>
              <a:rPr lang="ru-RU" dirty="0" smtClean="0"/>
              <a:t>Заполните </a:t>
            </a:r>
            <a:r>
              <a:rPr lang="ru-RU" dirty="0" smtClean="0"/>
              <a:t>листы обратной связи.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Домашнее </a:t>
            </a:r>
            <a:r>
              <a:rPr lang="ru-RU" sz="3600" dirty="0" smtClean="0"/>
              <a:t>задание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Вариант 1 – составить словарный диктант на тему «-Н- и –НН- в прилагательных и причастиях»  (объем 30 слов)</a:t>
            </a:r>
          </a:p>
          <a:p>
            <a:r>
              <a:rPr lang="ru-RU" dirty="0" smtClean="0"/>
              <a:t>Вариант 2 – составить словарный диктант на тему «Правописание НЕ с различными частями речи»  (объем 30 слов)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Цели урока: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обобщить </a:t>
            </a:r>
            <a:r>
              <a:rPr lang="ru-RU" dirty="0" smtClean="0"/>
              <a:t>и систематизировать материал по морфологии и орфографии;</a:t>
            </a:r>
          </a:p>
          <a:p>
            <a:r>
              <a:rPr lang="ru-RU" dirty="0" smtClean="0"/>
              <a:t>совершенствовать </a:t>
            </a:r>
            <a:r>
              <a:rPr lang="ru-RU" dirty="0" smtClean="0"/>
              <a:t>навыки правописания, умение выполнять морфологический разбор;</a:t>
            </a:r>
          </a:p>
          <a:p>
            <a:r>
              <a:rPr lang="ru-RU" dirty="0" smtClean="0"/>
              <a:t>воспитывать </a:t>
            </a:r>
            <a:r>
              <a:rPr lang="ru-RU" dirty="0" smtClean="0"/>
              <a:t>любовь к русскому языку, стремление к совершенствованию своей речевой практики.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+mn-lt"/>
              </a:rPr>
              <a:t>Проверка домашнего задания</a:t>
            </a:r>
            <a:endParaRPr lang="ru-RU" sz="3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Списать</a:t>
            </a:r>
            <a:r>
              <a:rPr lang="ru-RU" dirty="0" smtClean="0"/>
              <a:t>, расставить пропущенные знаки препинания, объяснить пропущенные орфограммы, раскрыть скобки.</a:t>
            </a:r>
          </a:p>
          <a:p>
            <a:pPr>
              <a:buNone/>
            </a:pPr>
            <a:r>
              <a:rPr lang="ru-RU" dirty="0" smtClean="0"/>
              <a:t>1. Шабаш крикнул он повелительно. (Л.Толстой) </a:t>
            </a:r>
          </a:p>
          <a:p>
            <a:pPr>
              <a:buNone/>
            </a:pPr>
            <a:r>
              <a:rPr lang="ru-RU" dirty="0" smtClean="0"/>
              <a:t>2. Пьер (не)отвечал потому что (ни)чего (не) слыхал и (не)видел. (Л.Толстой)</a:t>
            </a:r>
          </a:p>
          <a:p>
            <a:pPr>
              <a:buNone/>
            </a:pPr>
            <a:r>
              <a:rPr lang="ru-RU" dirty="0" smtClean="0"/>
              <a:t>3. Ее сыновей ее любимых сыновей берут от нее что(бы)  (не)увидеть их (ни)когда. (Н.Гоголь)</a:t>
            </a:r>
          </a:p>
          <a:p>
            <a:pPr>
              <a:buNone/>
            </a:pPr>
            <a:r>
              <a:rPr lang="ru-RU" dirty="0" smtClean="0"/>
              <a:t>4. Желтые лилии </a:t>
            </a:r>
            <a:r>
              <a:rPr lang="ru-RU" dirty="0" err="1" smtClean="0"/>
              <a:t>ра</a:t>
            </a:r>
            <a:r>
              <a:rPr lang="ru-RU" dirty="0" smtClean="0"/>
              <a:t>…крыты с самого восхода солнца, белые </a:t>
            </a:r>
            <a:r>
              <a:rPr lang="ru-RU" dirty="0" err="1" smtClean="0"/>
              <a:t>ра</a:t>
            </a:r>
            <a:r>
              <a:rPr lang="ru-RU" dirty="0" smtClean="0"/>
              <a:t>…</a:t>
            </a:r>
            <a:r>
              <a:rPr lang="ru-RU" dirty="0" err="1" smtClean="0"/>
              <a:t>крываются</a:t>
            </a:r>
            <a:r>
              <a:rPr lang="ru-RU" dirty="0" smtClean="0"/>
              <a:t> ч…сов в десять. (М.Пришвин)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Актуализация знаний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Назовите </a:t>
            </a:r>
            <a:r>
              <a:rPr lang="ru-RU" dirty="0" smtClean="0"/>
              <a:t>части речи в первом предложении.</a:t>
            </a:r>
          </a:p>
          <a:p>
            <a:r>
              <a:rPr lang="ru-RU" dirty="0" smtClean="0"/>
              <a:t>На </a:t>
            </a:r>
            <a:r>
              <a:rPr lang="ru-RU" dirty="0" smtClean="0"/>
              <a:t>какие три группы делятся все части речи?</a:t>
            </a:r>
          </a:p>
          <a:p>
            <a:r>
              <a:rPr lang="ru-RU" dirty="0" smtClean="0"/>
              <a:t>Заполните </a:t>
            </a:r>
            <a:r>
              <a:rPr lang="ru-RU" dirty="0" smtClean="0"/>
              <a:t>таблицу, используя примеры из записанных предложений.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Самостоятельные части речи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301"/>
          <a:ext cx="8229600" cy="5286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285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Часть речи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Вопросы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Грамматическое значение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Примеры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0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Имя существительное 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Кто? Что?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Предметность 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>
                        <a:latin typeface="+mn-lt"/>
                      </a:endParaRPr>
                    </a:p>
                  </a:txBody>
                  <a:tcPr/>
                </a:tc>
              </a:tr>
              <a:tr h="728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Имя прилагательное 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Какой? Какая? Какое? Чей?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Признак предмета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>
                        <a:latin typeface="+mn-lt"/>
                      </a:endParaRPr>
                    </a:p>
                  </a:txBody>
                  <a:tcPr/>
                </a:tc>
              </a:tr>
              <a:tr h="728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Глагол 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Что делать? 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Что сделать?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Действие предмета, его состояние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728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Наречие 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Как? Куда? Откуда? Где? Зачем? Почему? 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Признак действия или признака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728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Имя числительное 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Сколько? Который?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Количество или порядок предметов при счете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1092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Местоимение 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+mn-lt"/>
                          <a:ea typeface="Calibri"/>
                          <a:cs typeface="Times New Roman"/>
                        </a:rPr>
                        <a:t>Кто? Что? Который? Сколько?</a:t>
                      </a:r>
                      <a:endParaRPr lang="ru-RU" sz="11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Указывает на предмет, признак, но не называет их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Служебные </a:t>
            </a:r>
            <a:r>
              <a:rPr lang="ru-RU" sz="3600" dirty="0" smtClean="0"/>
              <a:t>части </a:t>
            </a:r>
            <a:r>
              <a:rPr lang="ru-RU" sz="3600" dirty="0" smtClean="0"/>
              <a:t>речи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85925"/>
          <a:ext cx="8229600" cy="2286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050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Предлог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Союз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+mn-lt"/>
                          <a:ea typeface="Calibri"/>
                          <a:cs typeface="Times New Roman"/>
                        </a:rPr>
                        <a:t>Частица</a:t>
                      </a:r>
                    </a:p>
                  </a:txBody>
                  <a:tcPr marL="68580" marR="68580" marT="0" marB="0"/>
                </a:tc>
              </a:tr>
              <a:tr h="12358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Морфологический разбор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Вариант 1 – глагол, местоимение (из 1 предложения)</a:t>
            </a:r>
          </a:p>
          <a:p>
            <a:r>
              <a:rPr lang="ru-RU" dirty="0" smtClean="0"/>
              <a:t>Вариант 2 – прилагательное, наречие (из 3и 4 предложения)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Правописание  –Н – и –НН- в прилагательных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20520"/>
          <a:ext cx="8229600" cy="2939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66434">
                <a:tc>
                  <a:txBody>
                    <a:bodyPr/>
                    <a:lstStyle/>
                    <a:p>
                      <a:pPr indent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2800" dirty="0" err="1">
                          <a:latin typeface="+mn-lt"/>
                          <a:ea typeface="Calibri"/>
                          <a:cs typeface="Times New Roman"/>
                        </a:rPr>
                        <a:t>нн</a:t>
                      </a:r>
                      <a:r>
                        <a:rPr lang="ru-RU" sz="2800" dirty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+mn-lt"/>
                          <a:ea typeface="Calibri"/>
                          <a:cs typeface="Times New Roman"/>
                        </a:rPr>
                        <a:t>-н-</a:t>
                      </a:r>
                    </a:p>
                  </a:txBody>
                  <a:tcPr marL="68580" marR="68580" marT="0" marB="0"/>
                </a:tc>
              </a:tr>
              <a:tr h="666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+mn-lt"/>
                          <a:ea typeface="Calibri"/>
                          <a:cs typeface="Times New Roman"/>
                        </a:rPr>
                        <a:t>1. Есть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+mn-lt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ru-RU" sz="2800">
                          <a:latin typeface="+mn-lt"/>
                          <a:ea typeface="Calibri"/>
                          <a:cs typeface="Times New Roman"/>
                        </a:rPr>
                        <a:t>Нет</a:t>
                      </a:r>
                    </a:p>
                  </a:txBody>
                  <a:tcPr marL="68580" marR="68580" marT="0" marB="0"/>
                </a:tc>
              </a:tr>
              <a:tr h="666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+mn-lt"/>
                          <a:ea typeface="Calibri"/>
                          <a:cs typeface="Times New Roman"/>
                        </a:rPr>
                        <a:t>2. Есть зависимое слово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+mn-lt"/>
                          <a:ea typeface="Calibri"/>
                          <a:cs typeface="Times New Roman"/>
                        </a:rPr>
                        <a:t>2. Нет зависимого слова</a:t>
                      </a:r>
                    </a:p>
                  </a:txBody>
                  <a:tcPr marL="68580" marR="68580" marT="0" marB="0"/>
                </a:tc>
              </a:tr>
              <a:tr h="6664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+mn-lt"/>
                          <a:ea typeface="Calibri"/>
                          <a:cs typeface="Times New Roman"/>
                        </a:rPr>
                        <a:t>3. Совершенный  вид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+mn-lt"/>
                          <a:ea typeface="Calibri"/>
                          <a:cs typeface="Times New Roman"/>
                        </a:rPr>
                        <a:t>3. Краткое причастие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НЕ с различными частями речи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Объяснить </a:t>
            </a:r>
            <a:r>
              <a:rPr lang="ru-RU" dirty="0" smtClean="0"/>
              <a:t>правописание не в отрицательных местоимениях и местоименных наречиях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Некого </a:t>
            </a:r>
            <a:r>
              <a:rPr lang="ru-RU" dirty="0" smtClean="0"/>
              <a:t>спросить, нечего бояться, ничего не боялся, не у кого узнать, ни у кого не брал, некогда задерживаться, недомогает, никогда не опаздывал.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</TotalTime>
  <Words>534</Words>
  <Application>Microsoft Office PowerPoint</Application>
  <PresentationFormat>Экран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Повторение.  Морфология и орфография.</vt:lpstr>
      <vt:lpstr>Цели урока:</vt:lpstr>
      <vt:lpstr>Проверка домашнего задания</vt:lpstr>
      <vt:lpstr>Актуализация знаний</vt:lpstr>
      <vt:lpstr>Самостоятельные части речи</vt:lpstr>
      <vt:lpstr>  Служебные части речи  </vt:lpstr>
      <vt:lpstr>Морфологический разбор</vt:lpstr>
      <vt:lpstr>Правописание  –Н – и –НН- в прилагательных</vt:lpstr>
      <vt:lpstr>НЕ с различными частями речи</vt:lpstr>
      <vt:lpstr>НЕ с различными частями речи</vt:lpstr>
      <vt:lpstr>Не с причастиями</vt:lpstr>
      <vt:lpstr>Итог урока</vt:lpstr>
      <vt:lpstr>Домашнее задание</vt:lpstr>
    </vt:vector>
  </TitlesOfParts>
  <Company>dom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Повторение.  Морфология и орфография.</dc:title>
  <dc:creator>Edik</dc:creator>
  <cp:lastModifiedBy>Edik</cp:lastModifiedBy>
  <cp:revision>3</cp:revision>
  <dcterms:created xsi:type="dcterms:W3CDTF">2014-05-04T08:16:10Z</dcterms:created>
  <dcterms:modified xsi:type="dcterms:W3CDTF">2014-05-04T08:41:00Z</dcterms:modified>
</cp:coreProperties>
</file>