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7" r:id="rId2"/>
    <p:sldId id="298" r:id="rId3"/>
    <p:sldId id="288" r:id="rId4"/>
    <p:sldId id="282" r:id="rId5"/>
    <p:sldId id="289" r:id="rId6"/>
    <p:sldId id="285" r:id="rId7"/>
    <p:sldId id="286" r:id="rId8"/>
    <p:sldId id="287" r:id="rId9"/>
    <p:sldId id="274" r:id="rId10"/>
    <p:sldId id="275" r:id="rId11"/>
    <p:sldId id="277" r:id="rId12"/>
    <p:sldId id="278" r:id="rId13"/>
    <p:sldId id="270" r:id="rId14"/>
    <p:sldId id="272" r:id="rId15"/>
    <p:sldId id="273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ом" initials="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4611" autoAdjust="0"/>
  </p:normalViewPr>
  <p:slideViewPr>
    <p:cSldViewPr>
      <p:cViewPr varScale="1">
        <p:scale>
          <a:sx n="69" d="100"/>
          <a:sy n="69" d="100"/>
        </p:scale>
        <p:origin x="5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0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0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50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69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42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5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4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10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1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8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7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8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 Black" panose="020B0A04020102020204" pitchFamily="34" charset="0"/>
              </a:rPr>
              <a:t>Тема </a:t>
            </a:r>
            <a:r>
              <a:rPr lang="ru-RU" sz="2800" b="1" dirty="0" smtClean="0">
                <a:latin typeface="Arial Black" panose="020B0A04020102020204" pitchFamily="34" charset="0"/>
              </a:rPr>
              <a:t>урока:</a:t>
            </a:r>
            <a:endParaRPr lang="ru-RU" sz="28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«Знаки </a:t>
            </a:r>
            <a:r>
              <a:rPr lang="ru-RU" sz="3200" dirty="0"/>
              <a:t>препинания </a:t>
            </a:r>
            <a:r>
              <a:rPr lang="ru-RU" sz="3200" dirty="0" smtClean="0"/>
              <a:t>при междометиях.»</a:t>
            </a:r>
          </a:p>
          <a:p>
            <a:pPr marL="0" indent="0">
              <a:buNone/>
            </a:pPr>
            <a:r>
              <a:rPr lang="ru-RU" sz="3600" dirty="0" smtClean="0"/>
              <a:t>                             (2 урока)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83917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858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              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Проверь себя!</a:t>
            </a:r>
            <a:r>
              <a:rPr lang="ru-RU" sz="2800" dirty="0" smtClean="0"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1. 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</a:t>
            </a:r>
            <a:r>
              <a:rPr lang="ru-RU" sz="2800" dirty="0" smtClean="0"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рыцарь, сжалься надо мной,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Едва дышу, нет мочи боле…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2. 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Ах</a:t>
            </a:r>
            <a:r>
              <a:rPr lang="ru-RU" sz="2800" dirty="0" smtClean="0"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ты, мерзкое стекло!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Это врешь ты мне назло</a:t>
            </a:r>
            <a:r>
              <a:rPr lang="ru-RU" sz="2800" dirty="0" smtClean="0">
                <a:latin typeface="Arial Black" panose="020B0A04020102020204" pitchFamily="34" charset="0"/>
              </a:rPr>
              <a:t>.</a:t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3. 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Чу</a:t>
            </a:r>
            <a:r>
              <a:rPr lang="ru-RU" sz="2800" dirty="0" smtClean="0">
                <a:latin typeface="Arial Black" panose="020B0A04020102020204" pitchFamily="34" charset="0"/>
              </a:rPr>
              <a:t>, </a:t>
            </a: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вдруг раздался рога звон,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 И кто-то карлу вызывает</a:t>
            </a:r>
            <a:r>
              <a:rPr lang="ru-RU" sz="2800" dirty="0" smtClean="0"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4. 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Увы</a:t>
            </a:r>
            <a:r>
              <a:rPr lang="ru-RU" sz="2800" dirty="0" smtClean="0">
                <a:latin typeface="Arial Black" panose="020B0A04020102020204" pitchFamily="34" charset="0"/>
              </a:rPr>
              <a:t>, </a:t>
            </a: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ни камни ожерелья,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 Ни сарафан, ни перлов ряд,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     </a:t>
            </a: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Ни песни лести и веселья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 Ее души не веселят</a:t>
            </a:r>
            <a:r>
              <a:rPr lang="ru-RU" sz="2800" dirty="0" smtClean="0">
                <a:latin typeface="Arial Black" panose="020B0A04020102020204" pitchFamily="34" charset="0"/>
              </a:rPr>
              <a:t>…</a:t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5. «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Ага!</a:t>
            </a:r>
            <a:r>
              <a:rPr lang="ru-RU" sz="2800" dirty="0" smtClean="0"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догнал тебя! Постой!»-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 Кричит наездник молодой</a:t>
            </a:r>
            <a:r>
              <a:rPr lang="ru-RU" sz="2800" dirty="0" smtClean="0">
                <a:latin typeface="Arial Black" panose="020B0A04020102020204" pitchFamily="34" charset="0"/>
              </a:rPr>
              <a:t>.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357952">
            <a:off x="5868144" y="1916832"/>
            <a:ext cx="31683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</a:t>
            </a:r>
            <a:r>
              <a:rPr lang="ru-RU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атушки</a:t>
            </a:r>
            <a:endParaRPr lang="ru-RU" sz="4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582274">
            <a:off x="7020272" y="4869159"/>
            <a:ext cx="1800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1383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В данных предложениях проставьте недостающие знаки препинания. Подчеркните как члены предложения те слова в речи автора, которые помогают это понять.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dirty="0" smtClean="0">
                <a:latin typeface="Arial Black" panose="020B0A04020102020204" pitchFamily="34" charset="0"/>
              </a:rPr>
              <a:t>1. Уф облегченно и радостно вздохнул он.</a:t>
            </a:r>
            <a:br>
              <a:rPr lang="ru-RU" sz="2400" dirty="0" smtClean="0">
                <a:latin typeface="Arial Black" panose="020B0A04020102020204" pitchFamily="34" charset="0"/>
              </a:rPr>
            </a:br>
            <a:r>
              <a:rPr lang="ru-RU" sz="2400" dirty="0" smtClean="0">
                <a:latin typeface="Arial Black" panose="020B0A04020102020204" pitchFamily="34" charset="0"/>
              </a:rPr>
              <a:t>2. Батюшки Миша! Друг детства! изумился тонкий.</a:t>
            </a:r>
            <a:br>
              <a:rPr lang="ru-RU" sz="2400" dirty="0" smtClean="0">
                <a:latin typeface="Arial Black" panose="020B0A04020102020204" pitchFamily="34" charset="0"/>
              </a:rPr>
            </a:br>
            <a:r>
              <a:rPr lang="ru-RU" sz="2400" dirty="0" smtClean="0">
                <a:latin typeface="Arial Black" panose="020B0A04020102020204" pitchFamily="34" charset="0"/>
              </a:rPr>
              <a:t>3. О-о Откуда это взялось? подивился он на себя.</a:t>
            </a:r>
            <a:br>
              <a:rPr lang="ru-RU" sz="2400" dirty="0" smtClean="0">
                <a:latin typeface="Arial Black" panose="020B0A04020102020204" pitchFamily="34" charset="0"/>
              </a:rPr>
            </a:br>
            <a:r>
              <a:rPr lang="ru-RU" sz="2400" dirty="0" smtClean="0">
                <a:latin typeface="Arial Black" panose="020B0A04020102020204" pitchFamily="34" charset="0"/>
              </a:rPr>
              <a:t>4. Ба Это ты крикнул Лютов так громко, что заставил прохожих обернуться на него.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575447">
            <a:off x="7546812" y="153227"/>
            <a:ext cx="13175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Гм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751923">
            <a:off x="7739733" y="3318226"/>
            <a:ext cx="12152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Да ну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41826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                   </a:t>
            </a:r>
            <a:br>
              <a:rPr lang="ru-RU" sz="2800" i="1" dirty="0" smtClean="0"/>
            </a:br>
            <a:r>
              <a:rPr lang="ru-RU" sz="2800" i="1" dirty="0" smtClean="0">
                <a:solidFill>
                  <a:srgbClr val="FF0000"/>
                </a:solidFill>
              </a:rPr>
              <a:t>                   </a:t>
            </a:r>
            <a:r>
              <a:rPr lang="ru-RU" sz="28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Самопроверка </a:t>
            </a:r>
            <a:r>
              <a:rPr lang="ru-RU" sz="2800" i="1" dirty="0" smtClean="0">
                <a:latin typeface="Arial Black" panose="020B0A04020102020204" pitchFamily="34" charset="0"/>
              </a:rPr>
              <a:t/>
            </a:r>
            <a:br>
              <a:rPr lang="ru-RU" sz="2800" i="1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 «Уф», - облегченно и радостно вздохнул он.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 </a:t>
            </a:r>
            <a:r>
              <a:rPr lang="ru-RU" sz="2800" smtClean="0">
                <a:solidFill>
                  <a:schemeClr val="tx1"/>
                </a:solidFill>
                <a:latin typeface="Arial Black" panose="020B0A04020102020204" pitchFamily="34" charset="0"/>
              </a:rPr>
              <a:t>«Батюшки, </a:t>
            </a: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Миша! Друг детства!» -  изумился тонкий.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 «О-о! Откуда это взялось?» - подивился он на себя.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 «Ба! Это ты!»- крикнул Лютов так громко, что заставил прохожих обернуться на него.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    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«П», - а. 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550719">
            <a:off x="7020272" y="404664"/>
            <a:ext cx="19354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Фи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60962">
            <a:off x="5292080" y="5445224"/>
            <a:ext cx="35283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Господи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1383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anose="020B0A04020102020204" pitchFamily="34" charset="0"/>
              </a:rPr>
              <a:t>                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Волшебные слова.</a:t>
            </a:r>
            <a:r>
              <a:rPr lang="ru-RU" sz="2800" dirty="0" smtClean="0"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Мы ежедневно встречаемся и прощаемся, обращаемся к кому-нибудь с просьбой, благодарим за труд, за любезность, извиняемся, если допустили какую-нибудь оплошность, - и во всех этих ситуациях нашими неизменными спутниками выступают эти слова. Они дарят нам улыбку приветствия и грусть прощания, радость благодарности и стеснительность извинения. Восточная мудрость гласит: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Учтивые слова всего скорей</a:t>
            </a:r>
            <a:b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Пред нами распахнут сердца людей.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820643">
            <a:off x="107505" y="116632"/>
            <a:ext cx="151216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Хо</a:t>
            </a:r>
            <a:endParaRPr lang="ru-RU" sz="48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747860">
            <a:off x="6372200" y="5157192"/>
            <a:ext cx="23042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Как же</a:t>
            </a:r>
            <a:endParaRPr lang="ru-RU" sz="4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858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    Словарь «вежливых слов».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1. Растает даже ледяная глыба 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    От слова теплого …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2. Зазеленеет старый пень,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    Когда услышит …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3. Если больше есть не в силах,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    Скажем маме мы …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4. Мальчик, вежливый и развитый,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    Говорит, встречаясь, …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5. Когда нас бранят за шалости,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    Говорим …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6. И во Франции, и в Дании</a:t>
            </a:r>
            <a:br>
              <a:rPr lang="ru-RU" sz="2800" b="1" dirty="0" smtClean="0">
                <a:solidFill>
                  <a:schemeClr val="tx1"/>
                </a:solidFill>
                <a:effectLst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</a:rPr>
              <a:t>    На прощанье говорят …</a:t>
            </a:r>
            <a:endParaRPr lang="ru-RU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341275">
            <a:off x="5724128" y="116632"/>
            <a:ext cx="33123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 свидания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886331">
            <a:off x="6156176" y="2348880"/>
            <a:ext cx="2808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Простите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74658">
            <a:off x="5220072" y="4797152"/>
            <a:ext cx="38164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Добрый день</a:t>
            </a:r>
            <a:endParaRPr lang="ru-RU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858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Проверь себя!</a:t>
            </a:r>
            <a:b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 Спасибо.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 Добрый день.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 Спасибо.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 Здравствуй.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5. Простите, пожалуйста.</a:t>
            </a:r>
            <a:b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6. До свидания.</a:t>
            </a:r>
            <a:endParaRPr lang="ru-RU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530632">
            <a:off x="4716016" y="548680"/>
            <a:ext cx="41044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Как бы не так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609669">
            <a:off x="6372200" y="4797151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Тю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9698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Домашнее задание</a:t>
            </a:r>
            <a:r>
              <a:rPr lang="ru-RU" sz="2800" dirty="0" smtClean="0"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800" u="sng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Упражнение 460,  461</a:t>
            </a:r>
            <a:r>
              <a:rPr lang="ru-RU" sz="2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endParaRPr lang="ru-RU" sz="280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Какие </a:t>
            </a:r>
            <a:r>
              <a:rPr lang="ru-RU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задачи будут стоять на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уроке? 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6926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3200" dirty="0" smtClean="0">
                <a:latin typeface="Arial Black" panose="020B0A04020102020204" pitchFamily="34" charset="0"/>
              </a:rPr>
              <a:t>Уточнить</a:t>
            </a:r>
            <a:r>
              <a:rPr lang="ru-RU" sz="3200" dirty="0">
                <a:latin typeface="Arial Black" panose="020B0A04020102020204" pitchFamily="34" charset="0"/>
              </a:rPr>
              <a:t>, что такое междометие, установить отличие междометий от других частей речи, </a:t>
            </a:r>
            <a:endParaRPr lang="ru-RU" sz="3200" dirty="0" smtClean="0">
              <a:latin typeface="Arial Black" panose="020B0A04020102020204" pitchFamily="34" charset="0"/>
            </a:endParaRPr>
          </a:p>
          <a:p>
            <a:pPr marL="64008" indent="0">
              <a:buNone/>
            </a:pPr>
            <a:r>
              <a:rPr lang="ru-RU" sz="3200" dirty="0" smtClean="0">
                <a:latin typeface="Arial Black" panose="020B0A04020102020204" pitchFamily="34" charset="0"/>
              </a:rPr>
              <a:t>выяснить</a:t>
            </a:r>
            <a:r>
              <a:rPr lang="ru-RU" sz="3200" dirty="0">
                <a:latin typeface="Arial Black" panose="020B0A04020102020204" pitchFamily="34" charset="0"/>
              </a:rPr>
              <a:t>, какие знаки препинания </a:t>
            </a:r>
            <a:r>
              <a:rPr lang="ru-RU" sz="3200" dirty="0" err="1" smtClean="0">
                <a:latin typeface="Arial Black" panose="020B0A04020102020204" pitchFamily="34" charset="0"/>
              </a:rPr>
              <a:t>став</a:t>
            </a:r>
            <a:r>
              <a:rPr lang="ru-RU" sz="2400" dirty="0" err="1" smtClean="0">
                <a:latin typeface="Arial Black" panose="020B0A04020102020204" pitchFamily="34" charset="0"/>
              </a:rPr>
              <a:t>Я</a:t>
            </a:r>
            <a:r>
              <a:rPr lang="ru-RU" sz="3200" dirty="0" err="1" smtClean="0">
                <a:latin typeface="Arial Black" panose="020B0A04020102020204" pitchFamily="34" charset="0"/>
              </a:rPr>
              <a:t>тся</a:t>
            </a:r>
            <a:r>
              <a:rPr lang="ru-RU" sz="3200" dirty="0" smtClean="0">
                <a:latin typeface="Arial Black" panose="020B0A04020102020204" pitchFamily="34" charset="0"/>
              </a:rPr>
              <a:t> </a:t>
            </a:r>
            <a:r>
              <a:rPr lang="ru-RU" sz="3200" dirty="0">
                <a:latin typeface="Arial Black" panose="020B0A04020102020204" pitchFamily="34" charset="0"/>
              </a:rPr>
              <a:t>при </a:t>
            </a:r>
            <a:r>
              <a:rPr lang="ru-RU" sz="3200" dirty="0" smtClean="0">
                <a:latin typeface="Arial Black" panose="020B0A04020102020204" pitchFamily="34" charset="0"/>
              </a:rPr>
              <a:t>междометиях,</a:t>
            </a:r>
          </a:p>
          <a:p>
            <a:pPr marL="64008" indent="0">
              <a:buNone/>
            </a:pPr>
            <a:r>
              <a:rPr lang="ru-RU" sz="3200" dirty="0" smtClean="0">
                <a:latin typeface="Arial Black" panose="020B0A04020102020204" pitchFamily="34" charset="0"/>
              </a:rPr>
              <a:t>как пишутся междометия.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 smtClean="0">
                <a:solidFill>
                  <a:srgbClr val="C00000"/>
                </a:solidFill>
                <a:latin typeface="Arial Black" pitchFamily="34" charset="0"/>
              </a:rPr>
              <a:t>Орфографическая разминка. </a:t>
            </a:r>
            <a:r>
              <a:rPr lang="ru-RU" sz="2800" u="sng" dirty="0" smtClean="0">
                <a:solidFill>
                  <a:srgbClr val="C00000"/>
                </a:solidFill>
                <a:effectLst/>
                <a:latin typeface="Arial Black" pitchFamily="34" charset="0"/>
              </a:rPr>
              <a:t>Раскройте  </a:t>
            </a:r>
            <a:r>
              <a:rPr lang="ru-RU" sz="2800" u="sng" dirty="0">
                <a:solidFill>
                  <a:srgbClr val="C00000"/>
                </a:solidFill>
                <a:effectLst/>
                <a:latin typeface="Arial Black" pitchFamily="34" charset="0"/>
              </a:rPr>
              <a:t>скобки, вставьте пропущенные буквы.</a:t>
            </a:r>
            <a:br>
              <a:rPr lang="ru-RU" sz="2800" u="sng" dirty="0">
                <a:solidFill>
                  <a:srgbClr val="C00000"/>
                </a:solidFill>
                <a:effectLst/>
                <a:latin typeface="Arial Black" pitchFamily="34" charset="0"/>
              </a:rPr>
            </a:br>
            <a:endParaRPr lang="ru-RU" sz="2800" u="sng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038600" cy="4525963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ru-RU" u="sng" dirty="0">
                <a:solidFill>
                  <a:srgbClr val="FF0000"/>
                </a:solidFill>
                <a:latin typeface="Arial Black" pitchFamily="34" charset="0"/>
              </a:rPr>
              <a:t>Вариант </a:t>
            </a:r>
            <a:r>
              <a:rPr lang="ru-RU" b="1" u="sng" dirty="0">
                <a:solidFill>
                  <a:srgbClr val="FF0000"/>
                </a:solidFill>
                <a:latin typeface="Arial Black" pitchFamily="34" charset="0"/>
              </a:rPr>
              <a:t>1</a:t>
            </a:r>
            <a:r>
              <a:rPr lang="ru-RU" b="1" dirty="0">
                <a:latin typeface="Arial Black" pitchFamily="34" charset="0"/>
              </a:rPr>
              <a:t>.</a:t>
            </a:r>
            <a:r>
              <a:rPr lang="ru-RU" b="1" dirty="0" smtClean="0">
                <a:latin typeface="Arial Black" pitchFamily="34" charset="0"/>
              </a:rPr>
              <a:t>Тронуться </a:t>
            </a:r>
            <a:r>
              <a:rPr lang="ru-RU" b="1" dirty="0">
                <a:latin typeface="Arial Black" pitchFamily="34" charset="0"/>
              </a:rPr>
              <a:t>в путь (по) прежнему направлению, тосковать (по)настоящему делу, (по)настоящему отдохнуть, воспринимать (по)своему, исчезнуть (</a:t>
            </a:r>
            <a:r>
              <a:rPr lang="ru-RU" b="1" dirty="0" smtClean="0">
                <a:latin typeface="Arial Black" pitchFamily="34" charset="0"/>
              </a:rPr>
              <a:t>по)</a:t>
            </a:r>
            <a:r>
              <a:rPr lang="ru-RU" b="1" dirty="0" err="1" smtClean="0">
                <a:latin typeface="Arial Black" pitchFamily="34" charset="0"/>
              </a:rPr>
              <a:t>немногу</a:t>
            </a:r>
            <a:r>
              <a:rPr lang="ru-RU" b="1" dirty="0" smtClean="0">
                <a:latin typeface="Arial Black" pitchFamily="34" charset="0"/>
              </a:rPr>
              <a:t>.</a:t>
            </a:r>
            <a:endParaRPr lang="ru-RU" b="1" dirty="0">
              <a:latin typeface="Arial Black" pitchFamily="34" charset="0"/>
            </a:endParaRPr>
          </a:p>
          <a:p>
            <a:pPr marL="64008" indent="0">
              <a:buNone/>
            </a:pPr>
            <a:r>
              <a:rPr lang="ru-RU" b="1" dirty="0">
                <a:latin typeface="Arial Black" pitchFamily="34" charset="0"/>
              </a:rPr>
              <a:t>(Не)греющее солнце, (не)смолкающие до ночи сверчки, (не)</a:t>
            </a:r>
            <a:r>
              <a:rPr lang="ru-RU" b="1" dirty="0" err="1">
                <a:latin typeface="Arial Black" pitchFamily="34" charset="0"/>
              </a:rPr>
              <a:t>исследова</a:t>
            </a:r>
            <a:r>
              <a:rPr lang="ru-RU" b="1" dirty="0">
                <a:latin typeface="Arial Black" pitchFamily="34" charset="0"/>
              </a:rPr>
              <a:t>…</a:t>
            </a:r>
            <a:r>
              <a:rPr lang="ru-RU" b="1" dirty="0" err="1">
                <a:latin typeface="Arial Black" pitchFamily="34" charset="0"/>
              </a:rPr>
              <a:t>ая,дикая</a:t>
            </a:r>
            <a:r>
              <a:rPr lang="ru-RU" b="1" dirty="0">
                <a:latin typeface="Arial Black" pitchFamily="34" charset="0"/>
              </a:rPr>
              <a:t> тайга, комната (не)</a:t>
            </a:r>
            <a:r>
              <a:rPr lang="ru-RU" b="1" dirty="0" err="1">
                <a:latin typeface="Arial Black" pitchFamily="34" charset="0"/>
              </a:rPr>
              <a:t>освеще</a:t>
            </a:r>
            <a:r>
              <a:rPr lang="ru-RU" b="1" dirty="0">
                <a:latin typeface="Arial Black" pitchFamily="34" charset="0"/>
              </a:rPr>
              <a:t>…а, </a:t>
            </a:r>
            <a:r>
              <a:rPr lang="ru-RU" b="1" dirty="0" err="1">
                <a:latin typeface="Arial Black" pitchFamily="34" charset="0"/>
              </a:rPr>
              <a:t>жева</a:t>
            </a:r>
            <a:r>
              <a:rPr lang="ru-RU" b="1" dirty="0">
                <a:latin typeface="Arial Black" pitchFamily="34" charset="0"/>
              </a:rPr>
              <a:t>…</a:t>
            </a:r>
            <a:r>
              <a:rPr lang="ru-RU" b="1" dirty="0" err="1">
                <a:latin typeface="Arial Black" pitchFamily="34" charset="0"/>
              </a:rPr>
              <a:t>ый</a:t>
            </a:r>
            <a:r>
              <a:rPr lang="ru-RU" b="1" dirty="0">
                <a:latin typeface="Arial Black" pitchFamily="34" charset="0"/>
              </a:rPr>
              <a:t>, (не)</a:t>
            </a:r>
            <a:r>
              <a:rPr lang="ru-RU" b="1" dirty="0" err="1">
                <a:latin typeface="Arial Black" pitchFamily="34" charset="0"/>
              </a:rPr>
              <a:t>гаше</a:t>
            </a:r>
            <a:r>
              <a:rPr lang="ru-RU" b="1" dirty="0">
                <a:latin typeface="Arial Black" pitchFamily="34" charset="0"/>
              </a:rPr>
              <a:t>…</a:t>
            </a:r>
            <a:r>
              <a:rPr lang="ru-RU" b="1" dirty="0" err="1">
                <a:latin typeface="Arial Black" pitchFamily="34" charset="0"/>
              </a:rPr>
              <a:t>ая</a:t>
            </a:r>
            <a:r>
              <a:rPr lang="ru-RU" b="1" dirty="0">
                <a:latin typeface="Arial Black" pitchFamily="34" charset="0"/>
              </a:rPr>
              <a:t> известь, сваре…</a:t>
            </a:r>
            <a:r>
              <a:rPr lang="ru-RU" b="1" dirty="0" err="1">
                <a:latin typeface="Arial Black" pitchFamily="34" charset="0"/>
              </a:rPr>
              <a:t>ый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smtClean="0">
                <a:latin typeface="Arial Black" pitchFamily="34" charset="0"/>
              </a:rPr>
              <a:t>картофель</a:t>
            </a:r>
            <a:r>
              <a:rPr lang="ru-RU" b="1" dirty="0">
                <a:latin typeface="Arial Black" pitchFamily="34" charset="0"/>
              </a:rPr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340769"/>
            <a:ext cx="4038600" cy="4907632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ru-RU" sz="1800" u="sng" dirty="0">
                <a:solidFill>
                  <a:srgbClr val="FF0000"/>
                </a:solidFill>
                <a:latin typeface="Arial Black" pitchFamily="34" charset="0"/>
              </a:rPr>
              <a:t>Вариант 2. </a:t>
            </a:r>
            <a:r>
              <a:rPr lang="ru-RU" sz="2000" b="1" dirty="0">
                <a:latin typeface="Arial Black" pitchFamily="34" charset="0"/>
              </a:rPr>
              <a:t>Работать (по)ударному, (по)зимнему пути, одеться (по)зимнему, говорить (по) </a:t>
            </a:r>
            <a:r>
              <a:rPr lang="ru-RU" sz="2000" b="1" dirty="0" err="1">
                <a:latin typeface="Arial Black" pitchFamily="34" charset="0"/>
              </a:rPr>
              <a:t>английски</a:t>
            </a:r>
            <a:r>
              <a:rPr lang="ru-RU" sz="2000" b="1" dirty="0">
                <a:latin typeface="Arial Black" pitchFamily="34" charset="0"/>
              </a:rPr>
              <a:t>, (по)настоящему испугаться, идти (по) весеннему </a:t>
            </a:r>
            <a:r>
              <a:rPr lang="ru-RU" sz="2000" b="1" dirty="0" smtClean="0">
                <a:latin typeface="Arial Black" pitchFamily="34" charset="0"/>
              </a:rPr>
              <a:t>снегу</a:t>
            </a:r>
            <a:r>
              <a:rPr lang="ru-RU" sz="2000" b="1" dirty="0">
                <a:latin typeface="Arial Black" pitchFamily="34" charset="0"/>
              </a:rPr>
              <a:t>.</a:t>
            </a:r>
            <a:r>
              <a:rPr lang="ru-RU" sz="2000" b="1" dirty="0" smtClean="0">
                <a:latin typeface="Arial Black" pitchFamily="34" charset="0"/>
              </a:rPr>
              <a:t> (</a:t>
            </a:r>
            <a:r>
              <a:rPr lang="ru-RU" sz="2000" b="1" dirty="0">
                <a:latin typeface="Arial Black" pitchFamily="34" charset="0"/>
              </a:rPr>
              <a:t>Не)</a:t>
            </a:r>
            <a:r>
              <a:rPr lang="ru-RU" sz="2000" b="1" dirty="0" err="1">
                <a:latin typeface="Arial Black" pitchFamily="34" charset="0"/>
              </a:rPr>
              <a:t>засея</a:t>
            </a:r>
            <a:r>
              <a:rPr lang="ru-RU" sz="2000" b="1" dirty="0">
                <a:latin typeface="Arial Black" pitchFamily="34" charset="0"/>
              </a:rPr>
              <a:t>…</a:t>
            </a:r>
            <a:r>
              <a:rPr lang="ru-RU" sz="2000" b="1" dirty="0" err="1">
                <a:latin typeface="Arial Black" pitchFamily="34" charset="0"/>
              </a:rPr>
              <a:t>ые</a:t>
            </a:r>
            <a:r>
              <a:rPr lang="ru-RU" sz="2000" b="1" dirty="0">
                <a:latin typeface="Arial Black" pitchFamily="34" charset="0"/>
              </a:rPr>
              <a:t> поля, (не)подпускающий к себе хищник, (не)</a:t>
            </a:r>
            <a:r>
              <a:rPr lang="ru-RU" sz="2000" b="1" dirty="0" err="1">
                <a:latin typeface="Arial Black" pitchFamily="34" charset="0"/>
              </a:rPr>
              <a:t>замерзшая,а</a:t>
            </a:r>
            <a:r>
              <a:rPr lang="ru-RU" sz="2000" b="1" dirty="0">
                <a:latin typeface="Arial Black" pitchFamily="34" charset="0"/>
              </a:rPr>
              <a:t> бегущая речонка, уроки (не)</a:t>
            </a:r>
            <a:r>
              <a:rPr lang="ru-RU" sz="2000" b="1" dirty="0" err="1">
                <a:latin typeface="Arial Black" pitchFamily="34" charset="0"/>
              </a:rPr>
              <a:t>сокраще</a:t>
            </a:r>
            <a:r>
              <a:rPr lang="ru-RU" sz="2000" b="1" dirty="0">
                <a:latin typeface="Arial Black" pitchFamily="34" charset="0"/>
              </a:rPr>
              <a:t>…ы, </a:t>
            </a:r>
            <a:r>
              <a:rPr lang="ru-RU" sz="2000" b="1" dirty="0" err="1">
                <a:latin typeface="Arial Black" pitchFamily="34" charset="0"/>
              </a:rPr>
              <a:t>кова</a:t>
            </a:r>
            <a:r>
              <a:rPr lang="ru-RU" sz="2000" b="1" dirty="0">
                <a:latin typeface="Arial Black" pitchFamily="34" charset="0"/>
              </a:rPr>
              <a:t>…</a:t>
            </a:r>
            <a:r>
              <a:rPr lang="ru-RU" sz="2000" b="1" dirty="0" err="1">
                <a:latin typeface="Arial Black" pitchFamily="34" charset="0"/>
              </a:rPr>
              <a:t>ый</a:t>
            </a:r>
            <a:r>
              <a:rPr lang="ru-RU" sz="2000" b="1" dirty="0">
                <a:latin typeface="Arial Black" pitchFamily="34" charset="0"/>
              </a:rPr>
              <a:t> сундук, (не)</a:t>
            </a:r>
            <a:r>
              <a:rPr lang="ru-RU" sz="2000" b="1" dirty="0" err="1">
                <a:latin typeface="Arial Black" pitchFamily="34" charset="0"/>
              </a:rPr>
              <a:t>писа</a:t>
            </a:r>
            <a:r>
              <a:rPr lang="ru-RU" sz="2000" b="1" dirty="0">
                <a:latin typeface="Arial Black" pitchFamily="34" charset="0"/>
              </a:rPr>
              <a:t>…</a:t>
            </a:r>
            <a:r>
              <a:rPr lang="ru-RU" sz="2000" b="1" dirty="0" err="1">
                <a:latin typeface="Arial Black" pitchFamily="34" charset="0"/>
              </a:rPr>
              <a:t>ый</a:t>
            </a:r>
            <a:r>
              <a:rPr lang="ru-RU" sz="2000" b="1" dirty="0">
                <a:latin typeface="Arial Black" pitchFamily="34" charset="0"/>
              </a:rPr>
              <a:t> закон, </a:t>
            </a:r>
            <a:r>
              <a:rPr lang="ru-RU" sz="2000" b="1" dirty="0" err="1">
                <a:latin typeface="Arial Black" pitchFamily="34" charset="0"/>
              </a:rPr>
              <a:t>вымоще</a:t>
            </a:r>
            <a:r>
              <a:rPr lang="ru-RU" sz="2000" b="1" dirty="0">
                <a:latin typeface="Arial Black" pitchFamily="34" charset="0"/>
              </a:rPr>
              <a:t>…</a:t>
            </a:r>
            <a:r>
              <a:rPr lang="ru-RU" sz="2000" b="1" dirty="0" err="1">
                <a:latin typeface="Arial Black" pitchFamily="34" charset="0"/>
              </a:rPr>
              <a:t>ая</a:t>
            </a:r>
            <a:r>
              <a:rPr lang="ru-RU" sz="2000" b="1" dirty="0">
                <a:latin typeface="Arial Black" pitchFamily="34" charset="0"/>
              </a:rPr>
              <a:t> </a:t>
            </a:r>
            <a:r>
              <a:rPr lang="ru-RU" sz="2000" b="1" dirty="0" smtClean="0">
                <a:latin typeface="Arial Black" pitchFamily="34" charset="0"/>
              </a:rPr>
              <a:t>дорога.</a:t>
            </a:r>
            <a:endParaRPr lang="ru-RU" sz="2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75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63830" cy="1325563"/>
          </a:xfrm>
        </p:spPr>
        <p:txBody>
          <a:bodyPr>
            <a:normAutofit/>
          </a:bodyPr>
          <a:lstStyle/>
          <a:p>
            <a:r>
              <a:rPr lang="ru-RU" sz="2800" i="1" u="sng" dirty="0" smtClean="0">
                <a:solidFill>
                  <a:srgbClr val="C00000"/>
                </a:solidFill>
                <a:latin typeface="Arial Black" pitchFamily="34" charset="0"/>
              </a:rPr>
              <a:t>Пунктуационный разбор предложений.</a:t>
            </a:r>
            <a:br>
              <a:rPr lang="ru-RU" sz="2800" i="1" u="sng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800" i="1" dirty="0" smtClean="0">
                <a:solidFill>
                  <a:srgbClr val="C00000"/>
                </a:solidFill>
                <a:latin typeface="Arial Black" pitchFamily="34" charset="0"/>
              </a:rPr>
              <a:t>        </a:t>
            </a:r>
            <a:r>
              <a:rPr lang="ru-RU" sz="2800" i="1" u="sng" dirty="0" smtClean="0">
                <a:solidFill>
                  <a:srgbClr val="C00000"/>
                </a:solidFill>
                <a:effectLst/>
                <a:latin typeface="Arial Black" pitchFamily="34" charset="0"/>
              </a:rPr>
              <a:t>Найдите </a:t>
            </a:r>
            <a:r>
              <a:rPr lang="ru-RU" sz="2800" i="1" u="sng" dirty="0">
                <a:solidFill>
                  <a:srgbClr val="C00000"/>
                </a:solidFill>
                <a:effectLst/>
                <a:latin typeface="Arial Black" pitchFamily="34" charset="0"/>
              </a:rPr>
              <a:t>междометия.</a:t>
            </a:r>
            <a:endParaRPr lang="ru-RU" sz="2800" i="1" u="sng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231F20"/>
              </a:buClr>
              <a:buSzPts val="1100"/>
              <a:buNone/>
              <a:tabLst>
                <a:tab pos="354330" algn="l"/>
              </a:tabLst>
            </a:pPr>
            <a:r>
              <a:rPr lang="ru-RU" sz="3200" b="1" i="1" spc="5" dirty="0" smtClean="0">
                <a:latin typeface="Times New Roman" panose="02020603050405020304" pitchFamily="18" charset="0"/>
                <a:ea typeface="Bookman Old Style"/>
                <a:cs typeface="Times New Roman" panose="02020603050405020304" pitchFamily="18" charset="0"/>
              </a:rPr>
              <a:t>- </a:t>
            </a:r>
            <a:r>
              <a:rPr lang="ru-RU" sz="3300" b="1" i="1" spc="5" dirty="0" smtClean="0">
                <a:latin typeface="Arial Black" pitchFamily="34" charset="0"/>
                <a:ea typeface="Bookman Old Style"/>
                <a:cs typeface="Times New Roman" panose="02020603050405020304" pitchFamily="18" charset="0"/>
              </a:rPr>
              <a:t>Вы любите плоды,(1) молодой человек?(2) Я уж это себе заметил,(3) хе-хе! (4)Пожалуйста, (5)покушайте, (6) хе-хе! (7) Очень приятно быть полезным молодому путешественнику! (8)</a:t>
            </a:r>
            <a:endParaRPr lang="ru-RU" sz="3300" b="1" spc="5" dirty="0">
              <a:latin typeface="Arial Black" pitchFamily="34" charset="0"/>
              <a:ea typeface="Bookman Old Style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231F20"/>
              </a:buClr>
              <a:buSzPts val="1100"/>
              <a:buNone/>
              <a:tabLst>
                <a:tab pos="320675" algn="l"/>
              </a:tabLst>
            </a:pPr>
            <a:r>
              <a:rPr lang="ru-RU" sz="3300" b="1" i="1" spc="5" dirty="0">
                <a:latin typeface="Arial Black" pitchFamily="34" charset="0"/>
                <a:ea typeface="Bookman Old Style"/>
                <a:cs typeface="Times New Roman" panose="02020603050405020304" pitchFamily="18" charset="0"/>
              </a:rPr>
              <a:t>-</a:t>
            </a:r>
            <a:r>
              <a:rPr lang="ru-RU" sz="3300" b="1" i="1" spc="5" dirty="0" smtClean="0">
                <a:latin typeface="Arial Black" pitchFamily="34" charset="0"/>
                <a:ea typeface="Bookman Old Style"/>
                <a:cs typeface="Times New Roman" panose="02020603050405020304" pitchFamily="18" charset="0"/>
              </a:rPr>
              <a:t>Мерси</a:t>
            </a:r>
            <a:r>
              <a:rPr lang="ru-RU" sz="3300" b="1" i="1" spc="5" dirty="0">
                <a:latin typeface="Arial Black" pitchFamily="34" charset="0"/>
                <a:ea typeface="Bookman Old Style"/>
                <a:cs typeface="Times New Roman" panose="02020603050405020304" pitchFamily="18" charset="0"/>
              </a:rPr>
              <a:t>! </a:t>
            </a:r>
            <a:r>
              <a:rPr lang="ru-RU" sz="3300" b="1" i="1" spc="5" dirty="0" smtClean="0">
                <a:latin typeface="Arial Black" pitchFamily="34" charset="0"/>
                <a:ea typeface="Bookman Old Style"/>
                <a:cs typeface="Times New Roman" panose="02020603050405020304" pitchFamily="18" charset="0"/>
              </a:rPr>
              <a:t>(9) </a:t>
            </a:r>
            <a:r>
              <a:rPr lang="ru-RU" sz="3300" b="1" i="1" spc="5" dirty="0">
                <a:latin typeface="Arial Black" pitchFamily="34" charset="0"/>
                <a:ea typeface="Bookman Old Style"/>
                <a:cs typeface="Times New Roman" panose="02020603050405020304" pitchFamily="18" charset="0"/>
              </a:rPr>
              <a:t>– мрачно сказал кадет и, </a:t>
            </a:r>
            <a:r>
              <a:rPr lang="ru-RU" sz="3300" b="1" i="1" spc="5" dirty="0" smtClean="0">
                <a:latin typeface="Arial Black" pitchFamily="34" charset="0"/>
                <a:ea typeface="Bookman Old Style"/>
                <a:cs typeface="Times New Roman" panose="02020603050405020304" pitchFamily="18" charset="0"/>
              </a:rPr>
              <a:t>(10)вытерев </a:t>
            </a:r>
            <a:r>
              <a:rPr lang="ru-RU" sz="3300" b="1" i="1" spc="5" dirty="0">
                <a:latin typeface="Arial Black" pitchFamily="34" charset="0"/>
                <a:ea typeface="Bookman Old Style"/>
                <a:cs typeface="Times New Roman" panose="02020603050405020304" pitchFamily="18" charset="0"/>
              </a:rPr>
              <a:t>яблоко обшлагом, </a:t>
            </a:r>
            <a:r>
              <a:rPr lang="ru-RU" sz="3300" b="1" i="1" spc="5" dirty="0" smtClean="0">
                <a:latin typeface="Arial Black" pitchFamily="34" charset="0"/>
                <a:ea typeface="Bookman Old Style"/>
                <a:cs typeface="Times New Roman" panose="02020603050405020304" pitchFamily="18" charset="0"/>
              </a:rPr>
              <a:t>(11)выкусил </a:t>
            </a:r>
            <a:r>
              <a:rPr lang="ru-RU" sz="3300" b="1" i="1" spc="5" dirty="0">
                <a:latin typeface="Arial Black" pitchFamily="34" charset="0"/>
                <a:ea typeface="Bookman Old Style"/>
                <a:cs typeface="Times New Roman" panose="02020603050405020304" pitchFamily="18" charset="0"/>
              </a:rPr>
              <a:t>добрую половину</a:t>
            </a:r>
            <a:r>
              <a:rPr lang="ru-RU" sz="3300" i="1" spc="5" dirty="0">
                <a:solidFill>
                  <a:srgbClr val="0000CC"/>
                </a:solidFill>
                <a:latin typeface="Arial Black" pitchFamily="34" charset="0"/>
                <a:ea typeface="Bookman Old Style"/>
                <a:cs typeface="Times New Roman"/>
              </a:rPr>
              <a:t>.</a:t>
            </a:r>
            <a:endParaRPr lang="ru-RU" sz="3300" spc="5" dirty="0">
              <a:latin typeface="Arial Black" pitchFamily="34" charset="0"/>
              <a:ea typeface="Bookman Old Style"/>
              <a:cs typeface="Times New Roman"/>
            </a:endParaRPr>
          </a:p>
          <a:p>
            <a:endParaRPr lang="ru-RU" sz="33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85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Синтаксическая разминка</a:t>
            </a: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</a:t>
            </a:r>
            <a:b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Объясните знаки препинания.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Clr>
                <a:srgbClr val="231F20"/>
              </a:buClr>
              <a:buSzPts val="1100"/>
              <a:buNone/>
              <a:tabLst>
                <a:tab pos="354330" algn="l"/>
              </a:tabLst>
            </a:pPr>
            <a:r>
              <a:rPr lang="ru-RU" sz="3200" b="1" i="1" spc="5" dirty="0" smtClean="0"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- Вы </a:t>
            </a:r>
            <a:r>
              <a:rPr lang="ru-RU" sz="3200" b="1" i="1" spc="5" dirty="0"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любите плоды, </a:t>
            </a:r>
            <a:r>
              <a:rPr lang="ru-RU" sz="3200" b="1" i="1" spc="5" dirty="0" smtClean="0">
                <a:solidFill>
                  <a:srgbClr val="FF0000"/>
                </a:solidFill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молодой человек </a:t>
            </a:r>
            <a:r>
              <a:rPr lang="ru-RU" sz="3200" b="1" i="1" spc="5" dirty="0" smtClean="0"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? </a:t>
            </a:r>
            <a:r>
              <a:rPr lang="ru-RU" sz="3200" b="1" i="1" spc="5" dirty="0"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Я уж это себе заметил, </a:t>
            </a:r>
            <a:r>
              <a:rPr lang="ru-RU" sz="3200" b="1" i="1" spc="5" dirty="0">
                <a:solidFill>
                  <a:srgbClr val="FF0000"/>
                </a:solidFill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хе-хе</a:t>
            </a:r>
            <a:r>
              <a:rPr lang="ru-RU" sz="3200" b="1" i="1" spc="5" dirty="0"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! </a:t>
            </a:r>
            <a:r>
              <a:rPr lang="ru-RU" sz="3200" b="1" i="1" spc="5" dirty="0">
                <a:solidFill>
                  <a:srgbClr val="FF0000"/>
                </a:solidFill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Пожалуйста</a:t>
            </a:r>
            <a:r>
              <a:rPr lang="ru-RU" sz="3200" b="1" i="1" spc="5" dirty="0"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, покушайте, </a:t>
            </a:r>
            <a:r>
              <a:rPr lang="ru-RU" sz="3200" b="1" i="1" spc="5" dirty="0">
                <a:solidFill>
                  <a:srgbClr val="FF0000"/>
                </a:solidFill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хе-хе</a:t>
            </a:r>
            <a:r>
              <a:rPr lang="ru-RU" sz="3200" b="1" i="1" spc="5" dirty="0"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! Очень приятно быть полезным молодому путешественнику!</a:t>
            </a:r>
            <a:endParaRPr lang="ru-RU" sz="3200" b="1" spc="5" dirty="0">
              <a:latin typeface="Arial Black" panose="020B0A04020102020204" pitchFamily="34" charset="0"/>
              <a:ea typeface="Bookman Old Style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Clr>
                <a:srgbClr val="231F20"/>
              </a:buClr>
              <a:buSzPts val="1100"/>
              <a:buNone/>
              <a:tabLst>
                <a:tab pos="320675" algn="l"/>
              </a:tabLst>
            </a:pPr>
            <a:r>
              <a:rPr lang="ru-RU" sz="3200" b="1" i="1" spc="5" dirty="0"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-</a:t>
            </a:r>
            <a:r>
              <a:rPr lang="ru-RU" sz="3200" b="1" i="1" spc="5" dirty="0" smtClean="0">
                <a:solidFill>
                  <a:srgbClr val="FF0000"/>
                </a:solidFill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Мерси</a:t>
            </a:r>
            <a:r>
              <a:rPr lang="ru-RU" sz="3200" b="1" i="1" spc="5" dirty="0"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! – мрачно сказал кадет и, </a:t>
            </a:r>
            <a:r>
              <a:rPr lang="ru-RU" sz="3200" b="1" i="1" spc="5" dirty="0">
                <a:solidFill>
                  <a:srgbClr val="FF0000"/>
                </a:solidFill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вытерев яблоко обшлагом</a:t>
            </a:r>
            <a:r>
              <a:rPr lang="ru-RU" sz="3200" b="1" i="1" spc="5" dirty="0">
                <a:latin typeface="Arial Black" panose="020B0A04020102020204" pitchFamily="34" charset="0"/>
                <a:ea typeface="Bookman Old Style"/>
                <a:cs typeface="Times New Roman" panose="02020603050405020304" pitchFamily="18" charset="0"/>
              </a:rPr>
              <a:t>, выкусил добрую половину</a:t>
            </a:r>
            <a:r>
              <a:rPr lang="ru-RU" sz="3200" i="1" spc="5" dirty="0">
                <a:solidFill>
                  <a:srgbClr val="0000CC"/>
                </a:solidFill>
                <a:latin typeface="Arial Black" panose="020B0A04020102020204" pitchFamily="34" charset="0"/>
                <a:ea typeface="Bookman Old Style"/>
                <a:cs typeface="Times New Roman"/>
              </a:rPr>
              <a:t>.</a:t>
            </a:r>
            <a:endParaRPr lang="ru-RU" sz="2800" spc="5" dirty="0">
              <a:latin typeface="Arial Black" panose="020B0A04020102020204" pitchFamily="34" charset="0"/>
              <a:ea typeface="Bookman Old Style"/>
              <a:cs typeface="Times New Roman"/>
            </a:endParaRPr>
          </a:p>
          <a:p>
            <a:endParaRPr lang="ru-RU" dirty="0"/>
          </a:p>
        </p:txBody>
      </p:sp>
      <p:sp>
        <p:nvSpPr>
          <p:cNvPr id="8" name="Выноска 1 7"/>
          <p:cNvSpPr/>
          <p:nvPr/>
        </p:nvSpPr>
        <p:spPr>
          <a:xfrm>
            <a:off x="1691680" y="2852936"/>
            <a:ext cx="1440160" cy="216024"/>
          </a:xfrm>
          <a:prstGeom prst="borderCallout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Выноска 1 8"/>
          <p:cNvSpPr/>
          <p:nvPr/>
        </p:nvSpPr>
        <p:spPr>
          <a:xfrm>
            <a:off x="1115616" y="4456188"/>
            <a:ext cx="1440160" cy="216024"/>
          </a:xfrm>
          <a:prstGeom prst="borderCallout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Выноска 1 9"/>
          <p:cNvSpPr/>
          <p:nvPr/>
        </p:nvSpPr>
        <p:spPr>
          <a:xfrm>
            <a:off x="7524328" y="4149080"/>
            <a:ext cx="1440160" cy="512440"/>
          </a:xfrm>
          <a:prstGeom prst="borderCallout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Дееприч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оборот</a:t>
            </a:r>
            <a:endParaRPr lang="ru-RU" dirty="0"/>
          </a:p>
        </p:txBody>
      </p:sp>
      <p:sp>
        <p:nvSpPr>
          <p:cNvPr id="11" name="Выноска 1 10"/>
          <p:cNvSpPr/>
          <p:nvPr/>
        </p:nvSpPr>
        <p:spPr>
          <a:xfrm>
            <a:off x="5940152" y="1628801"/>
            <a:ext cx="1736576" cy="360040"/>
          </a:xfrm>
          <a:prstGeom prst="borderCallout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2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Рассмотрите примеры постановки знаков препинания при междометиях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Arial Black" panose="020B0A04020102020204" pitchFamily="34" charset="0"/>
                <a:cs typeface="Andalus" panose="02020603050405020304" pitchFamily="18" charset="-78"/>
              </a:rPr>
              <a:t>Эй</a:t>
            </a:r>
            <a:r>
              <a:rPr lang="ru-RU" sz="2800" i="1" dirty="0">
                <a:latin typeface="Arial Black" panose="020B0A04020102020204" pitchFamily="34" charset="0"/>
                <a:cs typeface="Andalus" panose="02020603050405020304" pitchFamily="18" charset="-78"/>
              </a:rPr>
              <a:t>, завяжи на память узелок.</a:t>
            </a:r>
            <a:endParaRPr lang="ru-RU" sz="2800" dirty="0">
              <a:latin typeface="Arial Black" panose="020B0A04020102020204" pitchFamily="34" charset="0"/>
              <a:cs typeface="Andalus" panose="02020603050405020304" pitchFamily="18" charset="-78"/>
            </a:endParaRPr>
          </a:p>
          <a:p>
            <a:pPr marL="64008" indent="0">
              <a:buNone/>
            </a:pPr>
            <a:r>
              <a:rPr lang="ru-RU" sz="2800" i="1" dirty="0">
                <a:latin typeface="Arial Black" panose="020B0A04020102020204" pitchFamily="34" charset="0"/>
                <a:cs typeface="Andalus" panose="02020603050405020304" pitchFamily="18" charset="-78"/>
              </a:rPr>
              <a:t>Как я люблю море, </a:t>
            </a: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  <a:cs typeface="Andalus" panose="02020603050405020304" pitchFamily="18" charset="-78"/>
              </a:rPr>
              <a:t>ах</a:t>
            </a:r>
            <a:r>
              <a:rPr lang="ru-RU" sz="2800" i="1" dirty="0">
                <a:latin typeface="Arial Black" panose="020B0A04020102020204" pitchFamily="34" charset="0"/>
                <a:cs typeface="Andalus" panose="02020603050405020304" pitchFamily="18" charset="-78"/>
              </a:rPr>
              <a:t>, как я люблю море!</a:t>
            </a:r>
            <a:endParaRPr lang="ru-RU" sz="2800" dirty="0">
              <a:latin typeface="Arial Black" panose="020B0A04020102020204" pitchFamily="34" charset="0"/>
              <a:cs typeface="Andalus" panose="02020603050405020304" pitchFamily="18" charset="-78"/>
            </a:endParaRPr>
          </a:p>
          <a:p>
            <a:pPr marL="64008" indent="0">
              <a:buNone/>
            </a:pP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  <a:cs typeface="Andalus" panose="02020603050405020304" pitchFamily="18" charset="-78"/>
              </a:rPr>
              <a:t>О</a:t>
            </a:r>
            <a:r>
              <a:rPr lang="ru-RU" sz="2800" i="1" dirty="0">
                <a:latin typeface="Arial Black" panose="020B0A04020102020204" pitchFamily="34" charset="0"/>
                <a:cs typeface="Andalus" panose="02020603050405020304" pitchFamily="18" charset="-78"/>
              </a:rPr>
              <a:t>! Чем заплатишь ты, тиран, за эту праведную кровь людей , за кровь граждан?</a:t>
            </a:r>
            <a:endParaRPr lang="ru-RU" sz="2800" dirty="0">
              <a:latin typeface="Arial Black" panose="020B0A04020102020204" pitchFamily="34" charset="0"/>
              <a:cs typeface="Andalus" panose="02020603050405020304" pitchFamily="18" charset="-78"/>
            </a:endParaRPr>
          </a:p>
          <a:p>
            <a:pPr marL="64008" indent="0">
              <a:buNone/>
            </a:pP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  <a:cs typeface="Andalus" panose="02020603050405020304" pitchFamily="18" charset="-78"/>
              </a:rPr>
              <a:t>Ах</a:t>
            </a:r>
            <a:r>
              <a:rPr lang="ru-RU" sz="2800" i="1" dirty="0">
                <a:latin typeface="Arial Black" panose="020B0A04020102020204" pitchFamily="34" charset="0"/>
                <a:cs typeface="Andalus" panose="02020603050405020304" pitchFamily="18" charset="-78"/>
              </a:rPr>
              <a:t> ты ,степь моя ,степь привольная, широко ты, степь, пораскинулась, к морю Чёрному </a:t>
            </a:r>
            <a:r>
              <a:rPr lang="ru-RU" sz="2800" i="1" dirty="0" err="1" smtClean="0">
                <a:latin typeface="Arial Black" panose="020B0A04020102020204" pitchFamily="34" charset="0"/>
                <a:cs typeface="Andalus" panose="02020603050405020304" pitchFamily="18" charset="-78"/>
              </a:rPr>
              <a:t>понадвинулась</a:t>
            </a:r>
            <a:r>
              <a:rPr lang="ru-RU" sz="2800" i="1" dirty="0" smtClean="0">
                <a:latin typeface="Arial Black" panose="020B0A04020102020204" pitchFamily="34" charset="0"/>
                <a:cs typeface="Andalus" panose="02020603050405020304" pitchFamily="18" charset="-78"/>
              </a:rPr>
              <a:t>!</a:t>
            </a:r>
            <a:endParaRPr lang="ru-RU" sz="2800" dirty="0">
              <a:latin typeface="Arial Black" panose="020B0A04020102020204" pitchFamily="34" charset="0"/>
              <a:cs typeface="Andalus" panose="02020603050405020304" pitchFamily="18" charset="-78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60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Знаки препинания при    междометиях.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800" dirty="0" smtClean="0">
                <a:latin typeface="Arial Black" panose="020B0A04020102020204" pitchFamily="34" charset="0"/>
              </a:rPr>
              <a:t>Запятой междометия выделяются, если стоят в начале или конце предложения, и двумя запятыми, если стоят в середине предложения.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pic>
        <p:nvPicPr>
          <p:cNvPr id="1029" name="Picture 5" descr="C:\Users\Ar\Desktop\межд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61357"/>
            <a:ext cx="481368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r\Desktop\межд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922" y="3740670"/>
            <a:ext cx="3979011" cy="119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5085184"/>
            <a:ext cx="8352928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Эй,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завяжи на память узелок.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Как я люблю море</a:t>
            </a: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,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ах, 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как я люблю </a:t>
            </a:r>
            <a:r>
              <a:rPr lang="ru-RU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море!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9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90612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800" b="1" dirty="0" smtClean="0">
                <a:latin typeface="Arial Black" panose="020B0A04020102020204" pitchFamily="34" charset="0"/>
              </a:rPr>
              <a:t>2 Восклицательным знаком </a:t>
            </a:r>
            <a:r>
              <a:rPr lang="ru-RU" sz="2800" b="1" dirty="0">
                <a:latin typeface="Arial Black" panose="020B0A04020102020204" pitchFamily="34" charset="0"/>
              </a:rPr>
              <a:t>междометия выделяются, </a:t>
            </a:r>
            <a:r>
              <a:rPr lang="ru-RU" sz="2800" b="1" dirty="0" smtClean="0">
                <a:latin typeface="Arial Black" panose="020B0A04020102020204" pitchFamily="34" charset="0"/>
              </a:rPr>
              <a:t>если стоят в начале предложения и произносятся с повышенной интонацией.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C:\Users\Ar\Desktop\межд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468" y="1773213"/>
            <a:ext cx="2692346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173436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>
              <a:buNone/>
            </a:pPr>
            <a:endParaRPr lang="ru-RU" sz="2800" i="1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</a:t>
            </a: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!</a:t>
            </a: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 Чем заплатишь ты, тиран, за эту праведную кровь людей , за кровь граждан</a:t>
            </a:r>
            <a:r>
              <a:rPr lang="ru-RU" sz="28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</a:p>
        </p:txBody>
      </p:sp>
      <p:pic>
        <p:nvPicPr>
          <p:cNvPr id="2051" name="Picture 3" descr="C:\Users\Ar\Desktop\межд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0" y="3989318"/>
            <a:ext cx="849694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5157192"/>
            <a:ext cx="87753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Ах ты</a:t>
            </a: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i="1" dirty="0">
                <a:latin typeface="Arial Black" panose="020B0A04020102020204" pitchFamily="34" charset="0"/>
              </a:rPr>
              <a:t>,</a:t>
            </a:r>
            <a:r>
              <a:rPr lang="ru-RU" sz="2800" b="1" i="1" dirty="0">
                <a:solidFill>
                  <a:srgbClr val="0070C0"/>
                </a:solidFill>
                <a:latin typeface="Arial Black" panose="020B0A04020102020204" pitchFamily="34" charset="0"/>
              </a:rPr>
              <a:t>степь моя </a:t>
            </a:r>
            <a:r>
              <a:rPr lang="ru-RU" sz="2800" b="1" i="1" dirty="0">
                <a:latin typeface="Arial Black" panose="020B0A04020102020204" pitchFamily="34" charset="0"/>
              </a:rPr>
              <a:t>,</a:t>
            </a:r>
            <a:r>
              <a:rPr lang="ru-RU" sz="2800" b="1" i="1" dirty="0">
                <a:solidFill>
                  <a:srgbClr val="0070C0"/>
                </a:solidFill>
                <a:latin typeface="Arial Black" panose="020B0A04020102020204" pitchFamily="34" charset="0"/>
              </a:rPr>
              <a:t>степь привольная</a:t>
            </a:r>
            <a:r>
              <a:rPr lang="ru-RU" sz="2800" i="1" dirty="0">
                <a:latin typeface="Arial Black" panose="020B0A04020102020204" pitchFamily="34" charset="0"/>
              </a:rPr>
              <a:t>, широко ты, степь, пораскинулась, к морю Чёрному </a:t>
            </a:r>
            <a:r>
              <a:rPr lang="ru-RU" sz="2800" i="1" dirty="0" err="1">
                <a:latin typeface="Arial Black" panose="020B0A04020102020204" pitchFamily="34" charset="0"/>
              </a:rPr>
              <a:t>понадвинулась</a:t>
            </a:r>
            <a:r>
              <a:rPr lang="ru-RU" sz="2800" i="1" dirty="0">
                <a:latin typeface="Arial Black" panose="020B0A04020102020204" pitchFamily="34" charset="0"/>
              </a:rPr>
              <a:t>!</a:t>
            </a:r>
            <a:endParaRPr lang="ru-RU" sz="2800" dirty="0">
              <a:latin typeface="Arial Black" panose="020B0A04020102020204" pitchFamily="34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7894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0198"/>
            <a:ext cx="8229600" cy="61858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Вставьте нужные междометия и определите их значение. </a:t>
            </a:r>
            <a:b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latin typeface="Arial Black" panose="020B0A04020102020204" pitchFamily="34" charset="0"/>
              </a:rPr>
              <a:t>1.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… рыцарь сжалься надо мной,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Едва дышу, нет мочи боле…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2. … ты мерзкое стекло!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Это врешь ты мне назло.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3. …, вдруг раздался рога звон,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 И кто-то карлу вызывает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4. …, ни камни ожерелья,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 Ни сарафан, ни перлов ряд,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 Ни песни лести и веселья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 Ее души не веселят…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5. «…! Догнал тебя! Постой!»-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 Кричит наездник молодой.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800" dirty="0" smtClean="0"/>
              <a:t>                                          А.С.Пушкин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 rot="468654">
            <a:off x="7020272" y="908720"/>
            <a:ext cx="18722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Ах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812324">
            <a:off x="7052909" y="2260430"/>
            <a:ext cx="18431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Ага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737061">
            <a:off x="7471055" y="3703002"/>
            <a:ext cx="12961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525458">
            <a:off x="6101322" y="4699417"/>
            <a:ext cx="1944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Увы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Words>549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Andalus</vt:lpstr>
      <vt:lpstr>Arial</vt:lpstr>
      <vt:lpstr>Arial Black</vt:lpstr>
      <vt:lpstr>Bookman Old Style</vt:lpstr>
      <vt:lpstr>Calibri</vt:lpstr>
      <vt:lpstr>Calibri Light</vt:lpstr>
      <vt:lpstr>Times New Roman</vt:lpstr>
      <vt:lpstr>Тема Office</vt:lpstr>
      <vt:lpstr>Тема урока:</vt:lpstr>
      <vt:lpstr>Какие задачи будут стоять на уроке? </vt:lpstr>
      <vt:lpstr>Орфографическая разминка. Раскройте  скобки, вставьте пропущенные буквы. </vt:lpstr>
      <vt:lpstr>Пунктуационный разбор предложений.         Найдите междометия.</vt:lpstr>
      <vt:lpstr>Синтаксическая разминка. Объясните знаки препинания.</vt:lpstr>
      <vt:lpstr>Рассмотрите примеры постановки знаков препинания при междометиях</vt:lpstr>
      <vt:lpstr>Знаки препинания при    междометиях.</vt:lpstr>
      <vt:lpstr>Презентация PowerPoint</vt:lpstr>
      <vt:lpstr>  Вставьте нужные междометия и определите их значение.  1. … рыцарь сжалься надо мной,     Едва дышу, нет мочи боле… 2. … ты мерзкое стекло!     Это врешь ты мне назло. 3. …, вдруг раздался рога звон,      И кто-то карлу вызывает 4. …, ни камни ожерелья,      Ни сарафан, ни перлов ряд,      Ни песни лести и веселья      Ее души не веселят… 5. «…! Догнал тебя! Постой!»-      Кричит наездник молодой.                                           А.С.Пушкин</vt:lpstr>
      <vt:lpstr>                   Проверь себя! 1.  О рыцарь, сжалься надо мной,     Едва дышу, нет мочи боле… 2.  Ах ты, мерзкое стекло!     Это врешь ты мне назло. 3.  Чу, вдруг раздался рога звон,      И кто-то карлу вызывает 4.  Увы, ни камни ожерелья,      Ни сарафан, ни перлов ряд,      Ни песни лести и веселья      Ее души не веселят… 5. «Ага! догнал тебя! Постой!»-      Кричит наездник молодой.</vt:lpstr>
      <vt:lpstr>  В данных предложениях проставьте недостающие знаки препинания. Подчеркните как члены предложения те слова в речи автора, которые помогают это понять.   1. Уф облегченно и радостно вздохнул он. 2. Батюшки Миша! Друг детства! изумился тонкий. 3. О-о Откуда это взялось? подивился он на себя. 4. Ба Это ты крикнул Лютов так громко, что заставил прохожих обернуться на него.</vt:lpstr>
      <vt:lpstr>                                       Самопроверка  1. «Уф», - облегченно и радостно вздохнул он. 2. «Батюшки, Миша! Друг детства!» -  изумился тонкий. 3. «О-о! Откуда это взялось?» - подивился он на себя. 4. «Ба! Это ты!»- крикнул Лютов так громко, что заставил прохожих обернуться на него.       «П», - а. </vt:lpstr>
      <vt:lpstr>                 Волшебные слова.   Мы ежедневно встречаемся и прощаемся, обращаемся к кому-нибудь с просьбой, благодарим за труд, за любезность, извиняемся, если допустили какую-нибудь оплошность, - и во всех этих ситуациях нашими неизменными спутниками выступают эти слова. Они дарят нам улыбку приветствия и грусть прощания, радость благодарности и стеснительность извинения. Восточная мудрость гласит:  Учтивые слова всего скорей  Пред нами распахнут сердца людей.</vt:lpstr>
      <vt:lpstr>        Словарь «вежливых слов». 1. Растает даже ледяная глыба      От слова теплого … 2. Зазеленеет старый пень,     Когда услышит … 3. Если больше есть не в силах,     Скажем маме мы … 4. Мальчик, вежливый и развитый,     Говорит, встречаясь, … 5. Когда нас бранят за шалости,     Говорим … 6. И во Франции, и в Дании     На прощанье говорят …</vt:lpstr>
      <vt:lpstr>                    Проверь себя!  1. Спасибо. 2. Добрый день. 3. Спасибо. 4. Здравствуй. 5. Простите, пожалуйста. 6. До свидания.</vt:lpstr>
      <vt:lpstr>             Домашнее задание   Упражнение 460,  461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Пользователь</cp:lastModifiedBy>
  <cp:revision>154</cp:revision>
  <cp:lastPrinted>2018-05-15T07:04:23Z</cp:lastPrinted>
  <dcterms:created xsi:type="dcterms:W3CDTF">2013-08-13T08:21:58Z</dcterms:created>
  <dcterms:modified xsi:type="dcterms:W3CDTF">2020-05-01T18:22:42Z</dcterms:modified>
</cp:coreProperties>
</file>