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82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3" r:id="rId34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0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F246D-F1AB-4537-B342-A4486198E626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706DB-69D0-40D6-89E3-B683F81C33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9300" y="274956"/>
            <a:ext cx="1651000" cy="5851525"/>
          </a:xfrm>
        </p:spPr>
        <p:txBody>
          <a:bodyPr vert="eaVert"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5813" y="6557963"/>
            <a:ext cx="2170112" cy="2270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BA5F3-A1E3-40DC-95E5-9DF8C60028FA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95300" y="6556375"/>
            <a:ext cx="3962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75450" y="6553200"/>
            <a:ext cx="6381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E7B4CFE-D468-4FA8-9886-94AE0C698D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700" y="2821838"/>
            <a:ext cx="6776779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5700" y="1905001"/>
            <a:ext cx="6776779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18100" y="6556375"/>
            <a:ext cx="2168525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3790D39-C8B9-48B9-91A3-077B865ED14E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879600" y="6556375"/>
            <a:ext cx="3136900" cy="228600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294563" y="6554788"/>
            <a:ext cx="6381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EEF77-43D2-4F53-9AC1-F9D7989274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38138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27042" y="1600201"/>
            <a:ext cx="38138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5F296-FE58-4A54-98D1-664C20488A7A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184CE-AB6E-490C-91DB-9A8B5188422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5867400"/>
            <a:ext cx="381381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527042" y="5867400"/>
            <a:ext cx="381381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95300" y="1711840"/>
            <a:ext cx="381381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27042" y="1711840"/>
            <a:ext cx="381381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BEEE-2C02-4745-B255-F37791E2562B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C78FE-B7AE-4656-9363-4C3A0D854E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AB560-85AF-4CDC-A4FD-3E05BB3EFF49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3F1E5-B90C-4DED-B0CB-C7A466A836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04D04-14E7-42D3-8BAD-29971352520E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97DC-02D7-435C-9B16-ABC956986B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638937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5300" y="1497416"/>
            <a:ext cx="638937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95300" y="2133600"/>
            <a:ext cx="784225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B8A0-2979-40EA-991F-8BAF23AE04FB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F25DE-F799-4542-8659-40BDFCDE2D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647700" y="1004888"/>
            <a:ext cx="4679950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646113" y="998538"/>
            <a:ext cx="4679950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8189" y="1143000"/>
            <a:ext cx="371475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38189" y="3283634"/>
            <a:ext cx="371475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718989" y="1041002"/>
            <a:ext cx="455676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7F32A-B8A1-4615-BB17-A8E7503E73C1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C1D7F-F688-4AB2-AFF2-B0B812AED6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A2A21-2BFA-4AAC-A01A-103A5C5CEEC4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558F3-8F4D-4689-829C-C949DF9A28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832850" y="0"/>
            <a:ext cx="1073150" cy="6858000"/>
          </a:xfrm>
          <a:prstGeom prst="rect">
            <a:avLst/>
          </a:prstGeom>
          <a:blipFill>
            <a:blip r:embed="rId1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320675"/>
            <a:ext cx="784225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95300" y="1609725"/>
            <a:ext cx="784225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598988" y="6557963"/>
            <a:ext cx="2170112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940CCA5-64E7-4ED3-8E16-3E2CC3C71508}" type="datetimeFigureOut">
              <a:rPr lang="ru-RU"/>
              <a:pPr>
                <a:defRPr/>
              </a:pPr>
              <a:t>11.05.2020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95300" y="6557963"/>
            <a:ext cx="39624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772275" y="6556375"/>
            <a:ext cx="638175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2CDB7E0-06D6-4A2B-84B5-CBAB5B5FC9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9" r:id="rId8"/>
    <p:sldLayoutId id="2147483701" r:id="rId9"/>
    <p:sldLayoutId id="2147483710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Формулировка задания: 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Расставьте знаки препинания. Укажите два предложения, в которых нужно поставить </a:t>
            </a:r>
            <a:r>
              <a:rPr lang="ru-RU" b="1" smtClean="0">
                <a:latin typeface="Arial Black" pitchFamily="34" charset="0"/>
              </a:rPr>
              <a:t>ОДНУ</a:t>
            </a:r>
            <a:r>
              <a:rPr lang="ru-RU" smtClean="0"/>
              <a:t> запятую. Запишите номера этих предложений.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Текст 5"/>
          <p:cNvSpPr>
            <a:spLocks noGrp="1"/>
          </p:cNvSpPr>
          <p:nvPr>
            <p:ph type="body" idx="2"/>
          </p:nvPr>
        </p:nvSpPr>
        <p:spPr>
          <a:xfrm>
            <a:off x="452438" y="285750"/>
            <a:ext cx="8429625" cy="6215063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[ни </a:t>
            </a:r>
            <a:r>
              <a:rPr lang="ru-RU" sz="3200" smtClean="0"/>
              <a:t>О, </a:t>
            </a:r>
            <a:r>
              <a:rPr lang="ru-RU" sz="3200" b="1" smtClean="0"/>
              <a:t>ни</a:t>
            </a:r>
            <a:r>
              <a:rPr lang="ru-RU" sz="3200" smtClean="0"/>
              <a:t> о, </a:t>
            </a:r>
            <a:r>
              <a:rPr lang="ru-RU" sz="3200" b="1" smtClean="0"/>
              <a:t>ни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[и </a:t>
            </a:r>
            <a:r>
              <a:rPr lang="ru-RU" sz="3200" smtClean="0"/>
              <a:t>О, </a:t>
            </a:r>
            <a:r>
              <a:rPr lang="ru-RU" sz="3200" b="1" smtClean="0"/>
              <a:t>и</a:t>
            </a:r>
            <a:r>
              <a:rPr lang="ru-RU" sz="3200" smtClean="0"/>
              <a:t> о, </a:t>
            </a:r>
            <a:r>
              <a:rPr lang="ru-RU" sz="3200" b="1" smtClean="0"/>
              <a:t>и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[или </a:t>
            </a:r>
            <a:r>
              <a:rPr lang="ru-RU" sz="3200" smtClean="0"/>
              <a:t>О, </a:t>
            </a:r>
            <a:r>
              <a:rPr lang="ru-RU" sz="3200" b="1" smtClean="0"/>
              <a:t>или</a:t>
            </a:r>
            <a:r>
              <a:rPr lang="ru-RU" sz="3200" smtClean="0"/>
              <a:t> о, </a:t>
            </a:r>
            <a:r>
              <a:rPr lang="ru-RU" sz="3200" b="1" smtClean="0"/>
              <a:t>или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[либо </a:t>
            </a:r>
            <a:r>
              <a:rPr lang="ru-RU" sz="3200" smtClean="0"/>
              <a:t>О, </a:t>
            </a:r>
            <a:r>
              <a:rPr lang="ru-RU" sz="3200" b="1" smtClean="0"/>
              <a:t>либо</a:t>
            </a:r>
            <a:r>
              <a:rPr lang="ru-RU" sz="3200" smtClean="0"/>
              <a:t> о, </a:t>
            </a:r>
            <a:r>
              <a:rPr lang="ru-RU" sz="3200" b="1" smtClean="0"/>
              <a:t>либо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[то </a:t>
            </a:r>
            <a:r>
              <a:rPr lang="ru-RU" sz="3200" smtClean="0"/>
              <a:t>О, </a:t>
            </a:r>
            <a:r>
              <a:rPr lang="ru-RU" sz="3200" b="1" smtClean="0"/>
              <a:t>то</a:t>
            </a:r>
            <a:r>
              <a:rPr lang="ru-RU" sz="3200" smtClean="0"/>
              <a:t> о, </a:t>
            </a:r>
            <a:r>
              <a:rPr lang="ru-RU" sz="3200" b="1" smtClean="0"/>
              <a:t>то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[не то </a:t>
            </a:r>
            <a:r>
              <a:rPr lang="ru-RU" sz="3200" smtClean="0"/>
              <a:t>О, </a:t>
            </a:r>
            <a:r>
              <a:rPr lang="ru-RU" sz="3200" b="1" smtClean="0"/>
              <a:t>не то</a:t>
            </a:r>
            <a:r>
              <a:rPr lang="ru-RU" sz="3200" smtClean="0"/>
              <a:t> о, н</a:t>
            </a:r>
            <a:r>
              <a:rPr lang="ru-RU" sz="3200" b="1" smtClean="0"/>
              <a:t>е то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3200" b="1" smtClean="0"/>
              <a:t>[то ли </a:t>
            </a:r>
            <a:r>
              <a:rPr lang="ru-RU" sz="3200" smtClean="0"/>
              <a:t>О, </a:t>
            </a:r>
            <a:r>
              <a:rPr lang="ru-RU" sz="3200" b="1" smtClean="0"/>
              <a:t>то ли</a:t>
            </a:r>
            <a:r>
              <a:rPr lang="ru-RU" sz="3200" smtClean="0"/>
              <a:t> О, </a:t>
            </a:r>
            <a:r>
              <a:rPr lang="ru-RU" sz="3200" b="1" smtClean="0"/>
              <a:t>то ли </a:t>
            </a:r>
            <a:r>
              <a:rPr lang="ru-RU" sz="3200" smtClean="0"/>
              <a:t>О</a:t>
            </a:r>
            <a:r>
              <a:rPr lang="ru-RU" sz="3200" b="1" smtClean="0"/>
              <a:t>].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sz="2000" i="1" smtClean="0"/>
              <a:t>Примеры: 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i="1" smtClean="0"/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sz="2000" b="1" smtClean="0">
                <a:latin typeface="Arial Black" pitchFamily="34" charset="0"/>
              </a:rPr>
              <a:t>         Либо</a:t>
            </a:r>
            <a:r>
              <a:rPr lang="ru-RU" sz="2000" b="1" smtClean="0"/>
              <a:t> </a:t>
            </a:r>
            <a:r>
              <a:rPr lang="ru-RU" sz="2000" u="sng" smtClean="0"/>
              <a:t>сегодня</a:t>
            </a:r>
            <a:r>
              <a:rPr lang="ru-RU" sz="2000" smtClean="0"/>
              <a:t>, </a:t>
            </a:r>
            <a:r>
              <a:rPr lang="ru-RU" sz="2000" b="1" smtClean="0">
                <a:latin typeface="Arial Black" pitchFamily="34" charset="0"/>
              </a:rPr>
              <a:t>либо</a:t>
            </a:r>
            <a:r>
              <a:rPr lang="ru-RU" sz="2000" b="1" smtClean="0"/>
              <a:t> </a:t>
            </a:r>
            <a:r>
              <a:rPr lang="ru-RU" sz="2000" u="sng" smtClean="0"/>
              <a:t>завтра</a:t>
            </a:r>
            <a:r>
              <a:rPr lang="ru-RU" sz="2000" smtClean="0"/>
              <a:t>, </a:t>
            </a:r>
            <a:r>
              <a:rPr lang="ru-RU" sz="2000" b="1" smtClean="0">
                <a:latin typeface="Arial Black" pitchFamily="34" charset="0"/>
              </a:rPr>
              <a:t>либо</a:t>
            </a:r>
            <a:r>
              <a:rPr lang="ru-RU" sz="2000" b="1" smtClean="0"/>
              <a:t> </a:t>
            </a:r>
            <a:r>
              <a:rPr lang="ru-RU" sz="2000" u="sng" smtClean="0"/>
              <a:t>послезавтра</a:t>
            </a:r>
            <a:r>
              <a:rPr lang="ru-RU" sz="2000" smtClean="0"/>
              <a:t> приеду к тебе в гости.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sz="2000" smtClean="0"/>
              <a:t>           </a:t>
            </a:r>
            <a:r>
              <a:rPr lang="ru-RU" sz="2000" b="1" smtClean="0">
                <a:latin typeface="Arial Black" pitchFamily="34" charset="0"/>
              </a:rPr>
              <a:t>Не то </a:t>
            </a:r>
            <a:r>
              <a:rPr lang="ru-RU" sz="2000" u="sng" smtClean="0"/>
              <a:t>мама</a:t>
            </a:r>
            <a:r>
              <a:rPr lang="ru-RU" sz="2000" smtClean="0"/>
              <a:t>, </a:t>
            </a:r>
            <a:r>
              <a:rPr lang="ru-RU" sz="2000" smtClean="0">
                <a:latin typeface="Arial Black" pitchFamily="34" charset="0"/>
              </a:rPr>
              <a:t>не то </a:t>
            </a:r>
            <a:r>
              <a:rPr lang="ru-RU" sz="2000" u="sng" smtClean="0"/>
              <a:t>папа</a:t>
            </a:r>
            <a:r>
              <a:rPr lang="ru-RU" sz="2000" smtClean="0"/>
              <a:t>, </a:t>
            </a:r>
            <a:r>
              <a:rPr lang="ru-RU" sz="2000" smtClean="0">
                <a:latin typeface="Arial Black" pitchFamily="34" charset="0"/>
              </a:rPr>
              <a:t>не то </a:t>
            </a:r>
            <a:r>
              <a:rPr lang="ru-RU" sz="2000" u="sng" smtClean="0"/>
              <a:t>бабушка</a:t>
            </a:r>
            <a:r>
              <a:rPr lang="ru-RU" sz="2000" smtClean="0"/>
              <a:t> забыли выключить свет в коридоре.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endParaRPr lang="ru-RU" sz="20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i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3200" b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457203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0" dirty="0"/>
              <a:t>5.</a:t>
            </a:r>
            <a:br>
              <a:rPr lang="ru-RU" sz="3200" b="0" dirty="0"/>
            </a:br>
            <a: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  <a:t>Запятая </a:t>
            </a:r>
            <a:r>
              <a:rPr lang="ru-RU" sz="4800" b="0" cap="none" dirty="0">
                <a:solidFill>
                  <a:schemeClr val="tx1"/>
                </a:solidFill>
                <a:latin typeface="Calibri" pitchFamily="34" charset="0"/>
              </a:rPr>
              <a:t>может ставиться </a:t>
            </a:r>
            <a:r>
              <a:rPr lang="ru-RU" sz="4800" cap="none" dirty="0">
                <a:solidFill>
                  <a:schemeClr val="tx1"/>
                </a:solidFill>
                <a:latin typeface="Constantia" pitchFamily="18" charset="0"/>
              </a:rPr>
              <a:t>перед первым повторяющимся союзом</a:t>
            </a:r>
            <a:r>
              <a:rPr lang="ru-RU" sz="4800" cap="none" dirty="0">
                <a:solidFill>
                  <a:schemeClr val="tx1"/>
                </a:solidFill>
                <a:latin typeface="Arial Black" pitchFamily="34" charset="0"/>
              </a:rPr>
              <a:t>,</a:t>
            </a:r>
            <a:r>
              <a:rPr lang="ru-RU" sz="4800" cap="none" dirty="0">
                <a:solidFill>
                  <a:schemeClr val="tx1"/>
                </a:solidFill>
                <a:latin typeface="+mn-lt"/>
              </a:rPr>
              <a:t> если </a:t>
            </a:r>
            <a:r>
              <a:rPr lang="ru-RU" sz="4800" cap="none" dirty="0">
                <a:solidFill>
                  <a:schemeClr val="tx1"/>
                </a:solidFill>
                <a:latin typeface="Constantia" pitchFamily="18" charset="0"/>
              </a:rPr>
              <a:t>однородный ряд был начат без этого союза.  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0900" y="4429125"/>
            <a:ext cx="7861300" cy="2243138"/>
          </a:xfrm>
        </p:spPr>
        <p:txBody>
          <a:bodyPr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i="1" dirty="0"/>
          </a:p>
          <a:p>
            <a:pPr algn="ctr" fontAlgn="auto">
              <a:spcAft>
                <a:spcPts val="0"/>
              </a:spcAft>
              <a:buFont typeface="Wingdings 2"/>
              <a:buNone/>
              <a:tabLst>
                <a:tab pos="5559425" algn="l"/>
              </a:tabLst>
              <a:defRPr/>
            </a:pPr>
            <a:r>
              <a:rPr lang="ru-RU" i="1" dirty="0"/>
              <a:t>Примеры: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i="1" dirty="0"/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            </a:t>
            </a:r>
            <a:r>
              <a:rPr lang="ru-RU" u="sng" dirty="0"/>
              <a:t>Сегодня</a:t>
            </a:r>
            <a:r>
              <a:rPr lang="ru-RU" dirty="0"/>
              <a:t>, </a:t>
            </a:r>
            <a:r>
              <a:rPr lang="ru-RU" b="1" dirty="0">
                <a:latin typeface="Arial Black" pitchFamily="34" charset="0"/>
              </a:rPr>
              <a:t>либо</a:t>
            </a:r>
            <a:r>
              <a:rPr lang="ru-RU" b="1" dirty="0"/>
              <a:t> </a:t>
            </a:r>
            <a:r>
              <a:rPr lang="ru-RU" u="sng" dirty="0"/>
              <a:t>завтра</a:t>
            </a:r>
            <a:r>
              <a:rPr lang="ru-RU" dirty="0"/>
              <a:t>, </a:t>
            </a:r>
            <a:r>
              <a:rPr lang="ru-RU" b="1" dirty="0">
                <a:latin typeface="Arial Black" pitchFamily="34" charset="0"/>
              </a:rPr>
              <a:t>либо</a:t>
            </a:r>
            <a:r>
              <a:rPr lang="ru-RU" b="1" dirty="0"/>
              <a:t> </a:t>
            </a:r>
            <a:r>
              <a:rPr lang="ru-RU" u="sng" dirty="0"/>
              <a:t>послезавтра</a:t>
            </a:r>
            <a:r>
              <a:rPr lang="ru-RU" dirty="0"/>
              <a:t> приеду к тебе в гости.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latin typeface="Arial Black" pitchFamily="34" charset="0"/>
              </a:rPr>
              <a:t>           </a:t>
            </a:r>
            <a:r>
              <a:rPr lang="ru-RU" b="1" u="sng" dirty="0">
                <a:latin typeface="Arial Black" pitchFamily="34" charset="0"/>
              </a:rPr>
              <a:t>М</a:t>
            </a:r>
            <a:r>
              <a:rPr lang="ru-RU" u="sng" dirty="0"/>
              <a:t>ама</a:t>
            </a:r>
            <a:r>
              <a:rPr lang="ru-RU" dirty="0"/>
              <a:t>, </a:t>
            </a:r>
            <a:r>
              <a:rPr lang="ru-RU" dirty="0">
                <a:latin typeface="Arial Black" pitchFamily="34" charset="0"/>
              </a:rPr>
              <a:t>не то </a:t>
            </a:r>
            <a:r>
              <a:rPr lang="ru-RU" u="sng" dirty="0"/>
              <a:t>папа</a:t>
            </a:r>
            <a:r>
              <a:rPr lang="ru-RU" dirty="0"/>
              <a:t>, </a:t>
            </a:r>
            <a:r>
              <a:rPr lang="ru-RU" dirty="0">
                <a:latin typeface="Arial Black" pitchFamily="34" charset="0"/>
              </a:rPr>
              <a:t>не то </a:t>
            </a:r>
            <a:r>
              <a:rPr lang="ru-RU" u="sng" dirty="0"/>
              <a:t>бабушка</a:t>
            </a:r>
            <a:r>
              <a:rPr lang="ru-RU" dirty="0"/>
              <a:t> забыли выключить свет в коридоре.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endParaRPr lang="ru-RU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6215106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0" dirty="0"/>
              <a:t>6. </a:t>
            </a:r>
            <a:r>
              <a:rPr lang="ru-RU" sz="4000" cap="none" dirty="0">
                <a:solidFill>
                  <a:schemeClr val="tx1"/>
                </a:solidFill>
                <a:latin typeface="Calibri" pitchFamily="34" charset="0"/>
              </a:rPr>
              <a:t>между однородными членами, связанными противительными союзами А, НО, ДА (=НО), ОДНАКО, ЗАТО, всегда ставится запятая.</a:t>
            </a:r>
            <a:br>
              <a:rPr lang="ru-RU" sz="40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а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но О].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[О, да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зато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однако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</a:br>
            <a:endParaRPr lang="ru-RU" sz="4800" cap="none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0900" y="5857875"/>
            <a:ext cx="7861300" cy="814388"/>
          </a:xfrm>
        </p:spPr>
        <p:txBody>
          <a:bodyPr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i="1" dirty="0"/>
          </a:p>
          <a:p>
            <a:pPr algn="ctr" fontAlgn="auto">
              <a:spcAft>
                <a:spcPts val="0"/>
              </a:spcAft>
              <a:buFont typeface="Wingdings 2"/>
              <a:buNone/>
              <a:tabLst>
                <a:tab pos="5559425" algn="l"/>
              </a:tabLst>
              <a:defRPr/>
            </a:pPr>
            <a:r>
              <a:rPr lang="ru-RU" sz="8000" i="1" dirty="0"/>
              <a:t>Примеры: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8000" i="1" dirty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8000" u="sng" dirty="0"/>
              <a:t>Поворчал</a:t>
            </a:r>
            <a:r>
              <a:rPr lang="ru-RU" sz="8000" dirty="0"/>
              <a:t> он, </a:t>
            </a:r>
            <a:r>
              <a:rPr lang="ru-RU" sz="8000" b="1" dirty="0"/>
              <a:t>да</a:t>
            </a:r>
            <a:r>
              <a:rPr lang="ru-RU" sz="8000" dirty="0"/>
              <a:t> и не </a:t>
            </a:r>
            <a:r>
              <a:rPr lang="ru-RU" sz="8000" u="sng" dirty="0"/>
              <a:t>посмел ослушаться.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endParaRPr lang="ru-RU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6215106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900" b="0" dirty="0"/>
              <a:t>7. </a:t>
            </a:r>
            <a:r>
              <a:rPr lang="ru-RU" sz="4900" cap="none" dirty="0">
                <a:solidFill>
                  <a:schemeClr val="tx1"/>
                </a:solidFill>
                <a:latin typeface="Calibri" pitchFamily="34" charset="0"/>
              </a:rPr>
              <a:t>Перед </a:t>
            </a:r>
            <a:r>
              <a:rPr lang="ru-RU" sz="4900" b="0" cap="none" dirty="0">
                <a:solidFill>
                  <a:schemeClr val="tx1"/>
                </a:solidFill>
                <a:latin typeface="Constantia" pitchFamily="18" charset="0"/>
              </a:rPr>
              <a:t>второй частью двойных </a:t>
            </a:r>
            <a:r>
              <a:rPr lang="ru-RU" sz="4900" b="0" cap="none" dirty="0">
                <a:solidFill>
                  <a:schemeClr val="tx1"/>
                </a:solidFill>
                <a:latin typeface="+mn-lt"/>
              </a:rPr>
              <a:t>союзов, соединяющих однородные члены, ставится запятая.</a:t>
            </a:r>
            <a:r>
              <a:rPr lang="ru-RU" sz="4900" cap="none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ru-RU" sz="49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Не только… </a:t>
            </a:r>
            <a:r>
              <a:rPr lang="ru-RU" sz="4900" u="sng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</a:t>
            </a: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но и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как … , так и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хотя и … , но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если не … , то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не столько … , сколько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</a:br>
            <a:endParaRPr lang="ru-RU" sz="4800" cap="none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53719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Примеры: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95300" y="928688"/>
            <a:ext cx="7842250" cy="55276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/>
              <a:t>Сегодня на улице </a:t>
            </a:r>
            <a:r>
              <a:rPr lang="ru-RU" i="1" dirty="0">
                <a:latin typeface="Arial Black" pitchFamily="34" charset="0"/>
              </a:rPr>
              <a:t>не только </a:t>
            </a:r>
            <a:r>
              <a:rPr lang="ru-RU" i="1" u="sng" dirty="0"/>
              <a:t>прохладно 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но и</a:t>
            </a:r>
            <a:r>
              <a:rPr lang="ru-RU" i="1" dirty="0"/>
              <a:t> </a:t>
            </a:r>
            <a:r>
              <a:rPr lang="ru-RU" i="1" u="sng" dirty="0"/>
              <a:t>ветрено. </a:t>
            </a:r>
            <a:r>
              <a:rPr lang="ru-RU" i="1" dirty="0"/>
              <a:t>[</a:t>
            </a:r>
            <a:r>
              <a:rPr lang="ru-RU" i="1" dirty="0">
                <a:latin typeface="Arial Black" pitchFamily="34" charset="0"/>
              </a:rPr>
              <a:t>не только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но и </a:t>
            </a:r>
            <a:r>
              <a:rPr lang="ru-RU" i="1" dirty="0"/>
              <a:t>О].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/>
              <a:t>Пушкин создал замечательные произведения </a:t>
            </a:r>
            <a:r>
              <a:rPr lang="ru-RU" i="1" dirty="0">
                <a:latin typeface="Arial Black" pitchFamily="34" charset="0"/>
              </a:rPr>
              <a:t>как </a:t>
            </a:r>
            <a:r>
              <a:rPr lang="ru-RU" i="1" u="sng" dirty="0"/>
              <a:t>в стихах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так и </a:t>
            </a:r>
            <a:r>
              <a:rPr lang="ru-RU" i="1" dirty="0"/>
              <a:t>в </a:t>
            </a:r>
            <a:r>
              <a:rPr lang="ru-RU" i="1" u="sng" dirty="0"/>
              <a:t>прозе</a:t>
            </a:r>
            <a:r>
              <a:rPr lang="ru-RU" i="1" dirty="0"/>
              <a:t>.                        [</a:t>
            </a:r>
            <a:r>
              <a:rPr lang="ru-RU" i="1" dirty="0">
                <a:latin typeface="Arial Black" pitchFamily="34" charset="0"/>
              </a:rPr>
              <a:t>как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так и  </a:t>
            </a:r>
            <a:r>
              <a:rPr lang="ru-RU" i="1" dirty="0"/>
              <a:t>О].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/>
              <a:t>Туристы </a:t>
            </a:r>
            <a:r>
              <a:rPr lang="ru-RU" i="1" dirty="0">
                <a:latin typeface="Arial Black" pitchFamily="34" charset="0"/>
              </a:rPr>
              <a:t>хотя</a:t>
            </a:r>
            <a:r>
              <a:rPr lang="ru-RU" i="1" dirty="0"/>
              <a:t> </a:t>
            </a:r>
            <a:r>
              <a:rPr lang="ru-RU" i="1" dirty="0">
                <a:latin typeface="Arial Black" pitchFamily="34" charset="0"/>
              </a:rPr>
              <a:t>и </a:t>
            </a:r>
            <a:r>
              <a:rPr lang="ru-RU" i="1" u="sng" dirty="0"/>
              <a:t>устали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но</a:t>
            </a:r>
            <a:r>
              <a:rPr lang="ru-RU" i="1" dirty="0"/>
              <a:t> </a:t>
            </a:r>
            <a:r>
              <a:rPr lang="ru-RU" i="1" u="sng" dirty="0"/>
              <a:t>продолжали</a:t>
            </a:r>
            <a:r>
              <a:rPr lang="ru-RU" i="1" dirty="0"/>
              <a:t> внимательно рассматривать экспонаты музея.[</a:t>
            </a:r>
            <a:r>
              <a:rPr lang="ru-RU" i="1" dirty="0">
                <a:latin typeface="Arial Black" pitchFamily="34" charset="0"/>
              </a:rPr>
              <a:t>хотя и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но </a:t>
            </a:r>
            <a:r>
              <a:rPr lang="ru-RU" i="1" dirty="0"/>
              <a:t>О].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/>
              <a:t>Он ощущал </a:t>
            </a:r>
            <a:r>
              <a:rPr lang="ru-RU" b="1" i="1" dirty="0">
                <a:latin typeface="Arial Black" pitchFamily="34" charset="0"/>
              </a:rPr>
              <a:t>если не </a:t>
            </a:r>
            <a:r>
              <a:rPr lang="ru-RU" i="1" u="sng" dirty="0"/>
              <a:t>скуку , </a:t>
            </a:r>
            <a:r>
              <a:rPr lang="ru-RU" b="1" i="1" dirty="0">
                <a:latin typeface="Arial Black" pitchFamily="34" charset="0"/>
              </a:rPr>
              <a:t>то</a:t>
            </a:r>
            <a:r>
              <a:rPr lang="ru-RU" b="1" i="1" dirty="0"/>
              <a:t> </a:t>
            </a:r>
            <a:r>
              <a:rPr lang="ru-RU" i="1" dirty="0"/>
              <a:t>некоторую </a:t>
            </a:r>
            <a:r>
              <a:rPr lang="ru-RU" i="1" u="sng" dirty="0"/>
              <a:t>усталость.</a:t>
            </a:r>
            <a:r>
              <a:rPr lang="ru-RU" i="1" dirty="0"/>
              <a:t> [</a:t>
            </a:r>
            <a:r>
              <a:rPr lang="ru-RU" i="1" dirty="0">
                <a:latin typeface="Arial Black" pitchFamily="34" charset="0"/>
              </a:rPr>
              <a:t>если не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то </a:t>
            </a:r>
            <a:r>
              <a:rPr lang="ru-RU" i="1" dirty="0"/>
              <a:t>О].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/>
              <a:t>Его речь была </a:t>
            </a:r>
            <a:r>
              <a:rPr lang="ru-RU" b="1" i="1" dirty="0">
                <a:latin typeface="Arial Black" pitchFamily="34" charset="0"/>
              </a:rPr>
              <a:t>не столько </a:t>
            </a:r>
            <a:r>
              <a:rPr lang="ru-RU" i="1" u="sng" dirty="0"/>
              <a:t>о политике, </a:t>
            </a:r>
            <a:r>
              <a:rPr lang="ru-RU" b="1" i="1" dirty="0">
                <a:latin typeface="Arial Black" pitchFamily="34" charset="0"/>
              </a:rPr>
              <a:t>сколько</a:t>
            </a:r>
            <a:r>
              <a:rPr lang="ru-RU" i="1" u="sng" dirty="0"/>
              <a:t> об отношениях </a:t>
            </a:r>
            <a:r>
              <a:rPr lang="ru-RU" i="1" dirty="0"/>
              <a:t>между людьми.[</a:t>
            </a:r>
            <a:r>
              <a:rPr lang="ru-RU" i="1" dirty="0">
                <a:latin typeface="Arial Black" pitchFamily="34" charset="0"/>
              </a:rPr>
              <a:t>не столько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сколько </a:t>
            </a:r>
            <a:r>
              <a:rPr lang="ru-RU" i="1" dirty="0"/>
              <a:t>О].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Обратите внимание: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95300" y="1609725"/>
            <a:ext cx="8243888" cy="48466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/>
              <a:t>Запятая ставится не перед началом двойного союза, а только перед его второй частью.</a:t>
            </a:r>
          </a:p>
          <a:p>
            <a:pPr>
              <a:buFont typeface="Wingdings 2" pitchFamily="18" charset="2"/>
              <a:buNone/>
            </a:pPr>
            <a:r>
              <a:rPr lang="ru-RU" sz="2800" smtClean="0"/>
              <a:t>Части двойных союзов </a:t>
            </a:r>
            <a:r>
              <a:rPr lang="ru-RU" sz="2800" b="1" smtClean="0"/>
              <a:t>«не только …, но и …»; «как … , так и …»</a:t>
            </a:r>
            <a:r>
              <a:rPr lang="ru-RU" sz="2800" smtClean="0"/>
              <a:t> являются постоянными.</a:t>
            </a:r>
          </a:p>
          <a:p>
            <a:pPr>
              <a:buFont typeface="Wingdings 2" pitchFamily="18" charset="2"/>
              <a:buNone/>
            </a:pPr>
            <a:r>
              <a:rPr lang="ru-RU" sz="2800" b="1" smtClean="0"/>
              <a:t>Нельзя заменять никакие слова в их составе и создавать неправильные пары двойных союзов: «не только … , а также …» </a:t>
            </a:r>
            <a:r>
              <a:rPr lang="ru-RU" sz="2800" smtClean="0"/>
              <a:t>(вместо «не только …, но и …»), </a:t>
            </a:r>
            <a:r>
              <a:rPr lang="ru-RU" sz="2800" b="1" smtClean="0"/>
              <a:t>«как … , а также …» (в</a:t>
            </a:r>
            <a:r>
              <a:rPr lang="ru-RU" sz="2800" smtClean="0"/>
              <a:t>место «как… , так и …»</a:t>
            </a:r>
            <a:r>
              <a:rPr lang="ru-RU" sz="2800" b="1" smtClean="0"/>
              <a:t>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394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Пунктуация в сложносочинённом предложении, части которого соединяет сочинительный союз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143125"/>
            <a:ext cx="7842250" cy="4313238"/>
          </a:xfrm>
        </p:spPr>
        <p:txBody>
          <a:bodyPr>
            <a:normAutofit fontScale="77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>
                <a:solidFill>
                  <a:srgbClr val="FF0000"/>
                </a:solidFill>
                <a:latin typeface="Constantia" pitchFamily="18" charset="0"/>
              </a:rPr>
              <a:t>Если сочинительный союз </a:t>
            </a:r>
            <a:r>
              <a:rPr lang="ru-RU" sz="3200" b="1" dirty="0">
                <a:solidFill>
                  <a:srgbClr val="FF0000"/>
                </a:solidFill>
                <a:latin typeface="Constantia" pitchFamily="18" charset="0"/>
              </a:rPr>
              <a:t>И соединяет части сложносочинённого предложения </a:t>
            </a:r>
            <a:r>
              <a:rPr lang="ru-RU" sz="3200" dirty="0">
                <a:solidFill>
                  <a:srgbClr val="FF0000"/>
                </a:solidFill>
                <a:latin typeface="Constantia" pitchFamily="18" charset="0"/>
              </a:rPr>
              <a:t>, то мы </a:t>
            </a:r>
            <a:r>
              <a:rPr lang="ru-RU" sz="3200" b="1" dirty="0">
                <a:solidFill>
                  <a:srgbClr val="FF0000"/>
                </a:solidFill>
                <a:latin typeface="Constantia" pitchFamily="18" charset="0"/>
              </a:rPr>
              <a:t>ставим запятую перед союзом И.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3200" i="1" u="sng" dirty="0">
              <a:latin typeface="Constant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u="sng" dirty="0">
                <a:latin typeface="Constantia" pitchFamily="18" charset="0"/>
              </a:rPr>
              <a:t>Пример: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i="1" dirty="0">
                <a:latin typeface="Constantia" pitchFamily="18" charset="0"/>
              </a:rPr>
              <a:t>Прямо к этому саду протянулась долгожданная прокуратором лунная дорога</a:t>
            </a:r>
            <a:r>
              <a:rPr lang="ru-RU" sz="2800" i="1" u="sng" dirty="0">
                <a:latin typeface="Constantia" pitchFamily="18" charset="0"/>
              </a:rPr>
              <a:t> , </a:t>
            </a:r>
            <a:r>
              <a:rPr lang="ru-RU" sz="2800" b="1" i="1" dirty="0">
                <a:latin typeface="Constantia" pitchFamily="18" charset="0"/>
              </a:rPr>
              <a:t>и </a:t>
            </a:r>
            <a:r>
              <a:rPr lang="ru-RU" sz="2800" i="1" dirty="0">
                <a:latin typeface="Constantia" pitchFamily="18" charset="0"/>
              </a:rPr>
              <a:t>первым по ней кинулся бежать остроухий пёс. </a:t>
            </a:r>
            <a:r>
              <a:rPr lang="ru-RU" sz="1700" i="1" dirty="0">
                <a:latin typeface="Constantia" pitchFamily="18" charset="0"/>
              </a:rPr>
              <a:t>(М. Булгаков)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ru-RU" sz="2400" i="1" dirty="0">
              <a:latin typeface="Constantia" pitchFamily="18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>
                <a:latin typeface="Constantia" pitchFamily="18" charset="0"/>
              </a:rPr>
              <a:t>(В предложении сочинительный союз И соединяет два простых предложения в составе сложносочинённого (две грамматические основы: «протянулась дорога», «кинулся бежать пёс»), поэтому мы ставим запятую перед союзом И.)</a:t>
            </a:r>
            <a:endParaRPr lang="ru-RU" sz="1700" i="1" dirty="0">
              <a:latin typeface="Constant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0" dirty="0">
                <a:solidFill>
                  <a:schemeClr val="accent6">
                    <a:lumMod val="50000"/>
                  </a:schemeClr>
                </a:solidFill>
              </a:rPr>
              <a:t>Отсутствие запятой </a:t>
            </a:r>
            <a:r>
              <a:rPr lang="ru-RU" b="0">
                <a:solidFill>
                  <a:schemeClr val="accent6">
                    <a:lumMod val="50000"/>
                  </a:schemeClr>
                </a:solidFill>
              </a:rPr>
              <a:t>перед союзом и в ССП 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smtClean="0"/>
              <a:t>Если части сложносочинённого предложения объединены каким-либо общим для них элементом, запятая перед союзами </a:t>
            </a:r>
            <a:r>
              <a:rPr lang="ru-RU" sz="4000" b="1" smtClean="0"/>
              <a:t>И, ДА (=И), ЛИБО не ставится.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14290"/>
            <a:ext cx="7842250" cy="150019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Запятая перед союзом И в сложносочинённом предложении не ставится в следующих случаях: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2438" y="1643063"/>
            <a:ext cx="7842250" cy="5214937"/>
          </a:xfrm>
        </p:spPr>
        <p:txBody>
          <a:bodyPr>
            <a:normAutofit lnSpcReduction="10000"/>
          </a:bodyPr>
          <a:lstStyle/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Общий второстепенный член предложения. </a:t>
            </a:r>
            <a:r>
              <a:rPr lang="ru-RU" b="1" i="1" dirty="0"/>
              <a:t>В гавани</a:t>
            </a:r>
            <a:r>
              <a:rPr lang="ru-RU" i="1" dirty="0"/>
              <a:t> огни фонарей столпились в разноцветную группу </a:t>
            </a:r>
            <a:r>
              <a:rPr lang="ru-RU" b="1" i="1" dirty="0"/>
              <a:t>и</a:t>
            </a:r>
            <a:r>
              <a:rPr lang="ru-RU" i="1" dirty="0"/>
              <a:t> видны были стволы мачт. </a:t>
            </a:r>
            <a:r>
              <a:rPr lang="ru-RU" sz="1400" i="1" dirty="0"/>
              <a:t>(М. Горький) </a:t>
            </a:r>
            <a:r>
              <a:rPr lang="ru-RU" sz="2000" i="1" dirty="0"/>
              <a:t>[</a:t>
            </a:r>
            <a:r>
              <a:rPr lang="ru-RU" sz="2000" i="1" u="sng" dirty="0"/>
              <a:t>Общий </a:t>
            </a:r>
            <a:r>
              <a:rPr lang="ru-RU" sz="2000" i="1" u="sng" dirty="0" err="1"/>
              <a:t>второст.чл</a:t>
            </a:r>
            <a:r>
              <a:rPr lang="ru-RU" sz="2000" i="1" dirty="0"/>
              <a:t>.- =] и [=  -].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Общая придаточная часть сложноподчинённого предложения.           </a:t>
            </a:r>
            <a:r>
              <a:rPr lang="ru-RU" b="1" i="1" dirty="0"/>
              <a:t>Когда Каштанка проснулась,</a:t>
            </a:r>
            <a:r>
              <a:rPr lang="ru-RU" i="1" dirty="0"/>
              <a:t> было уже светло и с улицы доносился шум, какой бывает только днём. </a:t>
            </a:r>
            <a:r>
              <a:rPr lang="ru-RU" sz="1400" i="1" dirty="0"/>
              <a:t>(А. Чехов)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Общее вводное слово или вводное предложение</a:t>
            </a:r>
            <a:r>
              <a:rPr lang="ru-RU" b="1" i="1" dirty="0"/>
              <a:t>. Как это часто бывает, </a:t>
            </a:r>
            <a:r>
              <a:rPr lang="ru-RU" i="1" dirty="0"/>
              <a:t>вспоминается плохое и з</a:t>
            </a:r>
            <a:r>
              <a:rPr lang="ru-RU" b="1" i="1" dirty="0"/>
              <a:t>абывается хорошее.</a:t>
            </a:r>
            <a:r>
              <a:rPr lang="ru-RU" b="1" dirty="0"/>
              <a:t>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000" b="1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85750"/>
            <a:ext cx="8458200" cy="6170613"/>
          </a:xfrm>
        </p:spPr>
        <p:txBody>
          <a:bodyPr>
            <a:normAutofit fontScale="92500"/>
          </a:bodyPr>
          <a:lstStyle/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4. </a:t>
            </a:r>
            <a:r>
              <a:rPr lang="ru-RU" b="1" dirty="0"/>
              <a:t>Вопросительные предложения. </a:t>
            </a:r>
            <a:r>
              <a:rPr lang="ru-RU" i="1" dirty="0"/>
              <a:t>Когда состоится родительское собрание и какова повестка дня?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ru-RU" b="1" dirty="0"/>
              <a:t>. Побудительные предложения.</a:t>
            </a:r>
            <a:r>
              <a:rPr lang="ru-RU" i="1" dirty="0"/>
              <a:t> </a:t>
            </a:r>
            <a:r>
              <a:rPr lang="ru-RU" b="1" i="1" dirty="0"/>
              <a:t>Пусть кончится </a:t>
            </a:r>
            <a:r>
              <a:rPr lang="ru-RU" i="1" dirty="0"/>
              <a:t>зима и </a:t>
            </a:r>
            <a:r>
              <a:rPr lang="ru-RU" b="1" i="1" dirty="0"/>
              <a:t>наступит </a:t>
            </a:r>
            <a:r>
              <a:rPr lang="ru-RU" i="1" dirty="0"/>
              <a:t>весна!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6. </a:t>
            </a:r>
            <a:r>
              <a:rPr lang="ru-RU" b="1" dirty="0"/>
              <a:t>Восклицательные предложения. </a:t>
            </a:r>
            <a:r>
              <a:rPr lang="ru-RU" i="1" dirty="0"/>
              <a:t>Как ярко светит солнце и как ласков летний ветерок! 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7. </a:t>
            </a:r>
            <a:r>
              <a:rPr lang="ru-RU" b="1" dirty="0"/>
              <a:t>Неопределённо-личные предложения. </a:t>
            </a:r>
            <a:r>
              <a:rPr lang="ru-RU" i="1" dirty="0"/>
              <a:t>В соответствии с иерархией чинов </a:t>
            </a:r>
            <a:r>
              <a:rPr lang="ru-RU" b="1" i="1" dirty="0"/>
              <a:t>видели</a:t>
            </a:r>
            <a:r>
              <a:rPr lang="ru-RU" i="1" dirty="0"/>
              <a:t> перед собой почти пустые блюда и дорогими винами их вообще иногда </a:t>
            </a:r>
            <a:r>
              <a:rPr lang="ru-RU" b="1" i="1" dirty="0"/>
              <a:t>обносили.</a:t>
            </a:r>
            <a:r>
              <a:rPr lang="ru-RU" i="1" dirty="0"/>
              <a:t> </a:t>
            </a:r>
            <a:r>
              <a:rPr lang="ru-RU" sz="1500" i="1" dirty="0"/>
              <a:t>(по Ю. Лотману)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AutoNum type="arabicPeriod" startAt="8"/>
              <a:defRPr/>
            </a:pPr>
            <a:r>
              <a:rPr lang="ru-RU" dirty="0"/>
              <a:t>Безличные предложения, имеющие </a:t>
            </a:r>
            <a:r>
              <a:rPr lang="ru-RU" b="1" dirty="0"/>
              <a:t>синонимичные сказуемые: </a:t>
            </a:r>
            <a:r>
              <a:rPr lang="ru-RU" b="1" i="1" dirty="0"/>
              <a:t>Необходимо </a:t>
            </a:r>
            <a:r>
              <a:rPr lang="ru-RU" i="1" dirty="0"/>
              <a:t>внимательно вычитать рукопись и </a:t>
            </a:r>
            <a:r>
              <a:rPr lang="ru-RU" b="1" i="1" dirty="0"/>
              <a:t>нужно</a:t>
            </a:r>
            <a:r>
              <a:rPr lang="ru-RU" i="1" dirty="0"/>
              <a:t> внести все авторские поправки.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9. </a:t>
            </a:r>
            <a:r>
              <a:rPr lang="ru-RU" b="1" dirty="0"/>
              <a:t>Назывные предложения: </a:t>
            </a:r>
            <a:r>
              <a:rPr lang="ru-RU" b="1" i="1" dirty="0"/>
              <a:t>мороз </a:t>
            </a:r>
            <a:r>
              <a:rPr lang="ru-RU" i="1" dirty="0"/>
              <a:t>и </a:t>
            </a:r>
            <a:r>
              <a:rPr lang="ru-RU" b="1" i="1" dirty="0"/>
              <a:t>солнце… </a:t>
            </a:r>
            <a:r>
              <a:rPr lang="ru-RU" sz="1500" i="1" dirty="0"/>
              <a:t>(А. Пушкин)</a:t>
            </a:r>
            <a:endParaRPr lang="ru-RU" sz="15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495300" y="285750"/>
            <a:ext cx="7842250" cy="6170613"/>
          </a:xfrm>
        </p:spPr>
        <p:txBody>
          <a:bodyPr/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ru-RU" smtClean="0"/>
              <a:t>Споры грибов хорошо сохраняются как при высоких так и при низких температурах.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mtClean="0"/>
              <a:t>В своих картинах Левитан не уходил в сказочный мир или в древнерусскую старину.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mtClean="0"/>
              <a:t>Здесь и прозрачное небо и хрустально-чистый воздух и свежая зелень придают картине высшую степень и одухотворённости.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mtClean="0"/>
              <a:t>Вечером отец обычно рассказывал мне сказки или читал стихи.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mtClean="0"/>
              <a:t>Горел яркий костёр и дорогу заносило дымом.</a:t>
            </a:r>
          </a:p>
          <a:p>
            <a:pPr marL="514350" indent="-514350">
              <a:buFont typeface="Wingdings 2" pitchFamily="18" charset="2"/>
              <a:buNone/>
            </a:pPr>
            <a:endParaRPr lang="ru-RU" sz="2000" smtClean="0"/>
          </a:p>
          <a:p>
            <a:pPr marL="514350" indent="-514350" algn="r">
              <a:buFont typeface="Wingdings 2" pitchFamily="18" charset="2"/>
              <a:buNone/>
            </a:pPr>
            <a:r>
              <a:rPr lang="ru-RU" sz="2000" smtClean="0"/>
              <a:t>Ответ _______________</a:t>
            </a:r>
          </a:p>
        </p:txBody>
      </p:sp>
      <p:sp>
        <p:nvSpPr>
          <p:cNvPr id="15362" name="Прямоугольник 3"/>
          <p:cNvSpPr>
            <a:spLocks noChangeArrowheads="1"/>
          </p:cNvSpPr>
          <p:nvPr/>
        </p:nvSpPr>
        <p:spPr bwMode="auto">
          <a:xfrm>
            <a:off x="6656388" y="6488113"/>
            <a:ext cx="1946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Trebuchet MS" pitchFamily="34" charset="0"/>
              </a:rPr>
              <a:t>Вероятно – 15 ? !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5300" y="320040"/>
            <a:ext cx="8386790" cy="632367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Если части сложносочинённого предложения объединены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общим второстепенным членом предложения, запятая </a:t>
            </a:r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перед союзами</a:t>
            </a:r>
            <a:r>
              <a:rPr lang="ru-RU" b="0" dirty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ru-RU" b="0" dirty="0">
                <a:solidFill>
                  <a:srgbClr val="FF0000"/>
                </a:solidFill>
                <a:latin typeface="Arial Black" pitchFamily="34" charset="0"/>
              </a:rPr>
              <a:t>И, ДА (= И), ИЛИ, ЛИБО, </a:t>
            </a:r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соединяющими простые предложения в сложносочинённом предложении</a:t>
            </a:r>
            <a:r>
              <a:rPr lang="ru-RU" b="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ru-RU" b="0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не ставится.       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 </a:t>
            </a:r>
            <a:endParaRPr lang="ru-RU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Алгоритм выполнения </a:t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задания 16: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9725"/>
            <a:ext cx="8458200" cy="5033963"/>
          </a:xfrm>
        </p:spPr>
        <p:txBody>
          <a:bodyPr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Выделите грамматические основы в предложении (это действие поможет определить, какая перед вами синтаксическая конструкция):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простое предложение (в нём одна грамматическая основа);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сложное (в нём две и более грамматические основы).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.   </a:t>
            </a:r>
            <a:r>
              <a:rPr lang="ru-RU" dirty="0"/>
              <a:t>Помните о том, что следует отличать простое предложение с однородными сказуемыми от сложносочинённого: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в предложении есть однородные сказуемые, то названные ими действия совершает ОДНО лицо;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предложение является сложносочинённым, то в нём РАЗНЫЕ лица совершают названные действия.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14313"/>
            <a:ext cx="8429625" cy="6643687"/>
          </a:xfrm>
        </p:spPr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3. О</a:t>
            </a:r>
            <a:r>
              <a:rPr lang="ru-RU" dirty="0"/>
              <a:t>пределите, нужна ли запятая перед союзом </a:t>
            </a:r>
            <a:r>
              <a:rPr lang="ru-RU" b="1" dirty="0">
                <a:latin typeface="Arial Black" pitchFamily="34" charset="0"/>
              </a:rPr>
              <a:t>И </a:t>
            </a:r>
            <a:r>
              <a:rPr lang="ru-RU" b="1" dirty="0"/>
              <a:t>: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запятая</a:t>
            </a: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ru-RU" dirty="0"/>
              <a:t>не нужна, если предложение простое с однородными членами, соединёнными одиночным союзом И;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запятая нужна, если предложение сложносочинённое;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запятая не нужна, если простые предложения в составе ССП имеют </a:t>
            </a:r>
            <a:r>
              <a:rPr lang="ru-RU" u="sng" dirty="0"/>
              <a:t>общий второстепенный член.</a:t>
            </a:r>
            <a:r>
              <a:rPr lang="ru-RU" dirty="0"/>
              <a:t>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 Н</a:t>
            </a:r>
            <a:r>
              <a:rPr lang="ru-RU" dirty="0"/>
              <a:t>айдите в предложении однородные члены. Определите, какие союзы их соединяют: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это одиночный союз </a:t>
            </a:r>
            <a:r>
              <a:rPr lang="ru-RU" b="1" dirty="0"/>
              <a:t>и, или, либо, да (</a:t>
            </a:r>
            <a:r>
              <a:rPr lang="ru-RU" b="1" dirty="0" err="1"/>
              <a:t>=и</a:t>
            </a:r>
            <a:r>
              <a:rPr lang="ru-RU" b="1" dirty="0"/>
              <a:t>),</a:t>
            </a:r>
            <a:r>
              <a:rPr lang="ru-RU" dirty="0"/>
              <a:t> запятая перед ним </a:t>
            </a:r>
            <a:r>
              <a:rPr lang="ru-RU" u="sng" dirty="0"/>
              <a:t>не ставится;</a:t>
            </a:r>
            <a:endParaRPr lang="ru-RU" dirty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это двойной союз </a:t>
            </a:r>
            <a:r>
              <a:rPr lang="ru-RU" b="1" dirty="0"/>
              <a:t>(как, так и…, не столько…, но и…, хотя, но…),</a:t>
            </a:r>
            <a:r>
              <a:rPr lang="ru-RU" dirty="0"/>
              <a:t> </a:t>
            </a:r>
            <a:r>
              <a:rPr lang="ru-RU" u="sng" dirty="0"/>
              <a:t>запятая ставится только перед второй частью двойного союза;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это повторяющиеся союзы </a:t>
            </a:r>
            <a:r>
              <a:rPr lang="ru-RU" b="1" dirty="0"/>
              <a:t>и…</a:t>
            </a:r>
            <a:r>
              <a:rPr lang="ru-RU" b="1" dirty="0" err="1"/>
              <a:t>и</a:t>
            </a:r>
            <a:r>
              <a:rPr lang="ru-RU" b="1" dirty="0"/>
              <a:t>, да…</a:t>
            </a:r>
            <a:r>
              <a:rPr lang="ru-RU" b="1" dirty="0" err="1"/>
              <a:t>да</a:t>
            </a:r>
            <a:r>
              <a:rPr lang="ru-RU" b="1" dirty="0"/>
              <a:t>, то..то, ли..ли, или…</a:t>
            </a:r>
            <a:r>
              <a:rPr lang="ru-RU" b="1" dirty="0" err="1"/>
              <a:t>или</a:t>
            </a:r>
            <a:r>
              <a:rPr lang="ru-RU" b="1" dirty="0"/>
              <a:t>, </a:t>
            </a:r>
            <a:r>
              <a:rPr lang="ru-RU" dirty="0"/>
              <a:t>запятая в первый раз </a:t>
            </a:r>
            <a:r>
              <a:rPr lang="ru-RU" u="sng" dirty="0"/>
              <a:t>ставится перед вторым союзом;</a:t>
            </a:r>
            <a:endParaRPr lang="ru-RU" dirty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это повторяющиеся союзы </a:t>
            </a:r>
            <a:r>
              <a:rPr lang="ru-RU" b="1" dirty="0"/>
              <a:t>И, ИЛИ, ЛИБО, ДА (=И)</a:t>
            </a:r>
            <a:r>
              <a:rPr lang="ru-RU" dirty="0"/>
              <a:t> и перед первым союзом уже начат однородный ряд, </a:t>
            </a:r>
            <a:r>
              <a:rPr lang="ru-RU" u="sng" dirty="0"/>
              <a:t>ставим запятую перед ним и перед последующими союзами.</a:t>
            </a:r>
            <a:endParaRPr lang="ru-RU" dirty="0"/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5. П</a:t>
            </a:r>
            <a:r>
              <a:rPr lang="ru-RU" dirty="0"/>
              <a:t>роверьте, нет ли в предложении однородных членов, связанных попарно: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если однородные члены в предложении соединяются попарно, то запятая ставится перед парными группами.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7842250" cy="5384800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№1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 зарослях всю ночь жалобно крякали утки или какие-то другие птицы.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Для праздничной иллюминации использовались как электрические гирлянды так и фонари.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Ночью ветер злится да стучит в окно.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Хороший специалист опирается на фундаментальные знания и умение трудиться.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Дрожащими от волнения руками расстегнул он ворот рубашки и дышать сразу стало легче.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№2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Кто-то терем прибирал да хозяев поджидал.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Многие литературоведы и историки вновь спорят о тайнах шекспировского творчества.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На сад опустился сумрак и погас уже едва дрожащий золотой свет солнца.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Ролевое чтение или инсценировка фрагментов из изучаемых произведений особенно нравились нашему классу.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 синтаксическом строе двух поэтических текстов мы можем найти как сходства так и различия.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№3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Ночью поезд мчался в неясную даль и мне вспомнился зимний день в горах Алатау.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Споры грибов хорошо сохраняются как при высоких так и при низких температурах.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 своих картинах Левитан не уходил в сказочный мир или в древнерусскую старину.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Здесь и прозрачное небо и хрустально-чистый воздух и свежая зелень придают картине высшую степень и одухотворённости.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Сверкнула молния и послышался удар грома.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8810625" cy="5786437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№4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Воины вооружены мечами и пиками и одеты в железные латы.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Туман редел и становилось темнее.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За окном рос раскидистый вековой вяз и тени от его листвы гуляли по стенам тёмными бесформенными разводами.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Пушку нужно осмотреть да хорошенько вычистить!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Наука Х</a:t>
            </a:r>
            <a:r>
              <a:rPr lang="en-US" dirty="0"/>
              <a:t>V</a:t>
            </a:r>
            <a:r>
              <a:rPr lang="ru-RU" dirty="0"/>
              <a:t>І века стремились как к синтезу наблюдения и математического расчёта так и к определению философской сущности вещей.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№5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Литературе нужны как талантливые писатели так и талантливые читатели.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На первом снегу в осиновых и берёзовых рощах попадаются заячьи и беличьи следы.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Вечером ветер перешёл в ураган и царство тишины превратилось в кромешный ад.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Ученица не отвечала и пауза затянулась.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Лес и поле и цветущий луг залиты солнцем.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№6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Ваш внутренний мир настроен тонко и верно и отзывается на самые незаметные звуки жизни.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Для праздничной иллюминации использовались как электрические гирлянды так и фонари.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Ночью ветер злится да стучит в окно.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Матрос энергичными рывками выдёргивает скрепляющий мешок конец верёвки и в образовавшуюся брешь хлещет потоком рыба.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Попутчик не расслышал сказанного или пренебрёг моим намёком.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№7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Самые первые архивы в России возникли вместе с монастырскими книжными и рукописными собраниями.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Вода расступилась и по обе стороны от носа лодки уходила углом живая волна.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Мы видели несколько деревьев вдали да бегущие по влажной траве тени гонимых ветром туч.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Сквозь шум волн до них долетали не то вздохи не то приглушённые крики.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К утру относительное затишье наконец установилось и появилась надежда у уставших людей на отдых.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82294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Что следует знать 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387350" y="1357313"/>
            <a:ext cx="8435975" cy="5143500"/>
          </a:xfrm>
        </p:spPr>
        <p:txBody>
          <a:bodyPr/>
          <a:lstStyle/>
          <a:p>
            <a:r>
              <a:rPr lang="ru-RU" sz="3200" smtClean="0"/>
              <a:t>Пунктуация в простом предложении с однородными членами.</a:t>
            </a:r>
          </a:p>
          <a:p>
            <a:r>
              <a:rPr lang="ru-RU" sz="3200" smtClean="0"/>
              <a:t>Пунктуация в сложносочинённом предложении, части которого соединяет сочинительный союз </a:t>
            </a:r>
            <a:r>
              <a:rPr lang="ru-RU" sz="3200" smtClean="0">
                <a:latin typeface="Arial Black" pitchFamily="34" charset="0"/>
              </a:rPr>
              <a:t>И</a:t>
            </a:r>
            <a:r>
              <a:rPr lang="ru-RU" sz="3200" smtClean="0"/>
              <a:t>.</a:t>
            </a:r>
          </a:p>
          <a:p>
            <a:r>
              <a:rPr lang="ru-RU" sz="3200" smtClean="0"/>
              <a:t>Пунктуация в сложносочинённом предложении с обобщающим второстепенным членом.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№8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Художники конца ХХ века проявляли особый интерес к патриархальному русскому укладу и на их полотнах появился образ воссозданной легендарной Руси.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А годы шли быстро и неслышно и уносили с собой эти воспоминания.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На одном и том же кусте сирени я увидел жёлтые листья и начавшие набухать почки.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Наш поезд останавливался как на больших так и на маленьких станциях.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Попутчик не расслышал сказанного или пренебрёг моим намёком.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№9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Земляникой да черникой полны наши леса!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Учебник М. В. Ломоносова по риторике пользовался большой популярностью и при жизни автора он издавался трижды.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С трудом различаю цвет и очертания и людей и животных и предметов.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Звуки соловьиной песни заполняли пространство между рекой и небосводом.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По вечерам хозяин или читал или играл в шахматы.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63"/>
            <a:ext cx="8315325" cy="5786437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dirty="0"/>
              <a:t>Задание №10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Работа шла быстро и весело и была вовремя закончена.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Довольно скоро он обжился в этом районе и подружился с соседями. 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Дважды ему попадались маленькие полянки и тогда можно было взглянуть на мерцающие в вышине звёзды.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Багряные и золотые листья медленно и плавно кружатся в воздухе и тихо опускаются на влажную землю.</a:t>
            </a:r>
          </a:p>
          <a:p>
            <a:pPr marL="514350" indent="-514350" algn="just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/>
              <a:t>Причастия способны как образно описывать предмет или явление так и представить его признак в динамике 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ответы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95300" y="1609725"/>
          <a:ext cx="7842250" cy="407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1125">
                  <a:extLst>
                    <a:ext uri="{9D8B030D-6E8A-4147-A177-3AD203B41FA5}"/>
                  </a:extLst>
                </a:gridCol>
                <a:gridCol w="3921125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Задание 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Ответ 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751506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Помните: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8839200" cy="57864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/>
              <a:t>За выполнение задания 16 может быть выставлено от 0 до 2 баллов.</a:t>
            </a:r>
          </a:p>
          <a:p>
            <a:r>
              <a:rPr lang="ru-RU" sz="2800" smtClean="0"/>
              <a:t>За  каждую  верно  указанную  цифру,  соответствующую  номеру  ответа,  экзаменуемый  получает  1  балл.</a:t>
            </a:r>
          </a:p>
          <a:p>
            <a:r>
              <a:rPr lang="ru-RU" sz="2800" smtClean="0"/>
              <a:t>Если  верно  приведены  2  цифры,  экзаменуемый получает 2 балла.</a:t>
            </a:r>
          </a:p>
          <a:p>
            <a:r>
              <a:rPr lang="ru-RU" sz="2800" b="1" smtClean="0"/>
              <a:t>Порядок записи цифр  в ответе не имеет  значения.</a:t>
            </a:r>
          </a:p>
          <a:p>
            <a:r>
              <a:rPr lang="ru-RU" sz="2800" smtClean="0">
                <a:cs typeface="Times New Roman" pitchFamily="18" charset="0"/>
              </a:rPr>
              <a:t>В ответах может быть 2 примера с ССП,  или 2 примера с однородными членами, или 1 – ССП и 1 – с однородными  членами.</a:t>
            </a:r>
            <a:endParaRPr lang="ru-RU" sz="2800" b="1" smtClean="0"/>
          </a:p>
          <a:p>
            <a:endParaRPr lang="ru-RU" sz="2800" smtClean="0"/>
          </a:p>
          <a:p>
            <a:endParaRPr lang="ru-RU" sz="2800" smtClean="0"/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139" y="357166"/>
            <a:ext cx="9132158" cy="250033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/>
              <a:t>1. </a:t>
            </a:r>
            <a:r>
              <a:rPr lang="ru-RU" dirty="0">
                <a:solidFill>
                  <a:schemeClr val="accent1"/>
                </a:solidFill>
              </a:rPr>
              <a:t>П</a:t>
            </a:r>
            <a:r>
              <a:rPr lang="ru-RU" dirty="0"/>
              <a:t>унктуация в простом предложении с однородными членами</a:t>
            </a:r>
          </a:p>
        </p:txBody>
      </p:sp>
      <p:sp>
        <p:nvSpPr>
          <p:cNvPr id="18434" name="Текст 4"/>
          <p:cNvSpPr>
            <a:spLocks noGrp="1"/>
          </p:cNvSpPr>
          <p:nvPr>
            <p:ph type="body" idx="1"/>
          </p:nvPr>
        </p:nvSpPr>
        <p:spPr>
          <a:xfrm>
            <a:off x="463550" y="2428875"/>
            <a:ext cx="8591550" cy="2643188"/>
          </a:xfrm>
        </p:spPr>
        <p:txBody>
          <a:bodyPr/>
          <a:lstStyle/>
          <a:p>
            <a:pPr marL="457200" indent="-457200" algn="just"/>
            <a:r>
              <a:rPr lang="ru-RU" sz="3200" smtClean="0"/>
              <a:t>Между однородными членами, соединёнными </a:t>
            </a:r>
            <a:r>
              <a:rPr lang="ru-RU" sz="3200" b="1" smtClean="0">
                <a:latin typeface="Arial Black" pitchFamily="34" charset="0"/>
              </a:rPr>
              <a:t>одиночным</a:t>
            </a:r>
            <a:r>
              <a:rPr lang="ru-RU" sz="3200" b="1" smtClean="0"/>
              <a:t> </a:t>
            </a:r>
            <a:r>
              <a:rPr lang="ru-RU" sz="3200" smtClean="0"/>
              <a:t>союзом </a:t>
            </a:r>
            <a:r>
              <a:rPr lang="ru-RU" sz="3200" smtClean="0">
                <a:latin typeface="Arial Black" pitchFamily="34" charset="0"/>
              </a:rPr>
              <a:t>И</a:t>
            </a:r>
            <a:r>
              <a:rPr lang="ru-RU" sz="3200" smtClean="0"/>
              <a:t>, </a:t>
            </a:r>
            <a:r>
              <a:rPr lang="ru-RU" sz="3200" smtClean="0">
                <a:latin typeface="Arial Black" pitchFamily="34" charset="0"/>
              </a:rPr>
              <a:t>запятая не ставится.</a:t>
            </a:r>
          </a:p>
          <a:p>
            <a:pPr marL="457200" indent="-457200" algn="just"/>
            <a:endParaRPr lang="ru-RU" sz="3200" smtClean="0"/>
          </a:p>
          <a:p>
            <a:pPr marL="457200" indent="-457200" algn="just"/>
            <a:r>
              <a:rPr lang="ru-RU" sz="2400" i="1" smtClean="0"/>
              <a:t> Я был ошеломлён глубиной и разнообразием жизни.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9563" y="285750"/>
          <a:ext cx="8899525" cy="6130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9992">
                  <a:extLst>
                    <a:ext uri="{9D8B030D-6E8A-4147-A177-3AD203B41FA5}"/>
                  </a:extLst>
                </a:gridCol>
                <a:gridCol w="4449992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Запятая не ставится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Примеры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 marL="99060" marR="99060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/>
                        <a:t>Между однородными</a:t>
                      </a:r>
                      <a:r>
                        <a:rPr lang="ru-RU" baseline="0" dirty="0"/>
                        <a:t> членами, соединёнными </a:t>
                      </a:r>
                      <a:r>
                        <a:rPr lang="ru-RU" b="1" baseline="0" dirty="0"/>
                        <a:t>одиночным</a:t>
                      </a:r>
                      <a:r>
                        <a:rPr lang="ru-RU" b="0" baseline="0" dirty="0"/>
                        <a:t> союзом </a:t>
                      </a:r>
                      <a:r>
                        <a:rPr lang="ru-RU" b="1" baseline="0" dirty="0"/>
                        <a:t>И, ДА (=И), ИЛИ, ЛИБО.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и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да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или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либо О].</a:t>
                      </a:r>
                      <a:endParaRPr lang="ru-RU" b="0" i="1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Белка песенки </a:t>
                      </a:r>
                      <a:r>
                        <a:rPr lang="ru-RU" i="1" u="sng" dirty="0"/>
                        <a:t>поёт</a:t>
                      </a:r>
                      <a:r>
                        <a:rPr lang="ru-RU" i="1" u="sng" baseline="0" dirty="0"/>
                        <a:t> </a:t>
                      </a:r>
                      <a:r>
                        <a:rPr lang="ru-RU" b="1" i="1" u="none" baseline="0" dirty="0"/>
                        <a:t>и </a:t>
                      </a:r>
                      <a:r>
                        <a:rPr lang="ru-RU" b="0" i="1" u="none" baseline="0" dirty="0"/>
                        <a:t>орешки всё </a:t>
                      </a:r>
                      <a:r>
                        <a:rPr lang="ru-RU" b="0" i="1" u="sng" baseline="0" dirty="0"/>
                        <a:t>грызёт.</a:t>
                      </a:r>
                      <a:endParaRPr lang="ru-RU" b="0" i="1" u="none" baseline="0" dirty="0"/>
                    </a:p>
                    <a:p>
                      <a:r>
                        <a:rPr lang="ru-RU" i="1" dirty="0"/>
                        <a:t>Однажды </a:t>
                      </a:r>
                      <a:r>
                        <a:rPr lang="ru-RU" i="1" u="sng" dirty="0"/>
                        <a:t>Лебедь,</a:t>
                      </a:r>
                      <a:r>
                        <a:rPr lang="ru-RU" i="1" dirty="0"/>
                        <a:t> </a:t>
                      </a:r>
                      <a:r>
                        <a:rPr lang="ru-RU" i="1" u="sng" dirty="0"/>
                        <a:t>Рак</a:t>
                      </a:r>
                      <a:r>
                        <a:rPr lang="ru-RU" i="1" dirty="0"/>
                        <a:t>, </a:t>
                      </a:r>
                      <a:r>
                        <a:rPr lang="ru-RU" b="1" i="1" dirty="0"/>
                        <a:t>да</a:t>
                      </a:r>
                      <a:r>
                        <a:rPr lang="ru-RU" i="1" dirty="0"/>
                        <a:t> </a:t>
                      </a:r>
                      <a:r>
                        <a:rPr lang="ru-RU" i="1" u="sng" dirty="0"/>
                        <a:t>Щука</a:t>
                      </a:r>
                      <a:r>
                        <a:rPr lang="ru-RU" i="1" dirty="0"/>
                        <a:t> везти</a:t>
                      </a:r>
                      <a:r>
                        <a:rPr lang="ru-RU" i="1" baseline="0" dirty="0"/>
                        <a:t> с поклажей воз взялись. </a:t>
                      </a:r>
                    </a:p>
                    <a:p>
                      <a:r>
                        <a:rPr lang="ru-RU" i="1" u="sng" baseline="0" dirty="0"/>
                        <a:t>Сегодня </a:t>
                      </a:r>
                      <a:r>
                        <a:rPr lang="ru-RU" i="1" u="none" baseline="0" dirty="0"/>
                        <a:t> </a:t>
                      </a:r>
                      <a:r>
                        <a:rPr lang="ru-RU" b="1" i="1" u="none" baseline="0" dirty="0"/>
                        <a:t>либо </a:t>
                      </a:r>
                      <a:r>
                        <a:rPr lang="ru-RU" b="0" i="1" u="sng" baseline="0" dirty="0"/>
                        <a:t>завтра</a:t>
                      </a:r>
                      <a:r>
                        <a:rPr lang="ru-RU" b="0" i="1" u="none" baseline="0" dirty="0"/>
                        <a:t> отправлю письмо.</a:t>
                      </a:r>
                    </a:p>
                    <a:p>
                      <a:r>
                        <a:rPr lang="ru-RU" b="0" i="1" u="none" baseline="0" dirty="0"/>
                        <a:t>Приеду </a:t>
                      </a:r>
                      <a:r>
                        <a:rPr lang="ru-RU" b="0" i="1" u="sng" baseline="0" dirty="0"/>
                        <a:t>сегодня</a:t>
                      </a:r>
                      <a:r>
                        <a:rPr lang="ru-RU" b="0" i="1" u="none" baseline="0" dirty="0"/>
                        <a:t> </a:t>
                      </a:r>
                      <a:r>
                        <a:rPr lang="ru-RU" b="1" i="1" u="none" baseline="0" dirty="0"/>
                        <a:t>или</a:t>
                      </a:r>
                      <a:r>
                        <a:rPr lang="ru-RU" b="0" i="1" u="none" baseline="0" dirty="0"/>
                        <a:t> </a:t>
                      </a:r>
                      <a:r>
                        <a:rPr lang="ru-RU" b="0" i="1" u="sng" baseline="0" dirty="0"/>
                        <a:t>завтра</a:t>
                      </a:r>
                      <a:r>
                        <a:rPr lang="ru-RU" b="0" i="1" u="none" baseline="0" dirty="0"/>
                        <a:t> .</a:t>
                      </a:r>
                      <a:endParaRPr lang="ru-RU" i="1" u="sng" baseline="0" dirty="0"/>
                    </a:p>
                    <a:p>
                      <a:endParaRPr lang="ru-RU" i="1" dirty="0"/>
                    </a:p>
                  </a:txBody>
                  <a:tcPr marL="99060" marR="99060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None/>
                      </a:pPr>
                      <a:r>
                        <a:rPr lang="ru-RU" b="0" i="1" dirty="0"/>
                        <a:t>2</a:t>
                      </a:r>
                      <a:r>
                        <a:rPr lang="ru-RU" b="0" i="0" dirty="0"/>
                        <a:t>. В устойчивых сочетаниях с повторяющимися союзами: </a:t>
                      </a:r>
                      <a:r>
                        <a:rPr lang="ru-RU" b="0" i="0" dirty="0">
                          <a:latin typeface="Arial Black" pitchFamily="34" charset="0"/>
                        </a:rPr>
                        <a:t>ни свет ни заря,</a:t>
                      </a:r>
                      <a:r>
                        <a:rPr lang="ru-RU" b="0" i="0" baseline="0" dirty="0">
                          <a:latin typeface="Arial Black" pitchFamily="34" charset="0"/>
                        </a:rPr>
                        <a:t> ни то ни сё, ни шатко ни валко, и туда и сюда, и так и сяк, ни себе ни людям, ни жив ни мёртв </a:t>
                      </a:r>
                      <a:r>
                        <a:rPr lang="ru-RU" b="0" i="0" baseline="0" dirty="0">
                          <a:latin typeface="+mn-lt"/>
                        </a:rPr>
                        <a:t>и др.</a:t>
                      </a:r>
                      <a:endParaRPr lang="ru-RU" b="0" i="0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На другой день </a:t>
                      </a:r>
                      <a:r>
                        <a:rPr lang="ru-RU" b="1" i="1" dirty="0"/>
                        <a:t>ни свет ни заря</a:t>
                      </a:r>
                      <a:r>
                        <a:rPr lang="ru-RU" b="0" i="1" baseline="0" dirty="0"/>
                        <a:t> Лиза уже проснулась.</a:t>
                      </a:r>
                    </a:p>
                    <a:p>
                      <a:r>
                        <a:rPr lang="ru-RU" b="0" i="1" baseline="0" dirty="0"/>
                        <a:t>Иван Никифорович был </a:t>
                      </a:r>
                      <a:r>
                        <a:rPr lang="ru-RU" b="1" i="1" baseline="0" dirty="0"/>
                        <a:t>ни жив ни мёртв.</a:t>
                      </a:r>
                    </a:p>
                    <a:p>
                      <a:endParaRPr lang="ru-RU" i="1" dirty="0"/>
                    </a:p>
                  </a:txBody>
                  <a:tcPr marL="99060" marR="99060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None/>
                      </a:pPr>
                      <a:r>
                        <a:rPr lang="ru-RU" b="0" i="0" dirty="0"/>
                        <a:t>3.</a:t>
                      </a:r>
                      <a:r>
                        <a:rPr lang="ru-RU" b="0" i="0" baseline="0" dirty="0"/>
                        <a:t> Между </a:t>
                      </a:r>
                      <a:r>
                        <a:rPr lang="ru-RU" b="1" i="0" baseline="0" dirty="0"/>
                        <a:t>двумя глаголами, употреблёнными в одной и той же форме</a:t>
                      </a:r>
                      <a:r>
                        <a:rPr lang="ru-RU" b="0" i="0" baseline="0" dirty="0"/>
                        <a:t> и выступающими в роли  </a:t>
                      </a:r>
                      <a:r>
                        <a:rPr lang="ru-RU" b="1" i="0" baseline="0" dirty="0"/>
                        <a:t>единого сказуемого </a:t>
                      </a:r>
                      <a:r>
                        <a:rPr lang="ru-RU" b="0" i="0" baseline="0" dirty="0"/>
                        <a:t>(в значении действия и его цели или неожиданного поступка).</a:t>
                      </a:r>
                      <a:endParaRPr lang="ru-RU" b="0" i="0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b="1" i="1" dirty="0"/>
                        <a:t>Пойду посмотрю </a:t>
                      </a:r>
                      <a:r>
                        <a:rPr lang="ru-RU" b="0" i="1" dirty="0"/>
                        <a:t>расписание занятий.</a:t>
                      </a:r>
                    </a:p>
                    <a:p>
                      <a:r>
                        <a:rPr lang="ru-RU" b="1" i="1" dirty="0"/>
                        <a:t>Взял</a:t>
                      </a:r>
                      <a:r>
                        <a:rPr lang="ru-RU" b="0" i="1" dirty="0"/>
                        <a:t> да и </a:t>
                      </a:r>
                      <a:r>
                        <a:rPr lang="ru-RU" b="1" i="1" dirty="0"/>
                        <a:t>сделал</a:t>
                      </a:r>
                      <a:r>
                        <a:rPr lang="ru-RU" b="0" i="1" dirty="0"/>
                        <a:t> наоборот.</a:t>
                      </a:r>
                      <a:endParaRPr lang="ru-RU" b="1" i="1" dirty="0"/>
                    </a:p>
                  </a:txBody>
                  <a:tcPr marL="99060" marR="99060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4572032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3200" b="0" dirty="0"/>
              <a:t>2.</a:t>
            </a:r>
            <a:br>
              <a:rPr lang="ru-RU" sz="3200" b="0" dirty="0"/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М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ежду однородными членами, соединёнными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повторяющимся союзом И – И, запятая ставится перед вторым 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и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третьим союзами И, 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используемые при перечислении, но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не перед первым, если перед первым союзом ещё не начат однородный ряд: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20482" name="Текст 8"/>
          <p:cNvSpPr>
            <a:spLocks noGrp="1"/>
          </p:cNvSpPr>
          <p:nvPr>
            <p:ph type="body" idx="1"/>
          </p:nvPr>
        </p:nvSpPr>
        <p:spPr>
          <a:xfrm>
            <a:off x="850900" y="5214938"/>
            <a:ext cx="7861300" cy="1457325"/>
          </a:xfrm>
        </p:spPr>
        <p:txBody>
          <a:bodyPr/>
          <a:lstStyle/>
          <a:p>
            <a:pPr algn="just"/>
            <a:r>
              <a:rPr lang="ru-RU" i="1" smtClean="0"/>
              <a:t>Горный поток </a:t>
            </a:r>
            <a:r>
              <a:rPr lang="ru-RU" b="1" i="1" smtClean="0">
                <a:latin typeface="Arial Black" pitchFamily="34" charset="0"/>
              </a:rPr>
              <a:t>и</a:t>
            </a:r>
            <a:r>
              <a:rPr lang="ru-RU" b="1" i="1" smtClean="0"/>
              <a:t> </a:t>
            </a:r>
            <a:r>
              <a:rPr lang="ru-RU" i="1" u="sng" smtClean="0"/>
              <a:t>шумел</a:t>
            </a:r>
            <a:r>
              <a:rPr lang="ru-RU" i="1" smtClean="0"/>
              <a:t>, </a:t>
            </a:r>
            <a:r>
              <a:rPr lang="ru-RU" b="1" i="1" smtClean="0">
                <a:latin typeface="Arial Black" pitchFamily="34" charset="0"/>
              </a:rPr>
              <a:t>и</a:t>
            </a:r>
            <a:r>
              <a:rPr lang="ru-RU" i="1" smtClean="0"/>
              <a:t> </a:t>
            </a:r>
            <a:r>
              <a:rPr lang="ru-RU" i="1" u="sng" smtClean="0"/>
              <a:t>пенился</a:t>
            </a:r>
            <a:r>
              <a:rPr lang="ru-RU" i="1" smtClean="0"/>
              <a:t>,</a:t>
            </a:r>
            <a:r>
              <a:rPr lang="ru-RU" b="1" i="1" smtClean="0"/>
              <a:t> </a:t>
            </a:r>
            <a:r>
              <a:rPr lang="ru-RU" b="1" i="1" smtClean="0">
                <a:latin typeface="Arial Black" pitchFamily="34" charset="0"/>
              </a:rPr>
              <a:t>и</a:t>
            </a:r>
            <a:r>
              <a:rPr lang="ru-RU" b="1" i="1" smtClean="0"/>
              <a:t> </a:t>
            </a:r>
            <a:r>
              <a:rPr lang="ru-RU" i="1" u="sng" smtClean="0"/>
              <a:t>бился</a:t>
            </a:r>
            <a:r>
              <a:rPr lang="ru-RU" i="1" smtClean="0"/>
              <a:t> о скалы.</a:t>
            </a:r>
          </a:p>
          <a:p>
            <a:pPr algn="just"/>
            <a:r>
              <a:rPr lang="ru-RU" i="1" smtClean="0"/>
              <a:t>[</a:t>
            </a:r>
            <a:r>
              <a:rPr lang="ru-RU" b="1" i="1" smtClean="0">
                <a:latin typeface="Arial Black" pitchFamily="34" charset="0"/>
              </a:rPr>
              <a:t>и</a:t>
            </a:r>
            <a:r>
              <a:rPr lang="ru-RU" b="1" i="1" smtClean="0"/>
              <a:t> </a:t>
            </a:r>
            <a:r>
              <a:rPr lang="ru-RU" i="1" smtClean="0"/>
              <a:t>О</a:t>
            </a:r>
            <a:r>
              <a:rPr lang="ru-RU" b="1" i="1" smtClean="0"/>
              <a:t>, </a:t>
            </a:r>
            <a:r>
              <a:rPr lang="ru-RU" b="1" i="1" smtClean="0">
                <a:latin typeface="Arial Black" pitchFamily="34" charset="0"/>
              </a:rPr>
              <a:t>и</a:t>
            </a:r>
            <a:r>
              <a:rPr lang="ru-RU" b="1" i="1" smtClean="0"/>
              <a:t> О, </a:t>
            </a:r>
            <a:r>
              <a:rPr lang="ru-RU" i="1" smtClean="0">
                <a:latin typeface="Arial Black" pitchFamily="34" charset="0"/>
              </a:rPr>
              <a:t>и</a:t>
            </a:r>
            <a:r>
              <a:rPr lang="ru-RU" i="1" smtClean="0"/>
              <a:t> О</a:t>
            </a:r>
            <a:r>
              <a:rPr lang="ru-RU" b="1" i="1" smtClean="0"/>
              <a:t>].</a:t>
            </a:r>
          </a:p>
          <a:p>
            <a:pPr algn="just"/>
            <a:endParaRPr lang="ru-RU" i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921" y="500042"/>
            <a:ext cx="8513028" cy="4286280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3.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Но!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Запятая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ставится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перед первым повторяю-щимся союзом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если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однородный ряд был уже начат перед первым союзом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60463" y="5357813"/>
            <a:ext cx="6777037" cy="742950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dirty="0"/>
              <a:t>Горный поток</a:t>
            </a:r>
            <a:r>
              <a:rPr lang="ru-RU" b="1" i="1" dirty="0"/>
              <a:t> </a:t>
            </a:r>
            <a:r>
              <a:rPr lang="ru-RU" i="1" u="sng" dirty="0"/>
              <a:t>шумел</a:t>
            </a:r>
            <a:r>
              <a:rPr lang="ru-RU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i="1" dirty="0"/>
              <a:t> </a:t>
            </a:r>
            <a:r>
              <a:rPr lang="ru-RU" i="1" u="sng" dirty="0"/>
              <a:t>пенился</a:t>
            </a:r>
            <a:r>
              <a:rPr lang="ru-RU" i="1" dirty="0"/>
              <a:t>,</a:t>
            </a:r>
            <a:r>
              <a:rPr lang="ru-RU" b="1" i="1" dirty="0"/>
              <a:t>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</a:t>
            </a:r>
            <a:r>
              <a:rPr lang="ru-RU" i="1" u="sng" dirty="0"/>
              <a:t>бился</a:t>
            </a:r>
            <a:r>
              <a:rPr lang="ru-RU" i="1" dirty="0"/>
              <a:t> о скалы.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dirty="0"/>
              <a:t>[</a:t>
            </a:r>
            <a:r>
              <a:rPr lang="ru-RU" b="1" i="1" dirty="0"/>
              <a:t> </a:t>
            </a:r>
            <a:r>
              <a:rPr lang="ru-RU" i="1" dirty="0"/>
              <a:t>О</a:t>
            </a:r>
            <a:r>
              <a:rPr lang="ru-RU" b="1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О, </a:t>
            </a:r>
            <a:r>
              <a:rPr lang="ru-RU" i="1" dirty="0">
                <a:latin typeface="Arial Black" pitchFamily="34" charset="0"/>
              </a:rPr>
              <a:t>и</a:t>
            </a:r>
            <a:r>
              <a:rPr lang="ru-RU" i="1" dirty="0"/>
              <a:t> О</a:t>
            </a:r>
            <a:r>
              <a:rPr lang="ru-RU" b="1" i="1" dirty="0"/>
              <a:t>].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04" y="142852"/>
            <a:ext cx="7842250" cy="6715148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/>
              <a:t> </a:t>
            </a:r>
            <a:r>
              <a:rPr lang="ru-RU" sz="3600" b="0" dirty="0"/>
              <a:t>4. </a:t>
            </a:r>
            <a:br>
              <a:rPr lang="ru-RU" sz="3600" b="0" dirty="0"/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М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ежду однородными членами, соединёнными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повторяющимися союзами НИ–НИ, И-И, ИЛИ-ИЛИ, ЛИБО–ЛИБО, ТО-ТО, НЕ ТО-НЕ ТО, ТО ЛИ-ТО ЛИ, запятая ставится но не перед первым союзом.</a:t>
            </a:r>
            <a:b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Перед </a:t>
            </a:r>
            <a:r>
              <a:rPr lang="ru-RU" sz="3600" cap="none" dirty="0">
                <a:solidFill>
                  <a:schemeClr val="tx1"/>
                </a:solidFill>
                <a:latin typeface="Arial Black" pitchFamily="34" charset="0"/>
              </a:rPr>
              <a:t>первым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повторяющимся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союзом,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при помощи которого начинается перечисление однородных членов,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запятая не ставится. Запятая ставится перед вторым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и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третьим </a:t>
            </a:r>
            <a:r>
              <a:rPr lang="ru-RU" sz="3600" cap="none" dirty="0" err="1">
                <a:solidFill>
                  <a:schemeClr val="tx1"/>
                </a:solidFill>
                <a:latin typeface="Calibri" pitchFamily="34" charset="0"/>
              </a:rPr>
              <a:t>союзами.</a:t>
            </a:r>
            <a:r>
              <a:rPr lang="ru-RU" sz="3600" b="0" cap="none" dirty="0" err="1">
                <a:solidFill>
                  <a:schemeClr val="tx1"/>
                </a:solidFill>
                <a:latin typeface="Calibri" pitchFamily="34" charset="0"/>
              </a:rPr>
              <a:t>используемыми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 при перечислении: </a:t>
            </a: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572</TotalTime>
  <Words>1805</Words>
  <Application>Microsoft Office PowerPoint</Application>
  <PresentationFormat>Лист A4 (210x297 мм)</PresentationFormat>
  <Paragraphs>197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33</vt:i4>
      </vt:variant>
    </vt:vector>
  </HeadingPairs>
  <TitlesOfParts>
    <vt:vector size="46" baseType="lpstr">
      <vt:lpstr>Trebuchet MS</vt:lpstr>
      <vt:lpstr>Arial</vt:lpstr>
      <vt:lpstr>Wingdings 2</vt:lpstr>
      <vt:lpstr>Wingdings</vt:lpstr>
      <vt:lpstr>Calibri</vt:lpstr>
      <vt:lpstr>Arial Black</vt:lpstr>
      <vt:lpstr>Times New Roman</vt:lpstr>
      <vt:lpstr>+mj-lt</vt:lpstr>
      <vt:lpstr>Constantia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БИСКАМЖИНСКАЯ СОШ    Подготовка к ЕГЭ  по русскому языку</dc:title>
  <cp:lastModifiedBy>User</cp:lastModifiedBy>
  <cp:revision>63</cp:revision>
  <dcterms:modified xsi:type="dcterms:W3CDTF">2020-05-11T07:17:16Z</dcterms:modified>
</cp:coreProperties>
</file>