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94" r:id="rId5"/>
    <p:sldId id="295" r:id="rId6"/>
    <p:sldId id="280" r:id="rId7"/>
    <p:sldId id="290" r:id="rId8"/>
    <p:sldId id="281" r:id="rId9"/>
    <p:sldId id="282" r:id="rId10"/>
    <p:sldId id="288" r:id="rId11"/>
    <p:sldId id="284" r:id="rId12"/>
    <p:sldId id="285" r:id="rId13"/>
    <p:sldId id="286" r:id="rId14"/>
    <p:sldId id="283" r:id="rId15"/>
    <p:sldId id="289" r:id="rId16"/>
    <p:sldId id="257" r:id="rId17"/>
    <p:sldId id="258" r:id="rId18"/>
    <p:sldId id="272" r:id="rId19"/>
    <p:sldId id="273" r:id="rId20"/>
    <p:sldId id="274" r:id="rId21"/>
    <p:sldId id="259" r:id="rId22"/>
    <p:sldId id="275" r:id="rId23"/>
    <p:sldId id="267" r:id="rId24"/>
    <p:sldId id="264" r:id="rId25"/>
    <p:sldId id="261" r:id="rId26"/>
    <p:sldId id="262" r:id="rId27"/>
    <p:sldId id="266" r:id="rId28"/>
    <p:sldId id="265" r:id="rId29"/>
    <p:sldId id="291" r:id="rId30"/>
    <p:sldId id="276" r:id="rId31"/>
    <p:sldId id="292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2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7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4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9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0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4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9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7FDD-2A26-4E1D-89EA-AFA0EC70AB6C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9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datai/okruzhajuschij-mir/Les-kak-prirodnoe-soobschestvo/0003-002-Prirodnoe-soobs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7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Тема : </a:t>
            </a:r>
            <a:r>
              <a:rPr lang="ru-RU" b="1" u="sng" dirty="0" smtClean="0">
                <a:solidFill>
                  <a:srgbClr val="C00000"/>
                </a:solidFill>
              </a:rPr>
              <a:t>«Понятие о природном сообществе».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2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ru-RU" dirty="0" smtClean="0"/>
              <a:t>   В таких условиях формируются свои сообщества живых организмов.</a:t>
            </a:r>
          </a:p>
          <a:p>
            <a:r>
              <a:rPr lang="ru-RU" dirty="0" smtClean="0"/>
              <a:t> Термин </a:t>
            </a:r>
            <a:r>
              <a:rPr lang="ru-RU" b="1" dirty="0" smtClean="0"/>
              <a:t>«сообщество» </a:t>
            </a:r>
            <a:r>
              <a:rPr lang="ru-RU" dirty="0" smtClean="0"/>
              <a:t>(</a:t>
            </a:r>
            <a:r>
              <a:rPr lang="ru-RU" dirty="0" err="1" smtClean="0"/>
              <a:t>community</a:t>
            </a:r>
            <a:r>
              <a:rPr lang="ru-RU" dirty="0" smtClean="0"/>
              <a:t>) используется в англоязычных странах. В научной литературе на немецком и русском языках главным образом используется термин </a:t>
            </a:r>
            <a:r>
              <a:rPr lang="ru-RU" b="1" u="sng" dirty="0" smtClean="0">
                <a:solidFill>
                  <a:srgbClr val="C00000"/>
                </a:solidFill>
              </a:rPr>
              <a:t>биоценоз.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40962" name="Picture 2" descr="https://70.img.avito.st/640x480/1524647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78696"/>
            <a:ext cx="5164323" cy="3879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БИОЦЕНОЗ</a:t>
            </a:r>
            <a:r>
              <a:rPr lang="ru-RU" dirty="0" smtClean="0"/>
              <a:t>(от </a:t>
            </a:r>
            <a:r>
              <a:rPr lang="ru-RU" i="1" dirty="0" smtClean="0"/>
              <a:t>«</a:t>
            </a:r>
            <a:r>
              <a:rPr lang="ru-RU" i="1" dirty="0" err="1" smtClean="0"/>
              <a:t>био</a:t>
            </a:r>
            <a:r>
              <a:rPr lang="ru-RU" i="1" dirty="0" smtClean="0"/>
              <a:t>»-</a:t>
            </a:r>
            <a:r>
              <a:rPr lang="ru-RU" dirty="0" smtClean="0"/>
              <a:t>жизнь и </a:t>
            </a:r>
            <a:r>
              <a:rPr lang="ru-RU" i="1" dirty="0" smtClean="0"/>
              <a:t>«</a:t>
            </a:r>
            <a:r>
              <a:rPr lang="ru-RU" i="1" dirty="0" err="1" smtClean="0"/>
              <a:t>ценоз</a:t>
            </a:r>
            <a:r>
              <a:rPr lang="ru-RU" i="1" dirty="0" smtClean="0"/>
              <a:t>»-</a:t>
            </a:r>
            <a:r>
              <a:rPr lang="ru-RU" dirty="0" smtClean="0"/>
              <a:t>сообщество), совокупность животных, растений, грибов и микроорганизмов, совместно населяющих участок суши или водоёма.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93054"/>
            <a:ext cx="4572000" cy="376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533463" cy="34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Словарь</a:t>
            </a:r>
          </a:p>
        </p:txBody>
      </p:sp>
    </p:spTree>
    <p:extLst>
      <p:ext uri="{BB962C8B-B14F-4D97-AF65-F5344CB8AC3E}">
        <p14:creationId xmlns:p14="http://schemas.microsoft.com/office/powerpoint/2010/main" val="1267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61261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Биоценоз</a:t>
            </a:r>
            <a:r>
              <a:rPr lang="ru-RU" dirty="0" smtClean="0"/>
              <a:t>— это исторически сложившаяся совокупность животных, растений, грибов и микроорганизмов, населяющих относительно однородное жизненное пространство (определённый участок суши или акватории), и связанных между собой и окружающей их средой.</a:t>
            </a:r>
            <a:endParaRPr lang="ru-RU" dirty="0"/>
          </a:p>
        </p:txBody>
      </p:sp>
      <p:pic>
        <p:nvPicPr>
          <p:cNvPr id="43010" name="Picture 2" descr="http://s2.share.te.ua/b312771/image33126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73965"/>
            <a:ext cx="5822819" cy="3984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3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0"/>
            <a:ext cx="6264696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Термин «Биоценоз» предложил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К. </a:t>
            </a:r>
            <a:r>
              <a:rPr lang="ru-RU" b="1" dirty="0" err="1" smtClean="0"/>
              <a:t>Мёбиус</a:t>
            </a:r>
            <a:r>
              <a:rPr lang="ru-RU" b="1" dirty="0" smtClean="0"/>
              <a:t> </a:t>
            </a:r>
            <a:r>
              <a:rPr lang="ru-RU" dirty="0" smtClean="0"/>
              <a:t>(1877), изучавший комплексы  донных животных, образующих устричные банки. Мёбиус подчеркнул взаимосвязь всех компонентов биоценоза, их зависимость от одних и тех же абиотических факторов, свойственных данному местообитанию, и роль естественного отбора в формировании состава биоценоза.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9163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ru-RU" dirty="0" smtClean="0"/>
              <a:t>Сложившийся комплекс живых организмов, характерный для данных конкретных условий, представляет собой единую природную целостность. Такое взаимодействующее единство комплекса разнообразных организмов и условий абиотической среды называют </a:t>
            </a:r>
            <a:r>
              <a:rPr lang="ru-RU" b="1" u="sng" dirty="0" smtClean="0">
                <a:solidFill>
                  <a:srgbClr val="C00000"/>
                </a:solidFill>
              </a:rPr>
              <a:t>биогеоценозом.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38914" name="Picture 2" descr="http://www.klass39.ru/wp-content/uploads/2012/12/tw3xni4lgf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96952"/>
            <a:ext cx="5796136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4427984" cy="5793507"/>
          </a:xfrm>
        </p:spPr>
        <p:txBody>
          <a:bodyPr/>
          <a:lstStyle/>
          <a:p>
            <a:r>
              <a:rPr lang="ru-RU" dirty="0" smtClean="0"/>
              <a:t>Учение о биогеоценозах было создано </a:t>
            </a:r>
            <a:r>
              <a:rPr lang="ru-RU" b="1" dirty="0" smtClean="0"/>
              <a:t>Владимиром Николаевичем Сукачевым </a:t>
            </a:r>
            <a:r>
              <a:rPr lang="ru-RU" dirty="0" smtClean="0"/>
              <a:t>(1942).</a:t>
            </a:r>
          </a:p>
          <a:p>
            <a:r>
              <a:rPr lang="ru-RU" dirty="0" smtClean="0"/>
              <a:t>Он же ввел термин </a:t>
            </a:r>
            <a:r>
              <a:rPr lang="ru-RU" b="1" dirty="0" smtClean="0">
                <a:solidFill>
                  <a:srgbClr val="C00000"/>
                </a:solidFill>
              </a:rPr>
              <a:t>биогеоценоз.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5058" name="Picture 2" descr="http://megabook.ru/stream/mediapreview?Key=%d0%a1%d1%83%d0%ba%d0%b0%d1%87%d0%b5%d0%b2%20%d0%92%d0%bb%d0%b0%d0%b4%d0%b8%d0%bc%d0%b8%d1%80%20%d0%9d%d0%b8%d0%ba%d0%be%d0%bb%d0%b0%d0%b5%d0%b2%d0%b8%d1%87&amp;Widt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45939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5328592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Природное сообщество </a:t>
            </a:r>
            <a:r>
              <a:rPr lang="ru-RU" sz="4000" dirty="0" smtClean="0"/>
              <a:t>- совокупность растений, животных, бактерий, грибов и условий абиотической среды на определенной территории, влияющих друг на друга и на окружающую среду. </a:t>
            </a:r>
          </a:p>
          <a:p>
            <a:r>
              <a:rPr lang="ru-RU" sz="3600" i="1" dirty="0" smtClean="0"/>
              <a:t>В нем осуществляется и поддерживается круговорот веществ.</a:t>
            </a:r>
            <a:endParaRPr lang="ru-RU" sz="3600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Словарь</a:t>
            </a:r>
          </a:p>
        </p:txBody>
      </p:sp>
    </p:spTree>
    <p:extLst>
      <p:ext uri="{BB962C8B-B14F-4D97-AF65-F5344CB8AC3E}">
        <p14:creationId xmlns:p14="http://schemas.microsoft.com/office/powerpoint/2010/main" val="12939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784976" cy="1700808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Основная форма связей организмов в природном сообществе - это </a:t>
            </a:r>
            <a:r>
              <a:rPr lang="ru-RU" b="1" dirty="0" smtClean="0">
                <a:solidFill>
                  <a:srgbClr val="7030A0"/>
                </a:solidFill>
              </a:rPr>
              <a:t>пищевые связи.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4060695"/>
            <a:ext cx="9252520" cy="283886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3600" b="1" dirty="0"/>
              <a:t>Начальным, основным звеном в любом природном сообществе, создающим в нем запас энергии, являются </a:t>
            </a:r>
            <a:r>
              <a:rPr lang="ru-RU" sz="3600" b="1" i="1" u="sng" dirty="0"/>
              <a:t>растения</a:t>
            </a:r>
            <a:r>
              <a:rPr lang="ru-RU" sz="3600" b="1" dirty="0"/>
              <a:t>. Лишь растения, используя солнечную энергию, могут из находящихся в почве или воде минеральных веществ и углекислого газа создавать органические вещества</a:t>
            </a:r>
            <a:r>
              <a:rPr lang="ru-RU" dirty="0"/>
              <a:t>. </a:t>
            </a:r>
            <a:r>
              <a:rPr lang="ru-RU" sz="3800" b="1" dirty="0" smtClean="0"/>
              <a:t>Это группа </a:t>
            </a:r>
            <a:r>
              <a:rPr lang="ru-RU" sz="3800" b="1" i="1" dirty="0" smtClean="0">
                <a:solidFill>
                  <a:srgbClr val="C00000"/>
                </a:solidFill>
              </a:rPr>
              <a:t>автотрофов.</a:t>
            </a:r>
            <a:endParaRPr lang="ru-RU" sz="38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0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1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74643"/>
          </a:xfrm>
        </p:spPr>
        <p:txBody>
          <a:bodyPr/>
          <a:lstStyle/>
          <a:p>
            <a:r>
              <a:rPr lang="ru-RU" dirty="0"/>
              <a:t>Растениями питаются растительноядные беспозвоночные и позвоночные  </a:t>
            </a:r>
            <a:r>
              <a:rPr lang="ru-RU" dirty="0" smtClean="0"/>
              <a:t>животные. Это </a:t>
            </a:r>
            <a:r>
              <a:rPr lang="ru-RU" b="1" i="1" dirty="0" smtClean="0">
                <a:solidFill>
                  <a:srgbClr val="C00000"/>
                </a:solidFill>
              </a:rPr>
              <a:t>первичные гетеротрофы (</a:t>
            </a:r>
            <a:r>
              <a:rPr lang="ru-RU" b="1" i="1" dirty="0" err="1" smtClean="0">
                <a:solidFill>
                  <a:srgbClr val="C00000"/>
                </a:solidFill>
              </a:rPr>
              <a:t>консументы</a:t>
            </a:r>
            <a:r>
              <a:rPr lang="ru-RU" b="1" i="1" dirty="0" smtClean="0">
                <a:solidFill>
                  <a:srgbClr val="C00000"/>
                </a:solidFill>
              </a:rPr>
              <a:t>).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472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9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0"/>
            <a:ext cx="4716016" cy="5877272"/>
          </a:xfrm>
        </p:spPr>
        <p:txBody>
          <a:bodyPr>
            <a:normAutofit/>
          </a:bodyPr>
          <a:lstStyle/>
          <a:p>
            <a:r>
              <a:rPr lang="ru-RU" dirty="0" smtClean="0"/>
              <a:t>В природе все организмы существуют не одиночно, а совместно, взаимодействуя друг с другом. Например,  черника и брусника всегда произрастают в хвойном лесу.</a:t>
            </a:r>
            <a:endParaRPr lang="ru-RU" dirty="0"/>
          </a:p>
        </p:txBody>
      </p:sp>
      <p:pic>
        <p:nvPicPr>
          <p:cNvPr id="34818" name="Picture 2" descr="http://blog.pirx.ru/media/images/2008-06-21-cowberry-orekh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4428491" cy="5904656"/>
          </a:xfrm>
          <a:prstGeom prst="rect">
            <a:avLst/>
          </a:prstGeom>
          <a:noFill/>
        </p:spPr>
      </p:pic>
      <p:pic>
        <p:nvPicPr>
          <p:cNvPr id="34820" name="Picture 4" descr="http://900igr.net/datai/geografija/Prirodnaja-zona-Tundra/0019-025-Obilny-jagodnye-kustarnichki-brusnika-golubika-chernika-moro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391025"/>
            <a:ext cx="381000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4999285"/>
          </a:xfrm>
        </p:spPr>
        <p:txBody>
          <a:bodyPr/>
          <a:lstStyle/>
          <a:p>
            <a:r>
              <a:rPr lang="ru-RU" dirty="0" smtClean="0"/>
              <a:t>Растительноядными животными питаются плотоядные.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7672"/>
            <a:ext cx="3796522" cy="284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692696"/>
            <a:ext cx="371753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5017"/>
            <a:ext cx="4200722" cy="281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05" y="3861048"/>
            <a:ext cx="4075854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3367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В состав природного сообщества входят еще различные организмы, которые питаются отходами: отмершими растениями или их частями (ветками, листьями), а также трупами погибших животных или их экскрементами. Ими могут быть некоторые животные - жуки-могильщики, дождевые черви.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47599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509628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74643"/>
          </a:xfrm>
        </p:spPr>
        <p:txBody>
          <a:bodyPr/>
          <a:lstStyle/>
          <a:p>
            <a:r>
              <a:rPr lang="ru-RU" dirty="0"/>
              <a:t>Но основную роль в процессе разложения органических веществ играют плесневые грибы и бактерии. Именно они доводят разложение органических веществ до минеральных, которые опять могут быть использованы </a:t>
            </a:r>
            <a:r>
              <a:rPr lang="ru-RU" dirty="0" smtClean="0"/>
              <a:t>растениями. Их называют </a:t>
            </a:r>
            <a:r>
              <a:rPr lang="ru-RU" b="1" u="sng" dirty="0" err="1" smtClean="0">
                <a:solidFill>
                  <a:srgbClr val="C00000"/>
                </a:solidFill>
              </a:rPr>
              <a:t>редуцентами</a:t>
            </a:r>
            <a:r>
              <a:rPr lang="ru-RU" b="1" u="sng" dirty="0" smtClean="0">
                <a:solidFill>
                  <a:srgbClr val="C00000"/>
                </a:solidFill>
              </a:rPr>
              <a:t>.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8" y="3077913"/>
            <a:ext cx="3943526" cy="3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83" y="3068960"/>
            <a:ext cx="5203617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" y="-209"/>
            <a:ext cx="91041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326" y="0"/>
            <a:ext cx="856895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в природных сообществах происходит </a:t>
            </a:r>
            <a:r>
              <a:rPr lang="ru-RU" sz="2400" b="1" u="sng" dirty="0">
                <a:solidFill>
                  <a:srgbClr val="C00000"/>
                </a:solidFill>
              </a:rPr>
              <a:t>круговорот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3103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"/>
            <a:ext cx="9252520" cy="40770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Таким образом </a:t>
            </a:r>
            <a:r>
              <a:rPr lang="ru-RU" b="1" dirty="0" smtClean="0">
                <a:solidFill>
                  <a:srgbClr val="FF0000"/>
                </a:solidFill>
              </a:rPr>
              <a:t>Биогеоценоз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(от греч. β</a:t>
            </a:r>
            <a:r>
              <a:rPr lang="ru-RU" dirty="0" err="1" smtClean="0"/>
              <a:t>ίος</a:t>
            </a:r>
            <a:r>
              <a:rPr lang="ru-RU" dirty="0" smtClean="0"/>
              <a:t> — жизнь </a:t>
            </a:r>
            <a:r>
              <a:rPr lang="ru-RU" dirty="0" err="1" smtClean="0"/>
              <a:t>γη</a:t>
            </a:r>
            <a:r>
              <a:rPr lang="ru-RU" dirty="0" smtClean="0"/>
              <a:t> — земля + </a:t>
            </a:r>
            <a:r>
              <a:rPr lang="ru-RU" dirty="0" err="1" smtClean="0"/>
              <a:t>κοινός</a:t>
            </a:r>
            <a:r>
              <a:rPr lang="ru-RU" dirty="0" smtClean="0"/>
              <a:t> — общий) — система, включающая сообщество живых организмов и тесно связанную с ним совокупность абиотических факторов среды в пределах одной территории, связанные между собой круговоротом веществ и </a:t>
            </a:r>
            <a:r>
              <a:rPr lang="ru-RU" b="1" dirty="0" smtClean="0"/>
              <a:t>потоком энергии </a:t>
            </a:r>
            <a:r>
              <a:rPr lang="ru-RU" dirty="0" smtClean="0"/>
              <a:t>(природная экосистема). Представляет собой устойчивую саморегулирующуюся экологическую систему.</a:t>
            </a:r>
            <a:endParaRPr lang="ru-RU" dirty="0"/>
          </a:p>
        </p:txBody>
      </p:sp>
      <p:pic>
        <p:nvPicPr>
          <p:cNvPr id="8194" name="Picture 2" descr="http://gic0.mycdn.me/image?t=35&amp;bid=834994380556&amp;id=834994380556&amp;plc=WEB&amp;tkn=*t05KhZCIizqi6XikBfjBQCI0v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98717"/>
            <a:ext cx="4644008" cy="305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2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Понятие о биогеоценозе, введённое В. Н. Сукачёвым (1940), получило распространение главным образом в отечественной литературе. </a:t>
            </a:r>
          </a:p>
          <a:p>
            <a:r>
              <a:rPr lang="ru-RU" dirty="0" smtClean="0"/>
              <a:t>За рубежом, особенно в англоязычных странах, в аналогичном значении чаще используют термин </a:t>
            </a:r>
            <a:r>
              <a:rPr lang="ru-RU" b="1" dirty="0" smtClean="0">
                <a:solidFill>
                  <a:srgbClr val="C00000"/>
                </a:solidFill>
              </a:rPr>
              <a:t>«экосистема», </a:t>
            </a:r>
            <a:r>
              <a:rPr lang="ru-RU" dirty="0" smtClean="0"/>
              <a:t>хотя последний более многозначен и употребляется также по отношению к искусственным комплексам организмов и абиотических компонентов (аквариум, космический корабль) и к отдельным частям биогеоценоза (напр., гниющий пень в лесу со всеми населяющими его организмами). </a:t>
            </a:r>
          </a:p>
          <a:p>
            <a:r>
              <a:rPr lang="ru-RU" dirty="0" smtClean="0"/>
              <a:t>Экосистемы могут иметь произвольные границы (от капли воды до биосферы в целом), в то время как </a:t>
            </a:r>
            <a:r>
              <a:rPr lang="ru-RU" b="1" dirty="0" smtClean="0">
                <a:solidFill>
                  <a:srgbClr val="C00000"/>
                </a:solidFill>
              </a:rPr>
              <a:t>биогеоценоз всегда занимают определённую территорию.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3888432"/>
          </a:xfrm>
        </p:spPr>
        <p:txBody>
          <a:bodyPr>
            <a:normAutofit lnSpcReduction="10000"/>
          </a:bodyPr>
          <a:lstStyle/>
          <a:p>
            <a:r>
              <a:rPr lang="ru-RU" b="1" u="sng" dirty="0" err="1" smtClean="0">
                <a:solidFill>
                  <a:srgbClr val="C00000"/>
                </a:solidFill>
              </a:rPr>
              <a:t>Экосисте́ма</a:t>
            </a:r>
            <a:r>
              <a:rPr lang="ru-RU" b="1" u="sng" dirty="0" smtClean="0">
                <a:solidFill>
                  <a:srgbClr val="C00000"/>
                </a:solidFill>
              </a:rPr>
              <a:t>, или </a:t>
            </a:r>
            <a:r>
              <a:rPr lang="ru-RU" b="1" u="sng" dirty="0" err="1" smtClean="0">
                <a:solidFill>
                  <a:srgbClr val="C00000"/>
                </a:solidFill>
              </a:rPr>
              <a:t>экологи́ческая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</a:rPr>
              <a:t>систе́ма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(от др.-греч. </a:t>
            </a:r>
            <a:r>
              <a:rPr lang="ru-RU" dirty="0" err="1" smtClean="0"/>
              <a:t>οἶκος </a:t>
            </a:r>
            <a:r>
              <a:rPr lang="ru-RU" dirty="0" smtClean="0"/>
              <a:t>— жилище, местопребывание и </a:t>
            </a:r>
            <a:r>
              <a:rPr lang="ru-RU" dirty="0" err="1" smtClean="0"/>
              <a:t>σύστημα </a:t>
            </a:r>
            <a:r>
              <a:rPr lang="ru-RU" dirty="0" smtClean="0"/>
              <a:t>— система) — биологическая система, состоящая из сообщества живых организмов (биоценоз), среды их обитания (биотоп), системы связей, осуществляющей обмен веществом и энергией между ними. </a:t>
            </a:r>
          </a:p>
          <a:p>
            <a:r>
              <a:rPr lang="ru-RU" dirty="0" smtClean="0"/>
              <a:t>Является одним из основных понятий экологии.</a:t>
            </a:r>
            <a:endParaRPr lang="ru-RU" dirty="0"/>
          </a:p>
        </p:txBody>
      </p:sp>
      <p:pic>
        <p:nvPicPr>
          <p:cNvPr id="6146" name="Picture 2" descr="http://900igr.net/datai/biologija/Ekosistema-i-biogeotsenoz/0018-008-Ekosistema-i-biogeotseno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365104"/>
            <a:ext cx="3814986" cy="285830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Словарь</a:t>
            </a:r>
          </a:p>
        </p:txBody>
      </p:sp>
    </p:spTree>
    <p:extLst>
      <p:ext uri="{BB962C8B-B14F-4D97-AF65-F5344CB8AC3E}">
        <p14:creationId xmlns:p14="http://schemas.microsoft.com/office/powerpoint/2010/main" val="8857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14"/>
            <a:ext cx="7325046" cy="666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7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89640" cy="56886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Экосистема</a:t>
            </a:r>
            <a:r>
              <a:rPr lang="ru-RU" dirty="0" smtClean="0"/>
              <a:t> — более широкое понятие, относящееся к любой подобной системе. </a:t>
            </a:r>
            <a:r>
              <a:rPr lang="ru-RU" b="1" dirty="0" smtClean="0">
                <a:solidFill>
                  <a:srgbClr val="C00000"/>
                </a:solidFill>
              </a:rPr>
              <a:t>Биогеоценоз</a:t>
            </a:r>
            <a:r>
              <a:rPr lang="ru-RU" dirty="0" smtClean="0"/>
              <a:t>, в свою очередь — класс экосистем, экосистема, занимающая определенный участок суши и включающая основные компоненты среды — почву, подпочву, растительный покров, приземный слой атмосферы. </a:t>
            </a:r>
          </a:p>
          <a:p>
            <a:r>
              <a:rPr lang="ru-RU" dirty="0" smtClean="0"/>
              <a:t>Не являются биогеоценозами большинство искусственных экосистем. Таким образом, каждый </a:t>
            </a:r>
            <a:r>
              <a:rPr lang="ru-RU" b="1" dirty="0" smtClean="0">
                <a:solidFill>
                  <a:srgbClr val="C00000"/>
                </a:solidFill>
              </a:rPr>
              <a:t>биогеоценоз — это экосистема, но не каждая экосистема — биогеоценоз.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3888432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Экосистемы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35283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Естественные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060848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Искусственные</a:t>
            </a:r>
            <a:endParaRPr lang="ru-RU" sz="3600" b="1" dirty="0"/>
          </a:p>
        </p:txBody>
      </p:sp>
      <p:sp>
        <p:nvSpPr>
          <p:cNvPr id="6" name="Стрелка вниз 5"/>
          <p:cNvSpPr/>
          <p:nvPr/>
        </p:nvSpPr>
        <p:spPr>
          <a:xfrm flipH="1">
            <a:off x="2627785" y="141277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141277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 descr="http://go2.imgsmail.ru/imgpreview?key=65cd920e09e87492&amp;mb=imgdb_preview_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812"/>
            <a:ext cx="3553995" cy="3717188"/>
          </a:xfrm>
          <a:prstGeom prst="rect">
            <a:avLst/>
          </a:prstGeom>
          <a:noFill/>
        </p:spPr>
      </p:pic>
      <p:pic>
        <p:nvPicPr>
          <p:cNvPr id="47108" name="Picture 4" descr="http://vremiadengi.com/ifls/small-image/120726-154912-8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40968"/>
            <a:ext cx="469756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6126163"/>
          </a:xfrm>
        </p:spPr>
        <p:txBody>
          <a:bodyPr/>
          <a:lstStyle/>
          <a:p>
            <a:r>
              <a:rPr lang="ru-RU" dirty="0" smtClean="0"/>
              <a:t>Там же растут грибы, обитают насекомые, которые опыляют цветки черники и брусники. В кронах деревьев обитают птицы, поедающие плоды и семена этих растений. Все эти организмы образуют своеобразный комплекс живых организмов – </a:t>
            </a:r>
            <a:r>
              <a:rPr lang="ru-RU" b="1" dirty="0" smtClean="0">
                <a:solidFill>
                  <a:srgbClr val="C00000"/>
                </a:solidFill>
              </a:rPr>
              <a:t>сообщество.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5842" name="Picture 2" descr="http://relax.wood.ru/pic/l_wallp/p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69974"/>
            <a:ext cx="4860032" cy="388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336704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Закрепление материала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Решите следующую задачу.</a:t>
            </a:r>
          </a:p>
          <a:p>
            <a:r>
              <a:rPr lang="ru-RU" dirty="0" smtClean="0"/>
              <a:t>В </a:t>
            </a:r>
            <a:r>
              <a:rPr lang="ru-RU" dirty="0"/>
              <a:t>небольшом водоеме, образовавшемся после разлива реки, обнаружены следующие организмы: инфузории-туфельки, дафнии, белые </a:t>
            </a:r>
            <a:r>
              <a:rPr lang="ru-RU" dirty="0" err="1"/>
              <a:t>планарии</a:t>
            </a:r>
            <a:r>
              <a:rPr lang="ru-RU" dirty="0"/>
              <a:t>, большой прудовик, циклопы, гидры. Объясните, можно ли этот водоём считать экосистемой. Приведите не менее 3-х доказательств.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27998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oofirma.ru/images/knigi/0999/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3763285"/>
          </a:xfrm>
          <a:prstGeom prst="rect">
            <a:avLst/>
          </a:prstGeom>
          <a:noFill/>
        </p:spPr>
      </p:pic>
      <p:pic>
        <p:nvPicPr>
          <p:cNvPr id="48130" name="Picture 2" descr="https://pp.vk.me/c419226/v419226906/30bc/8Aooa7HV9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905000" cy="3171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212976"/>
            <a:ext cx="24117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Инфузории-туфельки</a:t>
            </a:r>
            <a:endParaRPr lang="ru-RU" b="1" dirty="0"/>
          </a:p>
        </p:txBody>
      </p:sp>
      <p:pic>
        <p:nvPicPr>
          <p:cNvPr id="48132" name="Picture 4" descr="https://upload.wikimedia.org/wikipedia/commons/thumb/d/d5/Daphnia_magna-female_adult.jpg/600px-Daphnia_magna-female_ad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3312368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56176" y="3429000"/>
            <a:ext cx="31318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Белые </a:t>
            </a:r>
            <a:r>
              <a:rPr lang="ru-RU" b="1" dirty="0" err="1" smtClean="0"/>
              <a:t>планарии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2267744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большой прудовик</a:t>
            </a:r>
            <a:endParaRPr lang="ru-RU" b="1" dirty="0"/>
          </a:p>
        </p:txBody>
      </p:sp>
      <p:pic>
        <p:nvPicPr>
          <p:cNvPr id="48134" name="Picture 6" descr="http://wetmir.ru/wp-content/uploads/2014/09/prydov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3072342" cy="2520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2996952"/>
            <a:ext cx="33123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дафнии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6453336"/>
            <a:ext cx="2448272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циклопы</a:t>
            </a:r>
            <a:endParaRPr lang="ru-RU" b="1" dirty="0"/>
          </a:p>
        </p:txBody>
      </p:sp>
      <p:pic>
        <p:nvPicPr>
          <p:cNvPr id="48136" name="Picture 8" descr="http://aquarum.narod.ru/fish/fish39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717032"/>
            <a:ext cx="3197684" cy="2736304"/>
          </a:xfrm>
          <a:prstGeom prst="rect">
            <a:avLst/>
          </a:prstGeom>
          <a:noFill/>
        </p:spPr>
      </p:pic>
      <p:pic>
        <p:nvPicPr>
          <p:cNvPr id="48138" name="Picture 10" descr="http://aquariuma.net/wp-content/uploads/2012/04/22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979118"/>
            <a:ext cx="2555776" cy="255577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660232" y="6525344"/>
            <a:ext cx="23042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гидры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2304256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Ответ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713387"/>
          </a:xfrm>
        </p:spPr>
        <p:txBody>
          <a:bodyPr/>
          <a:lstStyle/>
          <a:p>
            <a:r>
              <a:rPr lang="ru-RU" dirty="0"/>
              <a:t>Названный временный водоем </a:t>
            </a:r>
            <a:r>
              <a:rPr lang="ru-RU" b="1" dirty="0"/>
              <a:t>нельзя </a:t>
            </a:r>
            <a:r>
              <a:rPr lang="ru-RU" dirty="0"/>
              <a:t>назвать экосистемой, так как в нём:</a:t>
            </a:r>
          </a:p>
          <a:p>
            <a:r>
              <a:rPr lang="ru-RU" dirty="0"/>
              <a:t> 1) отсутствуют продуценты;</a:t>
            </a:r>
          </a:p>
          <a:p>
            <a:r>
              <a:rPr lang="ru-RU" dirty="0"/>
              <a:t> 2) отсутствуют </a:t>
            </a:r>
            <a:r>
              <a:rPr lang="ru-RU" dirty="0" err="1"/>
              <a:t>редуценты</a:t>
            </a:r>
            <a:r>
              <a:rPr lang="ru-RU" dirty="0"/>
              <a:t>;</a:t>
            </a:r>
          </a:p>
          <a:p>
            <a:r>
              <a:rPr lang="ru-RU" dirty="0"/>
              <a:t> 3) отсутствует замкнутый круговорот веществ и нарушены цепи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88251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3960440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Сообщество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40679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растительное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628800"/>
            <a:ext cx="38164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животное</a:t>
            </a:r>
            <a:endParaRPr lang="ru-RU" sz="36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627784" y="141277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141277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http://dreempics.com/img/picture/Jul/14/be0101608263df0e6705367a6bf09a93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421820" cy="3888432"/>
          </a:xfrm>
          <a:prstGeom prst="rect">
            <a:avLst/>
          </a:prstGeom>
          <a:noFill/>
        </p:spPr>
      </p:pic>
      <p:pic>
        <p:nvPicPr>
          <p:cNvPr id="50180" name="Picture 4" descr="http://baikalflora.narod.ru/pte_aq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19056"/>
            <a:ext cx="3384376" cy="433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Растительное сообщество </a:t>
            </a:r>
            <a:r>
              <a:rPr lang="ru-RU" dirty="0" smtClean="0"/>
              <a:t>или </a:t>
            </a:r>
            <a:r>
              <a:rPr lang="ru-RU" b="1" u="sng" dirty="0" smtClean="0">
                <a:solidFill>
                  <a:srgbClr val="C00000"/>
                </a:solidFill>
              </a:rPr>
              <a:t>фитоценоз</a:t>
            </a:r>
            <a:r>
              <a:rPr lang="ru-RU" dirty="0" smtClean="0"/>
              <a:t> -это совокупность растений, которые приспособились к одинаковым условиям существования на установленном участке земли и связаны взаимным воздействием друг на друга.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Словарь</a:t>
            </a:r>
          </a:p>
        </p:txBody>
      </p:sp>
      <p:pic>
        <p:nvPicPr>
          <p:cNvPr id="51202" name="Picture 2" descr="http://priroda36.ru/images/stories/flora/stepi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4" y="3301068"/>
            <a:ext cx="9120336" cy="355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6126163"/>
          </a:xfrm>
        </p:spPr>
        <p:txBody>
          <a:bodyPr/>
          <a:lstStyle/>
          <a:p>
            <a:r>
              <a:rPr lang="ru-RU" dirty="0" smtClean="0"/>
              <a:t>Природные сообщества живых организмов возникают не случайно. Они всегда зависят от конкретных природных условий в данной местности – </a:t>
            </a:r>
            <a:r>
              <a:rPr lang="ru-RU" b="1" i="1" u="sng" dirty="0" smtClean="0">
                <a:solidFill>
                  <a:srgbClr val="C00000"/>
                </a:solidFill>
              </a:rPr>
              <a:t>абиотической среды</a:t>
            </a:r>
            <a:r>
              <a:rPr lang="ru-RU" dirty="0" smtClean="0"/>
              <a:t>(т.е. неживой природы)</a:t>
            </a:r>
            <a:endParaRPr lang="ru-RU" dirty="0"/>
          </a:p>
        </p:txBody>
      </p:sp>
      <p:pic>
        <p:nvPicPr>
          <p:cNvPr id="36866" name="Picture 2" descr="http://www.scholainternat4.ucoz.ru/Zavjlova/les/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.bibo.kz/?3951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764704"/>
            <a:ext cx="9361040" cy="5361459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Абиотические факторы среды </a:t>
            </a:r>
            <a:r>
              <a:rPr lang="ru-RU" dirty="0" smtClean="0"/>
              <a:t>– это факторы неживой природы прямо или косвенно воздействующие на живой организм. К ним относятся: свет, температура, влажность, химический состав воздушной, водной и почвенной среды.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2483768" cy="76470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Словарь</a:t>
            </a:r>
          </a:p>
        </p:txBody>
      </p:sp>
      <p:pic>
        <p:nvPicPr>
          <p:cNvPr id="37890" name="Picture 2" descr="http://fs.nashaucheba.ru/tw_files2/urls_3/1433/d-1432281/1432281_html_634b98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01402"/>
            <a:ext cx="5292080" cy="3656598"/>
          </a:xfrm>
          <a:prstGeom prst="rect">
            <a:avLst/>
          </a:prstGeom>
          <a:noFill/>
        </p:spPr>
      </p:pic>
      <p:pic>
        <p:nvPicPr>
          <p:cNvPr id="37892" name="Picture 4" descr="http://www.manzaralar.net/yeniler/daglar/04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85192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ru-RU" dirty="0" smtClean="0"/>
              <a:t> В одних условиях абиотической среды формируется еловый лес, в других – сосновый бор, в третьих – березняк, луг, болото или степь. </a:t>
            </a:r>
            <a:endParaRPr lang="ru-RU" dirty="0"/>
          </a:p>
        </p:txBody>
      </p:sp>
      <p:pic>
        <p:nvPicPr>
          <p:cNvPr id="39938" name="Picture 2" descr="http://chestyle.com/pictures/lj/20080803_1_grib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</p:spPr>
      </p:pic>
      <p:pic>
        <p:nvPicPr>
          <p:cNvPr id="39940" name="Picture 4" descr="http://frant.me/files/images/ah/eg/db9fbfb1fb7dcb3408f3781ae8312c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5616625" cy="3744416"/>
          </a:xfrm>
          <a:prstGeom prst="rect">
            <a:avLst/>
          </a:prstGeom>
          <a:noFill/>
        </p:spPr>
      </p:pic>
      <p:pic>
        <p:nvPicPr>
          <p:cNvPr id="39942" name="Picture 6" descr="http://minsknews.by/wp-content/uploads/2014/09/Berezny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6096000" cy="4362451"/>
          </a:xfrm>
          <a:prstGeom prst="rect">
            <a:avLst/>
          </a:prstGeom>
          <a:noFill/>
        </p:spPr>
      </p:pic>
      <p:pic>
        <p:nvPicPr>
          <p:cNvPr id="39944" name="Picture 8" descr="http://www.kaliteliresimler.com/data/media/146/kir_cicekleri_ilkbah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484784"/>
            <a:ext cx="6197261" cy="4647946"/>
          </a:xfrm>
          <a:prstGeom prst="rect">
            <a:avLst/>
          </a:prstGeom>
          <a:noFill/>
        </p:spPr>
      </p:pic>
      <p:pic>
        <p:nvPicPr>
          <p:cNvPr id="39946" name="Picture 10" descr="http://vozlelesa.ru/wp-content/uploads/pribezhishhe-duh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581274"/>
            <a:ext cx="57150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972</Words>
  <Application>Microsoft Office PowerPoint</Application>
  <PresentationFormat>Экран (4:3)</PresentationFormat>
  <Paragraphs>65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Тема : «Понятие о природном сообществе».</vt:lpstr>
      <vt:lpstr>Презентация PowerPoint</vt:lpstr>
      <vt:lpstr>Презентация PowerPoint</vt:lpstr>
      <vt:lpstr>Сообщество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Экосистемы</vt:lpstr>
      <vt:lpstr>Закрепление материала</vt:lpstr>
      <vt:lpstr>Презентация PowerPoint</vt:lpstr>
      <vt:lpstr>Ответ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0000</cp:lastModifiedBy>
  <cp:revision>47</cp:revision>
  <dcterms:created xsi:type="dcterms:W3CDTF">2013-02-28T19:37:39Z</dcterms:created>
  <dcterms:modified xsi:type="dcterms:W3CDTF">2020-05-17T15:10:26Z</dcterms:modified>
</cp:coreProperties>
</file>