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78" r:id="rId3"/>
    <p:sldId id="279" r:id="rId4"/>
    <p:sldId id="294" r:id="rId5"/>
    <p:sldId id="295" r:id="rId6"/>
    <p:sldId id="280" r:id="rId7"/>
    <p:sldId id="290" r:id="rId8"/>
    <p:sldId id="281" r:id="rId9"/>
    <p:sldId id="282" r:id="rId10"/>
    <p:sldId id="288" r:id="rId11"/>
    <p:sldId id="284" r:id="rId12"/>
    <p:sldId id="285" r:id="rId13"/>
    <p:sldId id="286" r:id="rId14"/>
    <p:sldId id="283" r:id="rId15"/>
    <p:sldId id="289" r:id="rId16"/>
    <p:sldId id="257" r:id="rId17"/>
    <p:sldId id="258" r:id="rId18"/>
    <p:sldId id="272" r:id="rId19"/>
    <p:sldId id="273" r:id="rId20"/>
    <p:sldId id="274" r:id="rId21"/>
    <p:sldId id="259" r:id="rId22"/>
    <p:sldId id="275" r:id="rId23"/>
    <p:sldId id="267" r:id="rId24"/>
    <p:sldId id="264" r:id="rId25"/>
    <p:sldId id="261" r:id="rId26"/>
    <p:sldId id="262" r:id="rId27"/>
    <p:sldId id="266" r:id="rId28"/>
    <p:sldId id="265" r:id="rId29"/>
    <p:sldId id="291" r:id="rId30"/>
    <p:sldId id="276" r:id="rId31"/>
    <p:sldId id="292" r:id="rId32"/>
    <p:sldId id="277" r:id="rId33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57" d="100"/>
          <a:sy n="57" d="100"/>
        </p:scale>
        <p:origin x="-1075" y="-58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932765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7763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5936937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6537953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668493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9544961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104911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8220107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543444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528559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6689535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accent3">
            <a:lumMod val="60000"/>
            <a:lumOff val="4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CE47FDD-2A26-4E1D-89EA-AFA0EC70AB6C}" type="datetimeFigureOut">
              <a:rPr lang="ru-RU" smtClean="0"/>
              <a:pPr/>
              <a:t>17.05.2020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19185A0-935C-445A-A42B-709D74E1E6DA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0309512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0.png"/><Relationship Id="rId4" Type="http://schemas.openxmlformats.org/officeDocument/2006/relationships/image" Target="../media/image29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png"/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png"/><Relationship Id="rId2" Type="http://schemas.openxmlformats.org/officeDocument/2006/relationships/image" Target="../media/image33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7" Type="http://schemas.openxmlformats.org/officeDocument/2006/relationships/image" Target="../media/image46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45.jpeg"/><Relationship Id="rId5" Type="http://schemas.openxmlformats.org/officeDocument/2006/relationships/image" Target="../media/image44.jpeg"/><Relationship Id="rId4" Type="http://schemas.openxmlformats.org/officeDocument/2006/relationships/image" Target="../media/image43.jpeg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jpeg"/><Relationship Id="rId5" Type="http://schemas.openxmlformats.org/officeDocument/2006/relationships/image" Target="../media/image15.jpeg"/><Relationship Id="rId4" Type="http://schemas.openxmlformats.org/officeDocument/2006/relationships/image" Target="../media/image14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1506" name="Picture 2" descr="http://900igr.net/datai/okruzhajuschij-mir/Les-kak-prirodnoe-soobschestvo/0003-002-Prirodnoe-soobschest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0"/>
            <a:ext cx="9133782" cy="6858000"/>
          </a:xfrm>
          <a:prstGeom prst="rect">
            <a:avLst/>
          </a:prstGeom>
          <a:noFill/>
        </p:spPr>
      </p:pic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solidFill>
            <a:schemeClr val="bg2">
              <a:lumMod val="90000"/>
            </a:schemeClr>
          </a:solidFill>
        </p:spPr>
        <p:txBody>
          <a:bodyPr/>
          <a:lstStyle/>
          <a:p>
            <a:r>
              <a:rPr lang="ru-RU" dirty="0" smtClean="0"/>
              <a:t>Тема : </a:t>
            </a:r>
            <a:r>
              <a:rPr lang="ru-RU" b="1" u="sng" dirty="0" smtClean="0">
                <a:solidFill>
                  <a:srgbClr val="C00000"/>
                </a:solidFill>
              </a:rPr>
              <a:t>«Понятие о природном сообществе».</a:t>
            </a:r>
            <a:endParaRPr lang="ru-RU" b="1" u="sng" dirty="0">
              <a:solidFill>
                <a:srgbClr val="C0000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8692861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r>
              <a:rPr lang="ru-RU" dirty="0" smtClean="0"/>
              <a:t>   В таких условиях формируются свои сообщества живых организмов.</a:t>
            </a:r>
          </a:p>
          <a:p>
            <a:r>
              <a:rPr lang="ru-RU" dirty="0" smtClean="0"/>
              <a:t> Термин </a:t>
            </a:r>
            <a:r>
              <a:rPr lang="ru-RU" b="1" dirty="0" smtClean="0"/>
              <a:t>«сообщество» </a:t>
            </a:r>
            <a:r>
              <a:rPr lang="ru-RU" dirty="0" smtClean="0"/>
              <a:t>(</a:t>
            </a:r>
            <a:r>
              <a:rPr lang="ru-RU" dirty="0" err="1" smtClean="0"/>
              <a:t>community</a:t>
            </a:r>
            <a:r>
              <a:rPr lang="ru-RU" dirty="0" smtClean="0"/>
              <a:t>) используется в англоязычных странах. В научной литературе на немецком и русском языках главным образом используется термин </a:t>
            </a:r>
            <a:r>
              <a:rPr lang="ru-RU" b="1" u="sng" dirty="0" smtClean="0">
                <a:solidFill>
                  <a:srgbClr val="C00000"/>
                </a:solidFill>
              </a:rPr>
              <a:t>биоценоз.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40962" name="Picture 2" descr="https://70.img.avito.st/640x480/152464717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978696"/>
            <a:ext cx="5164323" cy="387930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332656"/>
            <a:ext cx="9144000" cy="4525963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ru-RU" b="1" dirty="0" smtClean="0">
                <a:solidFill>
                  <a:srgbClr val="FF0000"/>
                </a:solidFill>
              </a:rPr>
              <a:t> </a:t>
            </a:r>
          </a:p>
          <a:p>
            <a:r>
              <a:rPr lang="ru-RU" b="1" u="sng" dirty="0" smtClean="0">
                <a:solidFill>
                  <a:srgbClr val="C00000"/>
                </a:solidFill>
              </a:rPr>
              <a:t>БИОЦЕНОЗ</a:t>
            </a:r>
            <a:r>
              <a:rPr lang="ru-RU" dirty="0" smtClean="0"/>
              <a:t>(от </a:t>
            </a:r>
            <a:r>
              <a:rPr lang="ru-RU" i="1" dirty="0" smtClean="0"/>
              <a:t>«</a:t>
            </a:r>
            <a:r>
              <a:rPr lang="ru-RU" i="1" dirty="0" err="1" smtClean="0"/>
              <a:t>био</a:t>
            </a:r>
            <a:r>
              <a:rPr lang="ru-RU" i="1" dirty="0" smtClean="0"/>
              <a:t>»-</a:t>
            </a:r>
            <a:r>
              <a:rPr lang="ru-RU" dirty="0" smtClean="0"/>
              <a:t>жизнь и </a:t>
            </a:r>
            <a:r>
              <a:rPr lang="ru-RU" i="1" dirty="0" smtClean="0"/>
              <a:t>«</a:t>
            </a:r>
            <a:r>
              <a:rPr lang="ru-RU" i="1" dirty="0" err="1" smtClean="0"/>
              <a:t>ценоз</a:t>
            </a:r>
            <a:r>
              <a:rPr lang="ru-RU" i="1" dirty="0" smtClean="0"/>
              <a:t>»-</a:t>
            </a:r>
            <a:r>
              <a:rPr lang="ru-RU" dirty="0" smtClean="0"/>
              <a:t>сообщество), совокупность животных, растений, грибов и микроорганизмов, совместно населяющих участок суши или водоёма. </a:t>
            </a:r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4572000" y="3093054"/>
            <a:ext cx="4572000" cy="376494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0" y="3212976"/>
            <a:ext cx="4533463" cy="341621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5" name="Скругленный прямоугольник 4"/>
          <p:cNvSpPr/>
          <p:nvPr/>
        </p:nvSpPr>
        <p:spPr>
          <a:xfrm>
            <a:off x="0" y="0"/>
            <a:ext cx="2483768" cy="7647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dirty="0">
                <a:solidFill>
                  <a:srgbClr val="FFFFFF"/>
                </a:solidFill>
                <a:cs typeface="Times New Roman" pitchFamily="18" charset="0"/>
              </a:rPr>
              <a:t>Словарь</a:t>
            </a:r>
          </a:p>
        </p:txBody>
      </p:sp>
    </p:spTree>
    <p:extLst>
      <p:ext uri="{BB962C8B-B14F-4D97-AF65-F5344CB8AC3E}">
        <p14:creationId xmlns:p14="http://schemas.microsoft.com/office/powerpoint/2010/main" val="1267723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0"/>
            <a:ext cx="9252520" cy="6126163"/>
          </a:xfrm>
        </p:spPr>
        <p:txBody>
          <a:bodyPr/>
          <a:lstStyle/>
          <a:p>
            <a:r>
              <a:rPr lang="ru-RU" b="1" dirty="0" smtClean="0">
                <a:solidFill>
                  <a:srgbClr val="FF0000"/>
                </a:solidFill>
              </a:rPr>
              <a:t>Биоценоз</a:t>
            </a:r>
            <a:r>
              <a:rPr lang="ru-RU" dirty="0" smtClean="0"/>
              <a:t>— это исторически сложившаяся совокупность животных, растений, грибов и микроорганизмов, населяющих относительно однородное жизненное пространство (определённый участок суши или акватории), и связанных между собой и окружающей их средой.</a:t>
            </a:r>
            <a:endParaRPr lang="ru-RU" dirty="0"/>
          </a:p>
        </p:txBody>
      </p:sp>
      <p:pic>
        <p:nvPicPr>
          <p:cNvPr id="43010" name="Picture 2" descr="http://s2.share.te.ua/b312771/image33126803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267744" y="2873965"/>
            <a:ext cx="5822819" cy="398403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743711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131840" y="0"/>
            <a:ext cx="6264696" cy="6858000"/>
          </a:xfrm>
        </p:spPr>
        <p:txBody>
          <a:bodyPr>
            <a:normAutofit/>
          </a:bodyPr>
          <a:lstStyle/>
          <a:p>
            <a:r>
              <a:rPr lang="ru-RU" dirty="0" smtClean="0"/>
              <a:t>Термин «Биоценоз» предложил</a:t>
            </a:r>
          </a:p>
          <a:p>
            <a:pPr>
              <a:buNone/>
            </a:pPr>
            <a:r>
              <a:rPr lang="ru-RU" dirty="0" smtClean="0"/>
              <a:t> </a:t>
            </a:r>
            <a:r>
              <a:rPr lang="ru-RU" b="1" dirty="0" smtClean="0"/>
              <a:t>К. </a:t>
            </a:r>
            <a:r>
              <a:rPr lang="ru-RU" b="1" dirty="0" err="1" smtClean="0"/>
              <a:t>Мёбиус</a:t>
            </a:r>
            <a:r>
              <a:rPr lang="ru-RU" b="1" dirty="0" smtClean="0"/>
              <a:t> </a:t>
            </a:r>
            <a:r>
              <a:rPr lang="ru-RU" dirty="0" smtClean="0"/>
              <a:t>(1877), изучавший комплексы  донных животных, образующих устричные банки. Мёбиус подчеркнул взаимосвязь всех компонентов биоценоза, их зависимость от одних и тех же абиотических факторов, свойственных данному местообитанию, и роль естественного отбора в формировании состава биоценоза. </a:t>
            </a:r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620688"/>
            <a:ext cx="2916324" cy="388843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984709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r>
              <a:rPr lang="ru-RU" dirty="0" smtClean="0"/>
              <a:t>Сложившийся комплекс живых организмов, характерный для данных конкретных условий, представляет собой единую природную целостность. Такое взаимодействующее единство комплекса разнообразных организмов и условий абиотической среды называют </a:t>
            </a:r>
            <a:r>
              <a:rPr lang="ru-RU" b="1" u="sng" dirty="0" smtClean="0">
                <a:solidFill>
                  <a:srgbClr val="C00000"/>
                </a:solidFill>
              </a:rPr>
              <a:t>биогеоценозом.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38914" name="Picture 2" descr="http://www.klass39.ru/wp-content/uploads/2012/12/tw3xni4lgfjy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347864" y="2996952"/>
            <a:ext cx="5796136" cy="386104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716016" y="332656"/>
            <a:ext cx="4427984" cy="5793507"/>
          </a:xfrm>
        </p:spPr>
        <p:txBody>
          <a:bodyPr/>
          <a:lstStyle/>
          <a:p>
            <a:r>
              <a:rPr lang="ru-RU" dirty="0" smtClean="0"/>
              <a:t>Учение о биогеоценозах было создано </a:t>
            </a:r>
            <a:r>
              <a:rPr lang="ru-RU" b="1" dirty="0" smtClean="0"/>
              <a:t>Владимиром Николаевичем Сукачевым </a:t>
            </a:r>
            <a:r>
              <a:rPr lang="ru-RU" dirty="0" smtClean="0"/>
              <a:t>(1942).</a:t>
            </a:r>
          </a:p>
          <a:p>
            <a:r>
              <a:rPr lang="ru-RU" dirty="0" smtClean="0"/>
              <a:t>Он же ввел термин </a:t>
            </a:r>
            <a:r>
              <a:rPr lang="ru-RU" b="1" dirty="0" smtClean="0">
                <a:solidFill>
                  <a:srgbClr val="C00000"/>
                </a:solidFill>
              </a:rPr>
              <a:t>биогеоценоз.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45058" name="Picture 2" descr="http://megabook.ru/stream/mediapreview?Key=%d0%a1%d1%83%d0%ba%d0%b0%d1%87%d0%b5%d0%b2%20%d0%92%d0%bb%d0%b0%d0%b4%d0%b8%d0%bc%d0%b8%d1%80%20%d0%9d%d0%b8%d0%ba%d0%be%d0%bb%d0%b0%d0%b5%d0%b2%d0%b8%d1%87&amp;Width=20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836712"/>
            <a:ext cx="4593900" cy="51125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4294967295"/>
          </p:nvPr>
        </p:nvSpPr>
        <p:spPr>
          <a:xfrm>
            <a:off x="0" y="764704"/>
            <a:ext cx="9144000" cy="5328592"/>
          </a:xfrm>
        </p:spPr>
        <p:txBody>
          <a:bodyPr>
            <a:normAutofit/>
          </a:bodyPr>
          <a:lstStyle/>
          <a:p>
            <a:r>
              <a:rPr lang="ru-RU" sz="4000" b="1" u="sng" dirty="0" smtClean="0">
                <a:solidFill>
                  <a:srgbClr val="C00000"/>
                </a:solidFill>
              </a:rPr>
              <a:t>Природное сообщество </a:t>
            </a:r>
            <a:r>
              <a:rPr lang="ru-RU" sz="4000" dirty="0" smtClean="0"/>
              <a:t>- совокупность растений, животных, бактерий, грибов и условий абиотической среды на определенной территории, влияющих друг на друга и на окружающую среду. </a:t>
            </a:r>
          </a:p>
          <a:p>
            <a:r>
              <a:rPr lang="ru-RU" sz="3600" i="1" dirty="0" smtClean="0"/>
              <a:t>В нем осуществляется и поддерживается круговорот веществ.</a:t>
            </a:r>
            <a:endParaRPr lang="ru-RU" sz="3600" i="1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2483768" cy="7647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dirty="0">
                <a:solidFill>
                  <a:srgbClr val="FFFFFF"/>
                </a:solidFill>
                <a:cs typeface="Times New Roman" pitchFamily="18" charset="0"/>
              </a:rPr>
              <a:t>Словарь</a:t>
            </a:r>
          </a:p>
        </p:txBody>
      </p:sp>
    </p:spTree>
    <p:extLst>
      <p:ext uri="{BB962C8B-B14F-4D97-AF65-F5344CB8AC3E}">
        <p14:creationId xmlns:p14="http://schemas.microsoft.com/office/powerpoint/2010/main" val="12939078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0"/>
            <a:ext cx="8784976" cy="1700808"/>
          </a:xfrm>
        </p:spPr>
        <p:txBody>
          <a:bodyPr>
            <a:normAutofit/>
          </a:bodyPr>
          <a:lstStyle/>
          <a:p>
            <a:r>
              <a:rPr lang="ru-RU" dirty="0" smtClean="0"/>
              <a:t>Основная форма связей организмов в природном сообществе - это </a:t>
            </a:r>
            <a:r>
              <a:rPr lang="ru-RU" b="1" dirty="0" smtClean="0">
                <a:solidFill>
                  <a:srgbClr val="7030A0"/>
                </a:solidFill>
              </a:rPr>
              <a:t>пищевые связи.</a:t>
            </a:r>
            <a:endParaRPr lang="ru-RU" b="1" dirty="0">
              <a:solidFill>
                <a:srgbClr val="7030A0"/>
              </a:solidFill>
            </a:endParaRPr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412776"/>
            <a:ext cx="8424936" cy="53285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73687542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4060695"/>
            <a:ext cx="9252520" cy="2838869"/>
          </a:xfrm>
          <a:solidFill>
            <a:schemeClr val="accent3">
              <a:lumMod val="40000"/>
              <a:lumOff val="60000"/>
            </a:schemeClr>
          </a:solidFill>
        </p:spPr>
        <p:txBody>
          <a:bodyPr>
            <a:normAutofit fontScale="85000" lnSpcReduction="20000"/>
          </a:bodyPr>
          <a:lstStyle/>
          <a:p>
            <a:r>
              <a:rPr lang="ru-RU" sz="3600" b="1" dirty="0"/>
              <a:t>Начальным, основным звеном в любом природном сообществе, создающим в нем запас энергии, являются </a:t>
            </a:r>
            <a:r>
              <a:rPr lang="ru-RU" sz="3600" b="1" i="1" u="sng" dirty="0"/>
              <a:t>растения</a:t>
            </a:r>
            <a:r>
              <a:rPr lang="ru-RU" sz="3600" b="1" dirty="0"/>
              <a:t>. Лишь растения, используя солнечную энергию, могут из находящихся в почве или воде минеральных веществ и углекислого газа создавать органические вещества</a:t>
            </a:r>
            <a:r>
              <a:rPr lang="ru-RU" dirty="0"/>
              <a:t>. </a:t>
            </a:r>
            <a:r>
              <a:rPr lang="ru-RU" sz="3800" b="1" dirty="0" smtClean="0"/>
              <a:t>Это группа </a:t>
            </a:r>
            <a:r>
              <a:rPr lang="ru-RU" sz="3800" b="1" i="1" dirty="0" smtClean="0">
                <a:solidFill>
                  <a:srgbClr val="C00000"/>
                </a:solidFill>
              </a:rPr>
              <a:t>автотрофов.</a:t>
            </a:r>
            <a:endParaRPr lang="ru-RU" sz="3800" b="1" i="1" dirty="0">
              <a:solidFill>
                <a:srgbClr val="C00000"/>
              </a:solidFill>
            </a:endParaRPr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"/>
            <a:ext cx="9144000" cy="402882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62154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5074643"/>
          </a:xfrm>
        </p:spPr>
        <p:txBody>
          <a:bodyPr/>
          <a:lstStyle/>
          <a:p>
            <a:r>
              <a:rPr lang="ru-RU" dirty="0"/>
              <a:t>Растениями питаются растительноядные беспозвоночные и позвоночные  </a:t>
            </a:r>
            <a:r>
              <a:rPr lang="ru-RU" dirty="0" smtClean="0"/>
              <a:t>животные. Это </a:t>
            </a:r>
            <a:r>
              <a:rPr lang="ru-RU" b="1" i="1" dirty="0" smtClean="0">
                <a:solidFill>
                  <a:srgbClr val="C00000"/>
                </a:solidFill>
              </a:rPr>
              <a:t>первичные гетеротрофы (</a:t>
            </a:r>
            <a:r>
              <a:rPr lang="ru-RU" b="1" i="1" dirty="0" err="1" smtClean="0">
                <a:solidFill>
                  <a:srgbClr val="C00000"/>
                </a:solidFill>
              </a:rPr>
              <a:t>консументы</a:t>
            </a:r>
            <a:r>
              <a:rPr lang="ru-RU" b="1" i="1" dirty="0" smtClean="0">
                <a:solidFill>
                  <a:srgbClr val="C00000"/>
                </a:solidFill>
              </a:rPr>
              <a:t>).</a:t>
            </a:r>
            <a:endParaRPr lang="ru-RU" b="1" i="1" dirty="0">
              <a:solidFill>
                <a:srgbClr val="C00000"/>
              </a:solidFill>
            </a:endParaRPr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1484784"/>
            <a:ext cx="9144000" cy="5472608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  <a:ln>
            <a:noFill/>
          </a:ln>
          <a:effectLst/>
        </p:spPr>
      </p:pic>
    </p:spTree>
    <p:extLst>
      <p:ext uri="{BB962C8B-B14F-4D97-AF65-F5344CB8AC3E}">
        <p14:creationId xmlns:p14="http://schemas.microsoft.com/office/powerpoint/2010/main" val="33091184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427984" y="0"/>
            <a:ext cx="4716016" cy="5877272"/>
          </a:xfrm>
        </p:spPr>
        <p:txBody>
          <a:bodyPr>
            <a:normAutofit/>
          </a:bodyPr>
          <a:lstStyle/>
          <a:p>
            <a:r>
              <a:rPr lang="ru-RU" dirty="0" smtClean="0"/>
              <a:t>В природе все организмы существуют не одиночно, а совместно, взаимодействуя друг с другом. Например,  черника и брусника всегда произрастают в хвойном лесу.</a:t>
            </a:r>
            <a:endParaRPr lang="ru-RU" dirty="0"/>
          </a:p>
        </p:txBody>
      </p:sp>
      <p:pic>
        <p:nvPicPr>
          <p:cNvPr id="34818" name="Picture 2" descr="http://blog.pirx.ru/media/images/2008-06-21-cowberry-orekhovo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07504" y="260648"/>
            <a:ext cx="4428491" cy="5904656"/>
          </a:xfrm>
          <a:prstGeom prst="rect">
            <a:avLst/>
          </a:prstGeom>
          <a:noFill/>
        </p:spPr>
      </p:pic>
      <p:pic>
        <p:nvPicPr>
          <p:cNvPr id="34820" name="Picture 4" descr="http://900igr.net/datai/geografija/Prirodnaja-zona-Tundra/0019-025-Obilny-jagodnye-kustarnichki-brusnika-golubika-chernika-moroshka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860032" y="4391025"/>
            <a:ext cx="3810000" cy="2466975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4999285"/>
          </a:xfrm>
        </p:spPr>
        <p:txBody>
          <a:bodyPr/>
          <a:lstStyle/>
          <a:p>
            <a:r>
              <a:rPr lang="ru-RU" dirty="0" smtClean="0"/>
              <a:t>Растительноядными животными питаются плотоядные.</a:t>
            </a:r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5536" y="1157672"/>
            <a:ext cx="3796522" cy="28473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099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27983" y="692696"/>
            <a:ext cx="3717533" cy="31683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4100" name="Picture 4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045017"/>
            <a:ext cx="4200722" cy="281298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059005" y="3861048"/>
            <a:ext cx="4075854" cy="299695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8483633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88640"/>
            <a:ext cx="9144000" cy="6336704"/>
          </a:xfrm>
        </p:spPr>
        <p:txBody>
          <a:bodyPr>
            <a:normAutofit lnSpcReduction="10000"/>
          </a:bodyPr>
          <a:lstStyle/>
          <a:p>
            <a:r>
              <a:rPr lang="ru-RU" dirty="0" smtClean="0"/>
              <a:t> В состав природного сообщества входят еще различные организмы, которые питаются отходами: отмершими растениями или их частями (ветками, листьями), а также трупами погибших животных или их экскрементами. Ими могут быть некоторые животные - жуки-могильщики, дождевые черви.</a:t>
            </a:r>
          </a:p>
          <a:p>
            <a:endParaRPr lang="ru-RU" dirty="0" smtClean="0"/>
          </a:p>
          <a:p>
            <a:endParaRPr lang="ru-RU" dirty="0"/>
          </a:p>
          <a:p>
            <a:endParaRPr lang="ru-RU" dirty="0"/>
          </a:p>
          <a:p>
            <a:endParaRPr lang="ru-RU" dirty="0" smtClean="0"/>
          </a:p>
          <a:p>
            <a:pPr marL="0" indent="0">
              <a:buNone/>
            </a:pPr>
            <a:r>
              <a:rPr lang="ru-RU" dirty="0" smtClean="0"/>
              <a:t> </a:t>
            </a:r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3501008"/>
            <a:ext cx="4475990" cy="335699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9504" y="3509628"/>
            <a:ext cx="4464496" cy="3348372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756995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0"/>
            <a:ext cx="9144000" cy="5074643"/>
          </a:xfrm>
        </p:spPr>
        <p:txBody>
          <a:bodyPr/>
          <a:lstStyle/>
          <a:p>
            <a:r>
              <a:rPr lang="ru-RU" dirty="0"/>
              <a:t>Но основную роль в процессе разложения органических веществ играют плесневые грибы и бактерии. Именно они доводят разложение органических веществ до минеральных, которые опять могут быть использованы </a:t>
            </a:r>
            <a:r>
              <a:rPr lang="ru-RU" dirty="0" smtClean="0"/>
              <a:t>растениями. Их называют </a:t>
            </a:r>
            <a:r>
              <a:rPr lang="ru-RU" b="1" u="sng" dirty="0" err="1" smtClean="0">
                <a:solidFill>
                  <a:srgbClr val="C00000"/>
                </a:solidFill>
              </a:rPr>
              <a:t>редуцентами</a:t>
            </a:r>
            <a:r>
              <a:rPr lang="ru-RU" b="1" u="sng" dirty="0" smtClean="0">
                <a:solidFill>
                  <a:srgbClr val="C00000"/>
                </a:solidFill>
              </a:rPr>
              <a:t>.</a:t>
            </a:r>
            <a:endParaRPr lang="ru-RU" b="1" u="sng" dirty="0">
              <a:solidFill>
                <a:srgbClr val="C00000"/>
              </a:solidFill>
            </a:endParaRPr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9598" y="3077913"/>
            <a:ext cx="3943526" cy="378008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40383" y="3068960"/>
            <a:ext cx="5203617" cy="378904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0595216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711" y="-209"/>
            <a:ext cx="9104182" cy="68580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4" name="Прямоугольник 3"/>
          <p:cNvSpPr/>
          <p:nvPr/>
        </p:nvSpPr>
        <p:spPr>
          <a:xfrm>
            <a:off x="286326" y="0"/>
            <a:ext cx="8568952" cy="461665"/>
          </a:xfrm>
          <a:prstGeom prst="rect">
            <a:avLst/>
          </a:prstGeom>
          <a:solidFill>
            <a:schemeClr val="accent3">
              <a:lumMod val="60000"/>
              <a:lumOff val="40000"/>
            </a:schemeClr>
          </a:solidFill>
        </p:spPr>
        <p:txBody>
          <a:bodyPr wrap="square">
            <a:spAutoFit/>
          </a:bodyPr>
          <a:lstStyle/>
          <a:p>
            <a:r>
              <a:rPr lang="ru-RU" sz="2400" b="1" dirty="0" smtClean="0"/>
              <a:t> </a:t>
            </a:r>
            <a:r>
              <a:rPr lang="ru-RU" sz="2400" b="1" dirty="0"/>
              <a:t>в природных сообществах происходит </a:t>
            </a:r>
            <a:r>
              <a:rPr lang="ru-RU" sz="2400" b="1" u="sng" dirty="0">
                <a:solidFill>
                  <a:srgbClr val="C00000"/>
                </a:solidFill>
              </a:rPr>
              <a:t>круговорот веществ</a:t>
            </a:r>
          </a:p>
        </p:txBody>
      </p:sp>
    </p:spTree>
    <p:extLst>
      <p:ext uri="{BB962C8B-B14F-4D97-AF65-F5344CB8AC3E}">
        <p14:creationId xmlns:p14="http://schemas.microsoft.com/office/powerpoint/2010/main" val="31030533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-108520" y="1"/>
            <a:ext cx="9252520" cy="4077071"/>
          </a:xfrm>
        </p:spPr>
        <p:txBody>
          <a:bodyPr>
            <a:normAutofit fontScale="92500" lnSpcReduction="10000"/>
          </a:bodyPr>
          <a:lstStyle/>
          <a:p>
            <a:r>
              <a:rPr lang="ru-RU" dirty="0" smtClean="0"/>
              <a:t>Таким образом </a:t>
            </a:r>
            <a:r>
              <a:rPr lang="ru-RU" b="1" dirty="0" smtClean="0">
                <a:solidFill>
                  <a:srgbClr val="FF0000"/>
                </a:solidFill>
              </a:rPr>
              <a:t>Биогеоценоз</a:t>
            </a:r>
            <a:r>
              <a:rPr lang="ru-RU" dirty="0" smtClean="0">
                <a:solidFill>
                  <a:srgbClr val="FF0000"/>
                </a:solidFill>
              </a:rPr>
              <a:t> </a:t>
            </a:r>
            <a:r>
              <a:rPr lang="ru-RU" dirty="0" smtClean="0"/>
              <a:t>(от греч. β</a:t>
            </a:r>
            <a:r>
              <a:rPr lang="ru-RU" dirty="0" err="1" smtClean="0"/>
              <a:t>ίος</a:t>
            </a:r>
            <a:r>
              <a:rPr lang="ru-RU" dirty="0" smtClean="0"/>
              <a:t> — жизнь </a:t>
            </a:r>
            <a:r>
              <a:rPr lang="ru-RU" dirty="0" err="1" smtClean="0"/>
              <a:t>γη</a:t>
            </a:r>
            <a:r>
              <a:rPr lang="ru-RU" dirty="0" smtClean="0"/>
              <a:t> — земля + </a:t>
            </a:r>
            <a:r>
              <a:rPr lang="ru-RU" dirty="0" err="1" smtClean="0"/>
              <a:t>κοινός</a:t>
            </a:r>
            <a:r>
              <a:rPr lang="ru-RU" dirty="0" smtClean="0"/>
              <a:t> — общий) — система, включающая сообщество живых организмов и тесно связанную с ним совокупность абиотических факторов среды в пределах одной территории, связанные между собой круговоротом веществ и </a:t>
            </a:r>
            <a:r>
              <a:rPr lang="ru-RU" b="1" dirty="0" smtClean="0"/>
              <a:t>потоком энергии </a:t>
            </a:r>
            <a:r>
              <a:rPr lang="ru-RU" dirty="0" smtClean="0"/>
              <a:t>(природная экосистема). Представляет собой устойчивую саморегулирующуюся экологическую систему.</a:t>
            </a:r>
            <a:endParaRPr lang="ru-RU" dirty="0"/>
          </a:p>
        </p:txBody>
      </p:sp>
      <p:pic>
        <p:nvPicPr>
          <p:cNvPr id="8194" name="Picture 2" descr="http://gic0.mycdn.me/image?t=35&amp;bid=834994380556&amp;id=834994380556&amp;plc=WEB&amp;tkn=*t05KhZCIizqi6XikBfjBQCI0vdY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195736" y="3798717"/>
            <a:ext cx="4644008" cy="305928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4852528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116632"/>
            <a:ext cx="9144000" cy="6741368"/>
          </a:xfrm>
        </p:spPr>
        <p:txBody>
          <a:bodyPr>
            <a:normAutofit fontScale="92500" lnSpcReduction="20000"/>
          </a:bodyPr>
          <a:lstStyle/>
          <a:p>
            <a:r>
              <a:rPr lang="ru-RU" dirty="0" smtClean="0"/>
              <a:t>Понятие о биогеоценозе, введённое В. Н. Сукачёвым (1940), получило распространение главным образом в отечественной литературе. </a:t>
            </a:r>
          </a:p>
          <a:p>
            <a:r>
              <a:rPr lang="ru-RU" dirty="0" smtClean="0"/>
              <a:t>За рубежом, особенно в англоязычных странах, в аналогичном значении чаще используют термин </a:t>
            </a:r>
            <a:r>
              <a:rPr lang="ru-RU" b="1" dirty="0" smtClean="0">
                <a:solidFill>
                  <a:srgbClr val="C00000"/>
                </a:solidFill>
              </a:rPr>
              <a:t>«экосистема», </a:t>
            </a:r>
            <a:r>
              <a:rPr lang="ru-RU" dirty="0" smtClean="0"/>
              <a:t>хотя последний более многозначен и употребляется также по отношению к искусственным комплексам организмов и абиотических компонентов (аквариум, космический корабль) и к отдельным частям биогеоценоза (напр., гниющий пень в лесу со всеми населяющими его организмами). </a:t>
            </a:r>
          </a:p>
          <a:p>
            <a:r>
              <a:rPr lang="ru-RU" dirty="0" smtClean="0"/>
              <a:t>Экосистемы могут иметь произвольные границы (от капли воды до биосферы в целом), в то время как </a:t>
            </a:r>
            <a:r>
              <a:rPr lang="ru-RU" b="1" dirty="0" smtClean="0">
                <a:solidFill>
                  <a:srgbClr val="C00000"/>
                </a:solidFill>
              </a:rPr>
              <a:t>биогеоценоз всегда занимают определённую территорию.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985796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764704"/>
            <a:ext cx="9144000" cy="3888432"/>
          </a:xfrm>
        </p:spPr>
        <p:txBody>
          <a:bodyPr>
            <a:normAutofit lnSpcReduction="10000"/>
          </a:bodyPr>
          <a:lstStyle/>
          <a:p>
            <a:r>
              <a:rPr lang="ru-RU" b="1" u="sng" dirty="0" err="1" smtClean="0">
                <a:solidFill>
                  <a:srgbClr val="C00000"/>
                </a:solidFill>
              </a:rPr>
              <a:t>Экосисте́ма</a:t>
            </a:r>
            <a:r>
              <a:rPr lang="ru-RU" b="1" u="sng" dirty="0" smtClean="0">
                <a:solidFill>
                  <a:srgbClr val="C00000"/>
                </a:solidFill>
              </a:rPr>
              <a:t>, или </a:t>
            </a:r>
            <a:r>
              <a:rPr lang="ru-RU" b="1" u="sng" dirty="0" err="1" smtClean="0">
                <a:solidFill>
                  <a:srgbClr val="C00000"/>
                </a:solidFill>
              </a:rPr>
              <a:t>экологи́ческая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b="1" u="sng" dirty="0" err="1" smtClean="0">
                <a:solidFill>
                  <a:srgbClr val="C00000"/>
                </a:solidFill>
              </a:rPr>
              <a:t>систе́ма</a:t>
            </a:r>
            <a:r>
              <a:rPr lang="ru-RU" b="1" u="sng" dirty="0" smtClean="0">
                <a:solidFill>
                  <a:srgbClr val="C00000"/>
                </a:solidFill>
              </a:rPr>
              <a:t> </a:t>
            </a:r>
            <a:r>
              <a:rPr lang="ru-RU" dirty="0" smtClean="0"/>
              <a:t>(от др.-греч. </a:t>
            </a:r>
            <a:r>
              <a:rPr lang="ru-RU" dirty="0" err="1" smtClean="0"/>
              <a:t>οἶκος </a:t>
            </a:r>
            <a:r>
              <a:rPr lang="ru-RU" dirty="0" smtClean="0"/>
              <a:t>— жилище, местопребывание и </a:t>
            </a:r>
            <a:r>
              <a:rPr lang="ru-RU" dirty="0" err="1" smtClean="0"/>
              <a:t>σύστημα </a:t>
            </a:r>
            <a:r>
              <a:rPr lang="ru-RU" dirty="0" smtClean="0"/>
              <a:t>— система) — биологическая система, состоящая из сообщества живых организмов (биоценоз), среды их обитания (биотоп), системы связей, осуществляющей обмен веществом и энергией между ними. </a:t>
            </a:r>
          </a:p>
          <a:p>
            <a:r>
              <a:rPr lang="ru-RU" dirty="0" smtClean="0"/>
              <a:t>Является одним из основных понятий экологии.</a:t>
            </a:r>
            <a:endParaRPr lang="ru-RU" dirty="0"/>
          </a:p>
        </p:txBody>
      </p:sp>
      <p:pic>
        <p:nvPicPr>
          <p:cNvPr id="6146" name="Picture 2" descr="http://900igr.net/datai/biologija/Ekosistema-i-biogeotsenoz/0018-008-Ekosistema-i-biogeotsenoz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55776" y="4365104"/>
            <a:ext cx="3814986" cy="2858306"/>
          </a:xfrm>
          <a:prstGeom prst="rect">
            <a:avLst/>
          </a:prstGeom>
          <a:noFill/>
        </p:spPr>
      </p:pic>
      <p:sp>
        <p:nvSpPr>
          <p:cNvPr id="4" name="Скругленный прямоугольник 3"/>
          <p:cNvSpPr/>
          <p:nvPr/>
        </p:nvSpPr>
        <p:spPr>
          <a:xfrm>
            <a:off x="0" y="0"/>
            <a:ext cx="2483768" cy="7647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dirty="0">
                <a:solidFill>
                  <a:srgbClr val="FFFFFF"/>
                </a:solidFill>
                <a:cs typeface="Times New Roman" pitchFamily="18" charset="0"/>
              </a:rPr>
              <a:t>Словарь</a:t>
            </a:r>
          </a:p>
        </p:txBody>
      </p:sp>
    </p:spTree>
    <p:extLst>
      <p:ext uri="{BB962C8B-B14F-4D97-AF65-F5344CB8AC3E}">
        <p14:creationId xmlns:p14="http://schemas.microsoft.com/office/powerpoint/2010/main" val="8857814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115616" y="6214"/>
            <a:ext cx="7325046" cy="666314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127871550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251520" y="548680"/>
            <a:ext cx="8589640" cy="5688632"/>
          </a:xfrm>
        </p:spPr>
        <p:txBody>
          <a:bodyPr>
            <a:normAutofit lnSpcReduction="10000"/>
          </a:bodyPr>
          <a:lstStyle/>
          <a:p>
            <a:r>
              <a:rPr lang="ru-RU" b="1" dirty="0" smtClean="0">
                <a:solidFill>
                  <a:srgbClr val="C00000"/>
                </a:solidFill>
              </a:rPr>
              <a:t>Экосистема</a:t>
            </a:r>
            <a:r>
              <a:rPr lang="ru-RU" dirty="0" smtClean="0"/>
              <a:t> — более широкое понятие, относящееся к любой подобной системе. </a:t>
            </a:r>
            <a:r>
              <a:rPr lang="ru-RU" b="1" dirty="0" smtClean="0">
                <a:solidFill>
                  <a:srgbClr val="C00000"/>
                </a:solidFill>
              </a:rPr>
              <a:t>Биогеоценоз</a:t>
            </a:r>
            <a:r>
              <a:rPr lang="ru-RU" dirty="0" smtClean="0"/>
              <a:t>, в свою очередь — класс экосистем, экосистема, занимающая определенный участок суши и включающая основные компоненты среды — почву, подпочву, растительный покров, приземный слой атмосферы. </a:t>
            </a:r>
          </a:p>
          <a:p>
            <a:r>
              <a:rPr lang="ru-RU" dirty="0" smtClean="0"/>
              <a:t>Не являются биогеоценозами большинство искусственных экосистем. Таким образом, каждый </a:t>
            </a:r>
            <a:r>
              <a:rPr lang="ru-RU" b="1" dirty="0" smtClean="0">
                <a:solidFill>
                  <a:srgbClr val="C00000"/>
                </a:solidFill>
              </a:rPr>
              <a:t>биогеоценоз — это экосистема, но не каждая экосистема — биогеоценоз.</a:t>
            </a:r>
            <a:endParaRPr lang="ru-RU" b="1" dirty="0">
              <a:solidFill>
                <a:srgbClr val="C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57039750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99792" y="274638"/>
            <a:ext cx="3888432" cy="1143000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Экосистемы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251520" y="1988840"/>
            <a:ext cx="3528392" cy="100811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Естественные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4932040" y="2060848"/>
            <a:ext cx="3672408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Искусственные</a:t>
            </a:r>
            <a:endParaRPr lang="ru-RU" sz="3600" b="1" dirty="0"/>
          </a:p>
        </p:txBody>
      </p:sp>
      <p:sp>
        <p:nvSpPr>
          <p:cNvPr id="6" name="Стрелка вниз 5"/>
          <p:cNvSpPr/>
          <p:nvPr/>
        </p:nvSpPr>
        <p:spPr>
          <a:xfrm flipH="1">
            <a:off x="2627785" y="1412776"/>
            <a:ext cx="288032" cy="57606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652120" y="1412776"/>
            <a:ext cx="288032" cy="648072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47106" name="Picture 2" descr="http://go2.imgsmail.ru/imgpreview?key=65cd920e09e87492&amp;mb=imgdb_preview_155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932040" y="3140812"/>
            <a:ext cx="3553995" cy="3717188"/>
          </a:xfrm>
          <a:prstGeom prst="rect">
            <a:avLst/>
          </a:prstGeom>
          <a:noFill/>
        </p:spPr>
      </p:pic>
      <p:pic>
        <p:nvPicPr>
          <p:cNvPr id="47108" name="Picture 4" descr="http://vremiadengi.com/ifls/small-image/120726-154912-8364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07504" y="3140968"/>
            <a:ext cx="4697562" cy="352839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0"/>
            <a:ext cx="9252520" cy="6126163"/>
          </a:xfrm>
        </p:spPr>
        <p:txBody>
          <a:bodyPr/>
          <a:lstStyle/>
          <a:p>
            <a:r>
              <a:rPr lang="ru-RU" dirty="0" smtClean="0"/>
              <a:t>Там же растут грибы, обитают насекомые, которые опыляют цветки черники и брусники. В кронах деревьев обитают птицы, поедающие плоды и семена этих растений. Все эти организмы образуют своеобразный комплекс живых организмов – </a:t>
            </a:r>
            <a:r>
              <a:rPr lang="ru-RU" b="1" dirty="0" smtClean="0">
                <a:solidFill>
                  <a:srgbClr val="C00000"/>
                </a:solidFill>
              </a:rPr>
              <a:t>сообщество.</a:t>
            </a:r>
            <a:endParaRPr lang="ru-RU" b="1" dirty="0">
              <a:solidFill>
                <a:srgbClr val="C00000"/>
              </a:solidFill>
            </a:endParaRPr>
          </a:p>
        </p:txBody>
      </p:sp>
      <p:pic>
        <p:nvPicPr>
          <p:cNvPr id="35842" name="Picture 2" descr="http://relax.wood.ru/pic/l_wallp/p03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619672" y="2969974"/>
            <a:ext cx="4860032" cy="38880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31640" y="274638"/>
            <a:ext cx="6336704" cy="1143000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Закрепление материала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0" y="908720"/>
            <a:ext cx="9144000" cy="5217443"/>
          </a:xfrm>
        </p:spPr>
        <p:txBody>
          <a:bodyPr>
            <a:normAutofit/>
          </a:bodyPr>
          <a:lstStyle/>
          <a:p>
            <a:endParaRPr lang="ru-RU" dirty="0" smtClean="0"/>
          </a:p>
          <a:p>
            <a:r>
              <a:rPr lang="ru-RU" dirty="0" smtClean="0"/>
              <a:t>Решите следующую задачу.</a:t>
            </a:r>
          </a:p>
          <a:p>
            <a:r>
              <a:rPr lang="ru-RU" dirty="0" smtClean="0"/>
              <a:t>В </a:t>
            </a:r>
            <a:r>
              <a:rPr lang="ru-RU" dirty="0"/>
              <a:t>небольшом водоеме, образовавшемся после разлива реки, обнаружены следующие организмы: инфузории-туфельки, дафнии, белые </a:t>
            </a:r>
            <a:r>
              <a:rPr lang="ru-RU" dirty="0" err="1"/>
              <a:t>планарии</a:t>
            </a:r>
            <a:r>
              <a:rPr lang="ru-RU" dirty="0"/>
              <a:t>, большой прудовик, циклопы, гидры. Объясните, можно ли этот водоём считать экосистемой. Приведите не менее 3-х доказательств.</a:t>
            </a:r>
          </a:p>
        </p:txBody>
      </p:sp>
    </p:spTree>
    <p:extLst>
      <p:ext uri="{BB962C8B-B14F-4D97-AF65-F5344CB8AC3E}">
        <p14:creationId xmlns:p14="http://schemas.microsoft.com/office/powerpoint/2010/main" val="27998820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2" descr="http://www.zoofirma.ru/images/knigi/0999/107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660232" y="0"/>
            <a:ext cx="2483768" cy="3763285"/>
          </a:xfrm>
          <a:prstGeom prst="rect">
            <a:avLst/>
          </a:prstGeom>
          <a:noFill/>
        </p:spPr>
      </p:pic>
      <p:pic>
        <p:nvPicPr>
          <p:cNvPr id="48130" name="Picture 2" descr="https://pp.vk.me/c419226/v419226906/30bc/8Aooa7HV9mk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51520" y="0"/>
            <a:ext cx="1905000" cy="3171826"/>
          </a:xfrm>
          <a:prstGeom prst="rect">
            <a:avLst/>
          </a:prstGeom>
          <a:noFill/>
        </p:spPr>
      </p:pic>
      <p:sp>
        <p:nvSpPr>
          <p:cNvPr id="4" name="Прямоугольник 3"/>
          <p:cNvSpPr/>
          <p:nvPr/>
        </p:nvSpPr>
        <p:spPr>
          <a:xfrm>
            <a:off x="0" y="3212976"/>
            <a:ext cx="2411760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Инфузории-туфельки</a:t>
            </a:r>
            <a:endParaRPr lang="ru-RU" b="1" dirty="0"/>
          </a:p>
        </p:txBody>
      </p:sp>
      <p:pic>
        <p:nvPicPr>
          <p:cNvPr id="48132" name="Picture 4" descr="https://upload.wikimedia.org/wikipedia/commons/thumb/d/d5/Daphnia_magna-female_adult.jpg/600px-Daphnia_magna-female_adult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2699792" y="0"/>
            <a:ext cx="3312368" cy="3312368"/>
          </a:xfrm>
          <a:prstGeom prst="rect">
            <a:avLst/>
          </a:prstGeom>
          <a:noFill/>
        </p:spPr>
      </p:pic>
      <p:sp>
        <p:nvSpPr>
          <p:cNvPr id="7" name="Прямоугольник 6"/>
          <p:cNvSpPr/>
          <p:nvPr/>
        </p:nvSpPr>
        <p:spPr>
          <a:xfrm>
            <a:off x="6156176" y="3429000"/>
            <a:ext cx="3131840" cy="5760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Белые </a:t>
            </a:r>
            <a:r>
              <a:rPr lang="ru-RU" b="1" dirty="0" err="1" smtClean="0"/>
              <a:t>планарии</a:t>
            </a:r>
            <a:endParaRPr lang="ru-RU" b="1" dirty="0"/>
          </a:p>
        </p:txBody>
      </p:sp>
      <p:sp>
        <p:nvSpPr>
          <p:cNvPr id="8" name="Прямоугольник 7"/>
          <p:cNvSpPr/>
          <p:nvPr/>
        </p:nvSpPr>
        <p:spPr>
          <a:xfrm>
            <a:off x="0" y="6453336"/>
            <a:ext cx="2267744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большой прудовик</a:t>
            </a:r>
            <a:endParaRPr lang="ru-RU" b="1" dirty="0"/>
          </a:p>
        </p:txBody>
      </p:sp>
      <p:pic>
        <p:nvPicPr>
          <p:cNvPr id="48134" name="Picture 6" descr="http://wetmir.ru/wp-content/uploads/2014/09/prydovik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3933056"/>
            <a:ext cx="3072342" cy="2520280"/>
          </a:xfrm>
          <a:prstGeom prst="rect">
            <a:avLst/>
          </a:prstGeom>
          <a:noFill/>
        </p:spPr>
      </p:pic>
      <p:sp>
        <p:nvSpPr>
          <p:cNvPr id="6" name="Прямоугольник 5"/>
          <p:cNvSpPr/>
          <p:nvPr/>
        </p:nvSpPr>
        <p:spPr>
          <a:xfrm>
            <a:off x="2699792" y="2996952"/>
            <a:ext cx="3312368" cy="648072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дафнии</a:t>
            </a:r>
            <a:endParaRPr lang="ru-RU" b="1" dirty="0"/>
          </a:p>
        </p:txBody>
      </p:sp>
      <p:sp>
        <p:nvSpPr>
          <p:cNvPr id="10" name="Прямоугольник 9"/>
          <p:cNvSpPr/>
          <p:nvPr/>
        </p:nvSpPr>
        <p:spPr>
          <a:xfrm>
            <a:off x="3059832" y="6453336"/>
            <a:ext cx="2448272" cy="40466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циклопы</a:t>
            </a:r>
            <a:endParaRPr lang="ru-RU" b="1" dirty="0"/>
          </a:p>
        </p:txBody>
      </p:sp>
      <p:pic>
        <p:nvPicPr>
          <p:cNvPr id="48136" name="Picture 8" descr="http://aquarum.narod.ru/fish/fish39_1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2987824" y="3717032"/>
            <a:ext cx="3197684" cy="2736304"/>
          </a:xfrm>
          <a:prstGeom prst="rect">
            <a:avLst/>
          </a:prstGeom>
          <a:noFill/>
        </p:spPr>
      </p:pic>
      <p:pic>
        <p:nvPicPr>
          <p:cNvPr id="48138" name="Picture 10" descr="http://aquariuma.net/wp-content/uploads/2012/04/2274.jpg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6588224" y="3979118"/>
            <a:ext cx="2555776" cy="2555776"/>
          </a:xfrm>
          <a:prstGeom prst="rect">
            <a:avLst/>
          </a:prstGeom>
          <a:noFill/>
        </p:spPr>
      </p:pic>
      <p:sp>
        <p:nvSpPr>
          <p:cNvPr id="13" name="Прямоугольник 12"/>
          <p:cNvSpPr/>
          <p:nvPr/>
        </p:nvSpPr>
        <p:spPr>
          <a:xfrm>
            <a:off x="6660232" y="6525344"/>
            <a:ext cx="2304256" cy="332656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b="1" dirty="0" smtClean="0"/>
              <a:t>гидры</a:t>
            </a:r>
            <a:endParaRPr lang="ru-RU" b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35896" y="274638"/>
            <a:ext cx="2304256" cy="1143000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/>
              <a:t>Ответ</a:t>
            </a:r>
            <a:endParaRPr lang="ru-RU" b="1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7504" y="1412776"/>
            <a:ext cx="8856984" cy="4713387"/>
          </a:xfrm>
        </p:spPr>
        <p:txBody>
          <a:bodyPr/>
          <a:lstStyle/>
          <a:p>
            <a:r>
              <a:rPr lang="ru-RU" dirty="0"/>
              <a:t>Названный временный водоем </a:t>
            </a:r>
            <a:r>
              <a:rPr lang="ru-RU" b="1" dirty="0"/>
              <a:t>нельзя </a:t>
            </a:r>
            <a:r>
              <a:rPr lang="ru-RU" dirty="0"/>
              <a:t>назвать экосистемой, так как в нём:</a:t>
            </a:r>
          </a:p>
          <a:p>
            <a:r>
              <a:rPr lang="ru-RU" dirty="0"/>
              <a:t> 1) отсутствуют продуценты;</a:t>
            </a:r>
          </a:p>
          <a:p>
            <a:r>
              <a:rPr lang="ru-RU" dirty="0"/>
              <a:t> 2) отсутствуют </a:t>
            </a:r>
            <a:r>
              <a:rPr lang="ru-RU" dirty="0" err="1"/>
              <a:t>редуценты</a:t>
            </a:r>
            <a:r>
              <a:rPr lang="ru-RU" dirty="0"/>
              <a:t>;</a:t>
            </a:r>
          </a:p>
          <a:p>
            <a:r>
              <a:rPr lang="ru-RU" dirty="0"/>
              <a:t> 3) отсутствует замкнутый круговорот веществ и нарушены цепи питания.</a:t>
            </a:r>
          </a:p>
        </p:txBody>
      </p:sp>
    </p:spTree>
    <p:extLst>
      <p:ext uri="{BB962C8B-B14F-4D97-AF65-F5344CB8AC3E}">
        <p14:creationId xmlns:p14="http://schemas.microsoft.com/office/powerpoint/2010/main" val="8825147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627784" y="274638"/>
            <a:ext cx="3960440" cy="1143000"/>
          </a:xfrm>
          <a:solidFill>
            <a:srgbClr val="FFFF00"/>
          </a:solidFill>
        </p:spPr>
        <p:txBody>
          <a:bodyPr/>
          <a:lstStyle/>
          <a:p>
            <a:r>
              <a:rPr lang="ru-RU" b="1" dirty="0" smtClean="0">
                <a:solidFill>
                  <a:srgbClr val="C00000"/>
                </a:solidFill>
              </a:rPr>
              <a:t>Сообщество</a:t>
            </a:r>
            <a:endParaRPr lang="ru-RU" b="1" dirty="0">
              <a:solidFill>
                <a:srgbClr val="C0000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Прямоугольник 3"/>
          <p:cNvSpPr/>
          <p:nvPr/>
        </p:nvSpPr>
        <p:spPr>
          <a:xfrm>
            <a:off x="0" y="1628800"/>
            <a:ext cx="406794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растительное</a:t>
            </a:r>
            <a:endParaRPr lang="ru-RU" sz="3600" b="1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5148064" y="1628800"/>
            <a:ext cx="3816424" cy="936104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3600" b="1" dirty="0" smtClean="0"/>
              <a:t>животное</a:t>
            </a:r>
            <a:endParaRPr lang="ru-RU" sz="3600" b="1" dirty="0"/>
          </a:p>
        </p:txBody>
      </p:sp>
      <p:sp>
        <p:nvSpPr>
          <p:cNvPr id="6" name="Стрелка вниз 5"/>
          <p:cNvSpPr/>
          <p:nvPr/>
        </p:nvSpPr>
        <p:spPr>
          <a:xfrm>
            <a:off x="2627784" y="1412776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Стрелка вниз 6"/>
          <p:cNvSpPr/>
          <p:nvPr/>
        </p:nvSpPr>
        <p:spPr>
          <a:xfrm>
            <a:off x="5724128" y="1412776"/>
            <a:ext cx="144016" cy="216024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pic>
        <p:nvPicPr>
          <p:cNvPr id="50178" name="Picture 2" descr="http://dreempics.com/img/picture/Jul/14/be0101608263df0e6705367a6bf09a93/8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292080" y="2636912"/>
            <a:ext cx="3421820" cy="3888432"/>
          </a:xfrm>
          <a:prstGeom prst="rect">
            <a:avLst/>
          </a:prstGeom>
          <a:noFill/>
        </p:spPr>
      </p:pic>
      <p:pic>
        <p:nvPicPr>
          <p:cNvPr id="50180" name="Picture 4" descr="http://baikalflora.narod.ru/pte_aqu2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79512" y="2519056"/>
            <a:ext cx="3384376" cy="4338944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836712"/>
            <a:ext cx="9144000" cy="5289451"/>
          </a:xfrm>
        </p:spPr>
        <p:txBody>
          <a:bodyPr/>
          <a:lstStyle/>
          <a:p>
            <a:r>
              <a:rPr lang="ru-RU" b="1" u="sng" dirty="0" smtClean="0">
                <a:solidFill>
                  <a:srgbClr val="C00000"/>
                </a:solidFill>
              </a:rPr>
              <a:t>Растительное сообщество </a:t>
            </a:r>
            <a:r>
              <a:rPr lang="ru-RU" dirty="0" smtClean="0"/>
              <a:t>или </a:t>
            </a:r>
            <a:r>
              <a:rPr lang="ru-RU" b="1" u="sng" dirty="0" smtClean="0">
                <a:solidFill>
                  <a:srgbClr val="C00000"/>
                </a:solidFill>
              </a:rPr>
              <a:t>фитоценоз</a:t>
            </a:r>
            <a:r>
              <a:rPr lang="ru-RU" dirty="0" smtClean="0"/>
              <a:t> -это совокупность растений, которые приспособились к одинаковым условиям существования на установленном участке земли и связаны взаимным воздействием друг на друга.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2483768" cy="7647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dirty="0">
                <a:solidFill>
                  <a:srgbClr val="FFFFFF"/>
                </a:solidFill>
                <a:cs typeface="Times New Roman" pitchFamily="18" charset="0"/>
              </a:rPr>
              <a:t>Словарь</a:t>
            </a:r>
          </a:p>
        </p:txBody>
      </p:sp>
      <p:pic>
        <p:nvPicPr>
          <p:cNvPr id="51202" name="Picture 2" descr="http://priroda36.ru/images/stories/flora/stepi/main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3664" y="3301068"/>
            <a:ext cx="9120336" cy="3556932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80528" y="0"/>
            <a:ext cx="9324528" cy="6126163"/>
          </a:xfrm>
        </p:spPr>
        <p:txBody>
          <a:bodyPr/>
          <a:lstStyle/>
          <a:p>
            <a:r>
              <a:rPr lang="ru-RU" dirty="0" smtClean="0"/>
              <a:t>Природные сообщества живых организмов возникают не случайно. Они всегда зависят от конкретных природных условий в данной местности – </a:t>
            </a:r>
            <a:r>
              <a:rPr lang="ru-RU" b="1" i="1" u="sng" dirty="0" smtClean="0">
                <a:solidFill>
                  <a:srgbClr val="C00000"/>
                </a:solidFill>
              </a:rPr>
              <a:t>абиотической среды</a:t>
            </a:r>
            <a:r>
              <a:rPr lang="ru-RU" dirty="0" smtClean="0"/>
              <a:t>(т.е. неживой природы)</a:t>
            </a:r>
            <a:endParaRPr lang="ru-RU" dirty="0"/>
          </a:p>
        </p:txBody>
      </p:sp>
      <p:pic>
        <p:nvPicPr>
          <p:cNvPr id="36866" name="Picture 2" descr="http://www.scholainternat4.ucoz.ru/Zavjlova/les/L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979712" y="2132856"/>
            <a:ext cx="6096000" cy="4572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6082" name="Picture 2" descr="http://img.bibo.kz/?395162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" y="0"/>
            <a:ext cx="9143998" cy="68580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-108520" y="764704"/>
            <a:ext cx="9361040" cy="5361459"/>
          </a:xfrm>
        </p:spPr>
        <p:txBody>
          <a:bodyPr/>
          <a:lstStyle/>
          <a:p>
            <a:r>
              <a:rPr lang="ru-RU" b="1" u="sng" dirty="0" smtClean="0">
                <a:solidFill>
                  <a:srgbClr val="C00000"/>
                </a:solidFill>
              </a:rPr>
              <a:t>Абиотические факторы среды </a:t>
            </a:r>
            <a:r>
              <a:rPr lang="ru-RU" dirty="0" smtClean="0"/>
              <a:t>– это факторы неживой природы прямо или косвенно воздействующие на живой организм. К ним относятся: свет, температура, влажность, химический состав воздушной, водной и почвенной среды.</a:t>
            </a:r>
            <a:endParaRPr lang="ru-RU" dirty="0"/>
          </a:p>
        </p:txBody>
      </p:sp>
      <p:sp>
        <p:nvSpPr>
          <p:cNvPr id="4" name="Скругленный прямоугольник 3"/>
          <p:cNvSpPr/>
          <p:nvPr/>
        </p:nvSpPr>
        <p:spPr>
          <a:xfrm>
            <a:off x="0" y="0"/>
            <a:ext cx="2483768" cy="764704"/>
          </a:xfrm>
          <a:prstGeom prst="roundRect">
            <a:avLst/>
          </a:prstGeom>
          <a:solidFill>
            <a:srgbClr val="FF0000"/>
          </a:solidFill>
        </p:spPr>
        <p:style>
          <a:lnRef idx="0">
            <a:schemeClr val="accent2"/>
          </a:lnRef>
          <a:fillRef idx="3">
            <a:schemeClr val="accent2"/>
          </a:fillRef>
          <a:effectRef idx="3">
            <a:schemeClr val="accent2"/>
          </a:effectRef>
          <a:fontRef idx="minor">
            <a:schemeClr val="lt1"/>
          </a:fontRef>
        </p:style>
        <p:txBody>
          <a:bodyPr anchor="ctr"/>
          <a:lstStyle/>
          <a:p>
            <a:pPr>
              <a:defRPr/>
            </a:pPr>
            <a:r>
              <a:rPr lang="ru-RU" sz="4000" dirty="0">
                <a:solidFill>
                  <a:srgbClr val="FFFFFF"/>
                </a:solidFill>
                <a:cs typeface="Times New Roman" pitchFamily="18" charset="0"/>
              </a:rPr>
              <a:t>Словарь</a:t>
            </a:r>
          </a:p>
        </p:txBody>
      </p:sp>
      <p:pic>
        <p:nvPicPr>
          <p:cNvPr id="37890" name="Picture 2" descr="http://fs.nashaucheba.ru/tw_files2/urls_3/1433/d-1432281/1432281_html_634b98ea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51920" y="3201402"/>
            <a:ext cx="5292080" cy="3656598"/>
          </a:xfrm>
          <a:prstGeom prst="rect">
            <a:avLst/>
          </a:prstGeom>
          <a:noFill/>
        </p:spPr>
      </p:pic>
      <p:pic>
        <p:nvPicPr>
          <p:cNvPr id="37892" name="Picture 4" descr="http://www.manzaralar.net/yeniler/daglar/04390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3717032"/>
            <a:ext cx="3851920" cy="3140968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0" y="0"/>
            <a:ext cx="9144000" cy="6126163"/>
          </a:xfrm>
        </p:spPr>
        <p:txBody>
          <a:bodyPr/>
          <a:lstStyle/>
          <a:p>
            <a:r>
              <a:rPr lang="ru-RU" dirty="0" smtClean="0"/>
              <a:t> В одних условиях абиотической среды формируется еловый лес, в других – сосновый бор, в третьих – березняк, луг, болото или степь. </a:t>
            </a:r>
            <a:endParaRPr lang="ru-RU" dirty="0"/>
          </a:p>
        </p:txBody>
      </p:sp>
      <p:pic>
        <p:nvPicPr>
          <p:cNvPr id="39938" name="Picture 2" descr="http://chestyle.com/pictures/lj/20080803_1_grib16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0" y="3200400"/>
            <a:ext cx="4876800" cy="3657600"/>
          </a:xfrm>
          <a:prstGeom prst="rect">
            <a:avLst/>
          </a:prstGeom>
          <a:noFill/>
        </p:spPr>
      </p:pic>
      <p:pic>
        <p:nvPicPr>
          <p:cNvPr id="39940" name="Picture 4" descr="http://frant.me/files/images/ah/eg/db9fbfb1fb7dcb3408f3781ae8312c66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899592" y="2852936"/>
            <a:ext cx="5616625" cy="3744416"/>
          </a:xfrm>
          <a:prstGeom prst="rect">
            <a:avLst/>
          </a:prstGeom>
          <a:noFill/>
        </p:spPr>
      </p:pic>
      <p:pic>
        <p:nvPicPr>
          <p:cNvPr id="39942" name="Picture 6" descr="http://minsknews.by/wp-content/uploads/2014/09/Bereznyak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835696" y="1556792"/>
            <a:ext cx="6096000" cy="4362451"/>
          </a:xfrm>
          <a:prstGeom prst="rect">
            <a:avLst/>
          </a:prstGeom>
          <a:noFill/>
        </p:spPr>
      </p:pic>
      <p:pic>
        <p:nvPicPr>
          <p:cNvPr id="39944" name="Picture 8" descr="http://www.kaliteliresimler.com/data/media/146/kir_cicekleri_ilkbahar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699792" y="1484784"/>
            <a:ext cx="6197261" cy="4647946"/>
          </a:xfrm>
          <a:prstGeom prst="rect">
            <a:avLst/>
          </a:prstGeom>
          <a:noFill/>
        </p:spPr>
      </p:pic>
      <p:pic>
        <p:nvPicPr>
          <p:cNvPr id="39946" name="Picture 10" descr="http://vozlelesa.ru/wp-content/uploads/pribezhishhe-duha2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3429000" y="2581274"/>
            <a:ext cx="5715000" cy="4276726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9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337</TotalTime>
  <Words>972</Words>
  <Application>Microsoft Office PowerPoint</Application>
  <PresentationFormat>Экран (4:3)</PresentationFormat>
  <Paragraphs>65</Paragraphs>
  <Slides>32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32</vt:i4>
      </vt:variant>
    </vt:vector>
  </HeadingPairs>
  <TitlesOfParts>
    <vt:vector size="33" baseType="lpstr">
      <vt:lpstr>Тема Office</vt:lpstr>
      <vt:lpstr>Тема : «Понятие о природном сообществе».</vt:lpstr>
      <vt:lpstr>Презентация PowerPoint</vt:lpstr>
      <vt:lpstr>Презентация PowerPoint</vt:lpstr>
      <vt:lpstr>Сообщество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Экосистемы</vt:lpstr>
      <vt:lpstr>Закрепление материала</vt:lpstr>
      <vt:lpstr>Презентация PowerPoint</vt:lpstr>
      <vt:lpstr>Ответ</vt:lpstr>
    </vt:vector>
  </TitlesOfParts>
  <Company>*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Татьяна</dc:creator>
  <cp:lastModifiedBy>0000</cp:lastModifiedBy>
  <cp:revision>47</cp:revision>
  <dcterms:created xsi:type="dcterms:W3CDTF">2013-02-28T19:37:39Z</dcterms:created>
  <dcterms:modified xsi:type="dcterms:W3CDTF">2020-05-17T15:10:26Z</dcterms:modified>
</cp:coreProperties>
</file>