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6" r:id="rId18"/>
    <p:sldId id="274" r:id="rId19"/>
    <p:sldId id="275" r:id="rId20"/>
    <p:sldId id="278" r:id="rId21"/>
    <p:sldId id="285" r:id="rId22"/>
    <p:sldId id="279" r:id="rId23"/>
    <p:sldId id="280" r:id="rId24"/>
    <p:sldId id="286" r:id="rId25"/>
    <p:sldId id="281" r:id="rId26"/>
    <p:sldId id="282" r:id="rId27"/>
    <p:sldId id="283" r:id="rId28"/>
    <p:sldId id="284" r:id="rId29"/>
    <p:sldId id="290" r:id="rId30"/>
    <p:sldId id="287" r:id="rId31"/>
    <p:sldId id="288" r:id="rId32"/>
    <p:sldId id="289" r:id="rId33"/>
    <p:sldId id="291" r:id="rId34"/>
    <p:sldId id="292" r:id="rId35"/>
    <p:sldId id="293" r:id="rId36"/>
    <p:sldId id="294" r:id="rId37"/>
    <p:sldId id="295" r:id="rId38"/>
    <p:sldId id="296" r:id="rId39"/>
    <p:sldId id="273" r:id="rId40"/>
    <p:sldId id="272" r:id="rId41"/>
    <p:sldId id="277" r:id="rId4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4660"/>
  </p:normalViewPr>
  <p:slideViewPr>
    <p:cSldViewPr snapToGrid="0">
      <p:cViewPr varScale="1">
        <p:scale>
          <a:sx n="67" d="100"/>
          <a:sy n="67" d="100"/>
        </p:scale>
        <p:origin x="-84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8"/>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E8085382-D4CA-4333-9455-DD50AA81FFE8}" type="datetimeFigureOut">
              <a:rPr lang="ru-RU"/>
              <a:pPr>
                <a:defRPr/>
              </a:pPr>
              <a:t>11.05.2020</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85A6EC03-A49C-4CA0-9C87-EA72BF3EB3F3}" type="slidenum">
              <a:rPr lang="ru-RU"/>
              <a:pPr>
                <a:defRPr/>
              </a:pPr>
              <a:t>‹#›</a:t>
            </a:fld>
            <a:endParaRPr lang="ru-RU" dirty="0"/>
          </a:p>
        </p:txBody>
      </p:sp>
    </p:spTree>
    <p:extLst>
      <p:ext uri="{BB962C8B-B14F-4D97-AF65-F5344CB8AC3E}">
        <p14:creationId xmlns:p14="http://schemas.microsoft.com/office/powerpoint/2010/main" xmlns="" val="312738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E3B11D3-EAFE-4ADC-AAD9-C2CC1F80AE22}" type="datetimeFigureOut">
              <a:rPr lang="ru-RU"/>
              <a:pPr>
                <a:defRPr/>
              </a:pPr>
              <a:t>11.05.2020</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DB3189C-D696-4C18-A656-7E79120F62F5}" type="slidenum">
              <a:rPr lang="ru-RU"/>
              <a:pPr>
                <a:defRPr/>
              </a:pPr>
              <a:t>‹#›</a:t>
            </a:fld>
            <a:endParaRPr lang="ru-RU" dirty="0"/>
          </a:p>
        </p:txBody>
      </p:sp>
    </p:spTree>
    <p:extLst>
      <p:ext uri="{BB962C8B-B14F-4D97-AF65-F5344CB8AC3E}">
        <p14:creationId xmlns:p14="http://schemas.microsoft.com/office/powerpoint/2010/main" xmlns="" val="255212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54EEBCE-5CB3-4383-A72F-2172EF7C6505}" type="datetimeFigureOut">
              <a:rPr lang="ru-RU"/>
              <a:pPr>
                <a:defRPr/>
              </a:pPr>
              <a:t>11.05.2020</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593F268-1B1B-4847-90F3-88E7FD6B5EF6}" type="slidenum">
              <a:rPr lang="ru-RU"/>
              <a:pPr>
                <a:defRPr/>
              </a:pPr>
              <a:t>‹#›</a:t>
            </a:fld>
            <a:endParaRPr lang="ru-RU" dirty="0"/>
          </a:p>
        </p:txBody>
      </p:sp>
    </p:spTree>
    <p:extLst>
      <p:ext uri="{BB962C8B-B14F-4D97-AF65-F5344CB8AC3E}">
        <p14:creationId xmlns:p14="http://schemas.microsoft.com/office/powerpoint/2010/main" xmlns="" val="35553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5120CAD-6F7F-476F-B7AD-93D8A81FD62B}" type="datetimeFigureOut">
              <a:rPr lang="ru-RU"/>
              <a:pPr>
                <a:defRPr/>
              </a:pPr>
              <a:t>11.05.2020</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EF42A45-ED79-429A-B45A-B6A57358580A}" type="slidenum">
              <a:rPr lang="ru-RU"/>
              <a:pPr>
                <a:defRPr/>
              </a:pPr>
              <a:t>‹#›</a:t>
            </a:fld>
            <a:endParaRPr lang="ru-RU" dirty="0"/>
          </a:p>
        </p:txBody>
      </p:sp>
    </p:spTree>
    <p:extLst>
      <p:ext uri="{BB962C8B-B14F-4D97-AF65-F5344CB8AC3E}">
        <p14:creationId xmlns:p14="http://schemas.microsoft.com/office/powerpoint/2010/main" xmlns="" val="70074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D48C545-5F17-47A4-A9A2-DC85A02FBCC2}" type="datetimeFigureOut">
              <a:rPr lang="ru-RU"/>
              <a:pPr>
                <a:defRPr/>
              </a:pPr>
              <a:t>11.05.2020</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61621BE-3D05-43F7-9C09-E9D2508F822F}" type="slidenum">
              <a:rPr lang="ru-RU"/>
              <a:pPr>
                <a:defRPr/>
              </a:pPr>
              <a:t>‹#›</a:t>
            </a:fld>
            <a:endParaRPr lang="ru-RU" dirty="0"/>
          </a:p>
        </p:txBody>
      </p:sp>
    </p:spTree>
    <p:extLst>
      <p:ext uri="{BB962C8B-B14F-4D97-AF65-F5344CB8AC3E}">
        <p14:creationId xmlns:p14="http://schemas.microsoft.com/office/powerpoint/2010/main" xmlns="" val="7669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1A206BE-23E6-4220-A92F-94D88C0F3044}" type="datetimeFigureOut">
              <a:rPr lang="ru-RU"/>
              <a:pPr>
                <a:defRPr/>
              </a:pPr>
              <a:t>11.05.2020</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C6B9CC0-7A61-4C75-8E62-CE21A5DC0810}" type="slidenum">
              <a:rPr lang="ru-RU"/>
              <a:pPr>
                <a:defRPr/>
              </a:pPr>
              <a:t>‹#›</a:t>
            </a:fld>
            <a:endParaRPr lang="ru-RU" dirty="0"/>
          </a:p>
        </p:txBody>
      </p:sp>
    </p:spTree>
    <p:extLst>
      <p:ext uri="{BB962C8B-B14F-4D97-AF65-F5344CB8AC3E}">
        <p14:creationId xmlns:p14="http://schemas.microsoft.com/office/powerpoint/2010/main" xmlns="" val="2053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9A36DAB6-CBF8-4B67-9F5F-161F5F413534}" type="datetimeFigureOut">
              <a:rPr lang="ru-RU"/>
              <a:pPr>
                <a:defRPr/>
              </a:pPr>
              <a:t>11.05.2020</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05B0F87-BD49-4BCD-A7C0-47C68638C03D}" type="slidenum">
              <a:rPr lang="ru-RU"/>
              <a:pPr>
                <a:defRPr/>
              </a:pPr>
              <a:t>‹#›</a:t>
            </a:fld>
            <a:endParaRPr lang="ru-RU" dirty="0"/>
          </a:p>
        </p:txBody>
      </p:sp>
    </p:spTree>
    <p:extLst>
      <p:ext uri="{BB962C8B-B14F-4D97-AF65-F5344CB8AC3E}">
        <p14:creationId xmlns:p14="http://schemas.microsoft.com/office/powerpoint/2010/main" xmlns="" val="268417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0B90B028-0E45-426C-A9D0-166B19228F3C}" type="datetimeFigureOut">
              <a:rPr lang="ru-RU"/>
              <a:pPr>
                <a:defRPr/>
              </a:pPr>
              <a:t>11.05.2020</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0CDE945-5AFB-4797-9304-F06A2E13B25A}" type="slidenum">
              <a:rPr lang="ru-RU"/>
              <a:pPr>
                <a:defRPr/>
              </a:pPr>
              <a:t>‹#›</a:t>
            </a:fld>
            <a:endParaRPr lang="ru-RU" dirty="0"/>
          </a:p>
        </p:txBody>
      </p:sp>
    </p:spTree>
    <p:extLst>
      <p:ext uri="{BB962C8B-B14F-4D97-AF65-F5344CB8AC3E}">
        <p14:creationId xmlns:p14="http://schemas.microsoft.com/office/powerpoint/2010/main" xmlns="" val="393623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C3ABB-C4F1-4D41-A8D1-E6FD7F238F85}" type="datetimeFigureOut">
              <a:rPr lang="ru-RU"/>
              <a:pPr>
                <a:defRPr/>
              </a:pPr>
              <a:t>11.05.2020</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9451711-78CF-4E2D-A0F4-85FAB78F751E}" type="slidenum">
              <a:rPr lang="ru-RU"/>
              <a:pPr>
                <a:defRPr/>
              </a:pPr>
              <a:t>‹#›</a:t>
            </a:fld>
            <a:endParaRPr lang="ru-RU" dirty="0"/>
          </a:p>
        </p:txBody>
      </p:sp>
    </p:spTree>
    <p:extLst>
      <p:ext uri="{BB962C8B-B14F-4D97-AF65-F5344CB8AC3E}">
        <p14:creationId xmlns:p14="http://schemas.microsoft.com/office/powerpoint/2010/main" xmlns="" val="348175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286629EA-E986-4F92-8E53-6582A7F330B7}" type="datetimeFigureOut">
              <a:rPr lang="ru-RU"/>
              <a:pPr>
                <a:defRPr/>
              </a:pPr>
              <a:t>11.05.2020</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B69C6A5-103E-4091-9E64-9C745423F0E2}" type="slidenum">
              <a:rPr lang="ru-RU"/>
              <a:pPr>
                <a:defRPr/>
              </a:pPr>
              <a:t>‹#›</a:t>
            </a:fld>
            <a:endParaRPr lang="ru-RU" dirty="0"/>
          </a:p>
        </p:txBody>
      </p:sp>
    </p:spTree>
    <p:extLst>
      <p:ext uri="{BB962C8B-B14F-4D97-AF65-F5344CB8AC3E}">
        <p14:creationId xmlns:p14="http://schemas.microsoft.com/office/powerpoint/2010/main" xmlns="" val="21705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8"/>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ru-RU" smtClean="0"/>
              <a:t>Образец заголовка</a:t>
            </a:r>
            <a:endParaRPr lang="en-US" dirty="0"/>
          </a:p>
        </p:txBody>
      </p:sp>
      <p:sp>
        <p:nvSpPr>
          <p:cNvPr id="7" name="Date Placeholder 4"/>
          <p:cNvSpPr>
            <a:spLocks noGrp="1"/>
          </p:cNvSpPr>
          <p:nvPr>
            <p:ph type="dt" sz="half" idx="10"/>
          </p:nvPr>
        </p:nvSpPr>
        <p:spPr/>
        <p:txBody>
          <a:bodyPr/>
          <a:lstStyle>
            <a:lvl1pPr>
              <a:defRPr/>
            </a:lvl1pPr>
          </a:lstStyle>
          <a:p>
            <a:pPr>
              <a:defRPr/>
            </a:pPr>
            <a:fld id="{D75CF9F0-A089-4EA6-915B-D5E4A406FBC7}" type="datetimeFigureOut">
              <a:rPr lang="ru-RU"/>
              <a:pPr>
                <a:defRPr/>
              </a:pPr>
              <a:t>11.05.2020</a:t>
            </a:fld>
            <a:endParaRPr lang="ru-RU" dirty="0"/>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6BA01E6D-F0A4-4687-ADEC-1F228889B647}" type="slidenum">
              <a:rPr lang="ru-RU"/>
              <a:pPr>
                <a:defRPr/>
              </a:pPr>
              <a:t>‹#›</a:t>
            </a:fld>
            <a:endParaRPr lang="ru-RU" dirty="0"/>
          </a:p>
        </p:txBody>
      </p:sp>
    </p:spTree>
    <p:extLst>
      <p:ext uri="{BB962C8B-B14F-4D97-AF65-F5344CB8AC3E}">
        <p14:creationId xmlns:p14="http://schemas.microsoft.com/office/powerpoint/2010/main" xmlns="" val="78689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cs typeface="+mn-cs"/>
              </a:defRPr>
            </a:lvl1pPr>
          </a:lstStyle>
          <a:p>
            <a:pPr>
              <a:defRPr/>
            </a:pPr>
            <a:fld id="{AE832BBA-D2A7-4B3D-B98F-6C3405E0B1C2}" type="datetimeFigureOut">
              <a:rPr lang="ru-RU"/>
              <a:pPr>
                <a:defRPr/>
              </a:pPr>
              <a:t>11.05.2020</a:t>
            </a:fld>
            <a:endParaRPr lang="ru-RU" dirty="0"/>
          </a:p>
        </p:txBody>
      </p:sp>
      <p:sp>
        <p:nvSpPr>
          <p:cNvPr id="5" name="Footer Placeholder 4"/>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rot="16200000">
            <a:off x="11188700" y="5824538"/>
            <a:ext cx="1316038" cy="487362"/>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cs typeface="+mn-cs"/>
              </a:defRPr>
            </a:lvl1pPr>
          </a:lstStyle>
          <a:p>
            <a:pPr>
              <a:defRPr/>
            </a:pPr>
            <a:fld id="{C2A8BF77-8AEF-4D9D-A918-5AC370F2618F}" type="slidenum">
              <a:rPr lang="ru-RU"/>
              <a:pPr>
                <a:defRPr/>
              </a:pPr>
              <a:t>‹#›</a:t>
            </a:fld>
            <a:endParaRPr lang="ru-RU" dirty="0"/>
          </a:p>
        </p:txBody>
      </p:sp>
      <p:sp>
        <p:nvSpPr>
          <p:cNvPr id="7" name="Rectangle 6"/>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699" r:id="rId2"/>
    <p:sldLayoutId id="2147483700" r:id="rId3"/>
    <p:sldLayoutId id="2147483701" r:id="rId4"/>
    <p:sldLayoutId id="2147483702" r:id="rId5"/>
    <p:sldLayoutId id="2147483703" r:id="rId6"/>
    <p:sldLayoutId id="2147483704" r:id="rId7"/>
    <p:sldLayoutId id="2147483705" r:id="rId8"/>
    <p:sldLayoutId id="2147483709" r:id="rId9"/>
    <p:sldLayoutId id="2147483706" r:id="rId10"/>
    <p:sldLayoutId id="2147483707"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oc-ege.sdamgia.r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esh.edu.ru/" TargetMode="External"/><Relationship Id="rId2" Type="http://schemas.openxmlformats.org/officeDocument/2006/relationships/hyperlink" Target="https://soc-ege.sdamgia.r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0938" y="646981"/>
            <a:ext cx="10058400" cy="4132053"/>
          </a:xfrm>
        </p:spPr>
        <p:txBody>
          <a:bodyPr>
            <a:normAutofit/>
          </a:bodyPr>
          <a:lstStyle/>
          <a:p>
            <a:pPr algn="ctr" eaLnBrk="1" fontAlgn="auto" hangingPunct="1">
              <a:spcAft>
                <a:spcPts val="0"/>
              </a:spcAft>
              <a:defRPr/>
            </a:pPr>
            <a:r>
              <a:rPr lang="ru-RU" sz="3600" b="1" dirty="0" smtClean="0"/>
              <a:t>Правовые основы антитеррористической политики российского государства.</a:t>
            </a:r>
            <a:br>
              <a:rPr lang="ru-RU" sz="3600" b="1" dirty="0" smtClean="0"/>
            </a:br>
            <a:endParaRPr lang="ru-RU" sz="4000" b="1" dirty="0"/>
          </a:p>
        </p:txBody>
      </p:sp>
      <p:sp>
        <p:nvSpPr>
          <p:cNvPr id="3" name="Подзаголовок 2"/>
          <p:cNvSpPr>
            <a:spLocks noGrp="1"/>
          </p:cNvSpPr>
          <p:nvPr>
            <p:ph type="subTitle" idx="1"/>
          </p:nvPr>
        </p:nvSpPr>
        <p:spPr>
          <a:xfrm>
            <a:off x="1316458" y="4870210"/>
            <a:ext cx="9144000" cy="1866900"/>
          </a:xfrm>
        </p:spPr>
        <p:txBody>
          <a:bodyPr rtlCol="0">
            <a:normAutofit/>
          </a:bodyPr>
          <a:lstStyle/>
          <a:p>
            <a:pPr algn="ctr" eaLnBrk="1" fontAlgn="auto" hangingPunct="1">
              <a:defRPr/>
            </a:pPr>
            <a:r>
              <a:rPr lang="ru-RU" sz="5900" dirty="0" smtClean="0">
                <a:solidFill>
                  <a:srgbClr val="000000"/>
                </a:solidFill>
              </a:rPr>
              <a:t>10 класс</a:t>
            </a:r>
            <a:endParaRPr lang="ru-RU" sz="5900" dirty="0">
              <a:solidFill>
                <a:srgbClr val="000000"/>
              </a:solidFill>
            </a:endParaRPr>
          </a:p>
          <a:p>
            <a:pPr eaLnBrk="1" fontAlgn="auto" hangingPunct="1">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87313"/>
            <a:ext cx="6321754" cy="1827751"/>
          </a:xfrm>
        </p:spPr>
        <p:txBody>
          <a:bodyPr>
            <a:normAutofit fontScale="90000"/>
          </a:bodyPr>
          <a:lstStyle/>
          <a:p>
            <a:pPr eaLnBrk="1" fontAlgn="auto" hangingPunct="1">
              <a:spcAft>
                <a:spcPts val="0"/>
              </a:spcAft>
              <a:defRPr/>
            </a:pPr>
            <a:r>
              <a:rPr lang="ru-RU" sz="3200" dirty="0" smtClean="0">
                <a:solidFill>
                  <a:srgbClr val="D1282E"/>
                </a:solidFill>
              </a:rPr>
              <a:t>Конституционное судопроизводство</a:t>
            </a:r>
            <a:br>
              <a:rPr lang="ru-RU" sz="3200" dirty="0" smtClean="0">
                <a:solidFill>
                  <a:srgbClr val="D1282E"/>
                </a:solidFill>
              </a:rPr>
            </a:br>
            <a:r>
              <a:rPr lang="ru-RU" sz="1800" b="1" cap="none" spc="0" dirty="0" smtClean="0">
                <a:solidFill>
                  <a:srgbClr val="000000"/>
                </a:solidFill>
                <a:latin typeface="Arial"/>
              </a:rPr>
              <a:t>Повторение </a:t>
            </a:r>
            <a:r>
              <a:rPr lang="ru-RU" sz="1800" b="1" cap="none" spc="0" dirty="0">
                <a:solidFill>
                  <a:srgbClr val="000000"/>
                </a:solidFill>
                <a:latin typeface="Arial"/>
              </a:rPr>
              <a:t>ранее изученного материала</a:t>
            </a:r>
            <a:r>
              <a:rPr lang="ru-RU" b="1" dirty="0">
                <a:solidFill>
                  <a:srgbClr val="FF0000"/>
                </a:solidFill>
                <a:latin typeface="Arial" panose="020B0604020202020204" pitchFamily="34" charset="0"/>
                <a:cs typeface="Arial" panose="020B0604020202020204" pitchFamily="34" charset="0"/>
              </a:rPr>
              <a:t> </a:t>
            </a:r>
            <a:r>
              <a:rPr lang="ru-RU" b="1" dirty="0" smtClean="0">
                <a:solidFill>
                  <a:srgbClr val="FF0000"/>
                </a:solidFill>
                <a:latin typeface="Arial" panose="020B0604020202020204" pitchFamily="34" charset="0"/>
                <a:cs typeface="Arial" panose="020B0604020202020204" pitchFamily="34" charset="0"/>
              </a:rPr>
              <a:t/>
            </a:r>
            <a:br>
              <a:rPr lang="ru-RU" b="1" dirty="0" smtClean="0">
                <a:solidFill>
                  <a:srgbClr val="FF0000"/>
                </a:solidFill>
                <a:latin typeface="Arial" panose="020B0604020202020204" pitchFamily="34" charset="0"/>
                <a:cs typeface="Arial" panose="020B0604020202020204" pitchFamily="34" charset="0"/>
              </a:rPr>
            </a:br>
            <a:r>
              <a:rPr lang="ru-RU" sz="1900" b="1" spc="0" dirty="0" smtClean="0">
                <a:solidFill>
                  <a:srgbClr val="000000"/>
                </a:solidFill>
                <a:latin typeface="Arial"/>
                <a:ea typeface="+mn-ea"/>
                <a:cs typeface="+mn-cs"/>
              </a:rPr>
              <a:t>Понятие </a:t>
            </a:r>
            <a:r>
              <a:rPr lang="ru-RU" sz="1900" b="1" spc="0" dirty="0">
                <a:solidFill>
                  <a:srgbClr val="000000"/>
                </a:solidFill>
                <a:latin typeface="Arial"/>
                <a:ea typeface="+mn-ea"/>
                <a:cs typeface="+mn-cs"/>
              </a:rPr>
              <a:t>Конституционное судопроизводство</a:t>
            </a:r>
            <a:endParaRPr lang="ru-RU" sz="1900" dirty="0"/>
          </a:p>
        </p:txBody>
      </p:sp>
      <p:sp>
        <p:nvSpPr>
          <p:cNvPr id="13315" name="Объект 2"/>
          <p:cNvSpPr>
            <a:spLocks noGrp="1"/>
          </p:cNvSpPr>
          <p:nvPr>
            <p:ph idx="1"/>
          </p:nvPr>
        </p:nvSpPr>
        <p:spPr>
          <a:xfrm>
            <a:off x="1096963" y="1846263"/>
            <a:ext cx="10228262" cy="4022725"/>
          </a:xfrm>
        </p:spPr>
        <p:txBody>
          <a:bodyPr/>
          <a:lstStyle/>
          <a:p>
            <a:pPr eaLnBrk="1" hangingPunct="1"/>
            <a:r>
              <a:rPr lang="ru-RU" altLang="ru-RU" u="sng" smtClean="0">
                <a:solidFill>
                  <a:srgbClr val="FF0000"/>
                </a:solidFill>
                <a:cs typeface="Arial" pitchFamily="34" charset="0"/>
              </a:rPr>
              <a:t>Конституционное судопроизводство- </a:t>
            </a:r>
            <a:r>
              <a:rPr lang="ru-RU" altLang="ru-RU" smtClean="0">
                <a:cs typeface="Arial" pitchFamily="34" charset="0"/>
              </a:rPr>
              <a:t>рассмотрение определенных дел в Конституционном Суде(КС). КС РФ действует на основании Конституции РФ, Конституционного закона «О Конституционном Суде РФ» и Регламента Конституционного Суда.</a:t>
            </a:r>
          </a:p>
          <a:p>
            <a:pPr eaLnBrk="1" hangingPunct="1"/>
            <a:endParaRPr lang="ru-RU" altLang="ru-RU" smtClean="0">
              <a:cs typeface="Arial" pitchFamily="34" charset="0"/>
            </a:endParaRPr>
          </a:p>
          <a:p>
            <a:pPr eaLnBrk="1" hangingPunct="1"/>
            <a:r>
              <a:rPr lang="ru-RU" altLang="ru-RU" smtClean="0">
                <a:cs typeface="Arial" pitchFamily="34" charset="0"/>
              </a:rPr>
              <a:t>В отличие от других судебных систем Конституционный Суд РФ и соответствующие суды регионов не образуют единую вертикальную систему; Конституционный Суд РФ не является вышестоящим для региональных, не вправе пересматривать их решения. Решения всех конституционных судов не обжалуются.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408" y="152400"/>
            <a:ext cx="3479830" cy="3151188"/>
          </a:xfrm>
        </p:spPr>
        <p:txBody>
          <a:bodyPr>
            <a:normAutofit fontScale="90000"/>
          </a:bodyPr>
          <a:lstStyle/>
          <a:p>
            <a:pPr eaLnBrk="1" fontAlgn="auto" hangingPunct="1">
              <a:spcAft>
                <a:spcPts val="0"/>
              </a:spcAft>
              <a:defRPr/>
            </a:pPr>
            <a:r>
              <a:rPr lang="ru-RU" sz="2000" dirty="0">
                <a:solidFill>
                  <a:srgbClr val="D1282E"/>
                </a:solidFill>
              </a:rPr>
              <a:t>Конституционное </a:t>
            </a:r>
            <a:r>
              <a:rPr lang="ru-RU" sz="2000" dirty="0" smtClean="0">
                <a:solidFill>
                  <a:srgbClr val="D1282E"/>
                </a:solidFill>
              </a:rPr>
              <a:t>судопроизводство</a:t>
            </a:r>
            <a:br>
              <a:rPr lang="ru-RU" sz="2000" dirty="0" smtClean="0">
                <a:solidFill>
                  <a:srgbClr val="D1282E"/>
                </a:solidFill>
              </a:rPr>
            </a:br>
            <a:r>
              <a:rPr lang="ru-RU" sz="2000" dirty="0">
                <a:solidFill>
                  <a:srgbClr val="D1282E"/>
                </a:solidFill>
              </a:rPr>
              <a:t/>
            </a:r>
            <a:br>
              <a:rPr lang="ru-RU" sz="2000" dirty="0">
                <a:solidFill>
                  <a:srgbClr val="D1282E"/>
                </a:solidFill>
              </a:rPr>
            </a:br>
            <a:r>
              <a:rPr lang="ru-RU" sz="2900" dirty="0">
                <a:solidFill>
                  <a:srgbClr val="D1282E"/>
                </a:solidFill>
              </a:rPr>
              <a:t/>
            </a:r>
            <a:br>
              <a:rPr lang="ru-RU" sz="2900" dirty="0">
                <a:solidFill>
                  <a:srgbClr val="D1282E"/>
                </a:solidFill>
              </a:rPr>
            </a:br>
            <a:r>
              <a:rPr lang="ru-RU" sz="1600" b="1" cap="none" spc="0" dirty="0">
                <a:solidFill>
                  <a:srgbClr val="000000"/>
                </a:solidFill>
                <a:latin typeface="Arial"/>
              </a:rPr>
              <a:t>Повторение ранее изученного </a:t>
            </a:r>
            <a:r>
              <a:rPr lang="ru-RU" sz="1600" b="1" cap="none" spc="0" dirty="0" smtClean="0">
                <a:solidFill>
                  <a:srgbClr val="000000"/>
                </a:solidFill>
                <a:latin typeface="Arial"/>
              </a:rPr>
              <a:t/>
            </a:r>
            <a:br>
              <a:rPr lang="ru-RU" sz="1600" b="1" cap="none" spc="0" dirty="0" smtClean="0">
                <a:solidFill>
                  <a:srgbClr val="000000"/>
                </a:solidFill>
                <a:latin typeface="Arial"/>
              </a:rPr>
            </a:br>
            <a:r>
              <a:rPr lang="ru-RU" sz="1600" b="1" cap="none" spc="0" dirty="0" smtClean="0">
                <a:solidFill>
                  <a:srgbClr val="000000"/>
                </a:solidFill>
                <a:latin typeface="Arial"/>
              </a:rPr>
              <a:t>материала</a:t>
            </a:r>
            <a:br>
              <a:rPr lang="ru-RU" sz="1600" b="1" cap="none" spc="0" dirty="0" smtClean="0">
                <a:solidFill>
                  <a:srgbClr val="000000"/>
                </a:solidFill>
                <a:latin typeface="Arial"/>
              </a:rPr>
            </a:br>
            <a:r>
              <a:rPr lang="ru-RU" sz="2900" dirty="0">
                <a:solidFill>
                  <a:srgbClr val="D1282E"/>
                </a:solidFill>
              </a:rPr>
              <a:t/>
            </a:r>
            <a:br>
              <a:rPr lang="ru-RU" sz="2900" dirty="0">
                <a:solidFill>
                  <a:srgbClr val="D1282E"/>
                </a:solidFill>
              </a:rPr>
            </a:br>
            <a:r>
              <a:rPr lang="ru-RU" sz="1700" b="1" spc="0" dirty="0">
                <a:solidFill>
                  <a:srgbClr val="000000"/>
                </a:solidFill>
                <a:latin typeface="Arial"/>
              </a:rPr>
              <a:t>Понятие Конституционное судопроизводство</a:t>
            </a:r>
            <a:endParaRPr lang="ru-RU" dirty="0"/>
          </a:p>
        </p:txBody>
      </p:sp>
      <p:pic>
        <p:nvPicPr>
          <p:cNvPr id="14339" name="Объект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860800" y="960438"/>
            <a:ext cx="7458075" cy="55943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5589" y="310551"/>
            <a:ext cx="6200775" cy="1818017"/>
          </a:xfrm>
        </p:spPr>
        <p:txBody>
          <a:bodyPr>
            <a:normAutofit fontScale="90000"/>
          </a:bodyPr>
          <a:lstStyle/>
          <a:p>
            <a:pPr eaLnBrk="1" fontAlgn="auto" hangingPunct="1">
              <a:spcAft>
                <a:spcPts val="0"/>
              </a:spcAft>
              <a:defRPr/>
            </a:pPr>
            <a:r>
              <a:rPr lang="ru-RU" sz="3200" dirty="0">
                <a:solidFill>
                  <a:srgbClr val="D1282E"/>
                </a:solidFill>
              </a:rPr>
              <a:t>Конституционное судопроизводство</a:t>
            </a:r>
            <a:br>
              <a:rPr lang="ru-RU" sz="3200" dirty="0">
                <a:solidFill>
                  <a:srgbClr val="D1282E"/>
                </a:solidFill>
              </a:rPr>
            </a:br>
            <a:r>
              <a:rPr lang="ru-RU" sz="1800" b="1" cap="none" spc="0" dirty="0">
                <a:solidFill>
                  <a:srgbClr val="000000"/>
                </a:solidFill>
                <a:latin typeface="Arial"/>
              </a:rPr>
              <a:t>Повторение ранее изученного </a:t>
            </a:r>
            <a:r>
              <a:rPr lang="ru-RU" sz="1800" b="1" cap="none" spc="0" dirty="0" smtClean="0">
                <a:solidFill>
                  <a:srgbClr val="000000"/>
                </a:solidFill>
                <a:latin typeface="Arial"/>
              </a:rPr>
              <a:t>материала</a:t>
            </a:r>
            <a:br>
              <a:rPr lang="ru-RU" sz="1800" b="1" cap="none" spc="0" dirty="0" smtClean="0">
                <a:solidFill>
                  <a:srgbClr val="000000"/>
                </a:solidFill>
                <a:latin typeface="Arial"/>
              </a:rPr>
            </a:br>
            <a:r>
              <a:rPr lang="ru-RU" sz="3200" b="1" dirty="0" smtClean="0">
                <a:solidFill>
                  <a:srgbClr val="000000"/>
                </a:solidFill>
                <a:latin typeface="Arial"/>
              </a:rPr>
              <a:t/>
            </a:r>
            <a:br>
              <a:rPr lang="ru-RU" sz="3200" b="1" dirty="0" smtClean="0">
                <a:solidFill>
                  <a:srgbClr val="000000"/>
                </a:solidFill>
                <a:latin typeface="Arial"/>
              </a:rPr>
            </a:br>
            <a:r>
              <a:rPr lang="ru-RU" sz="2100" b="1" dirty="0" smtClean="0">
                <a:solidFill>
                  <a:srgbClr val="000000"/>
                </a:solidFill>
                <a:latin typeface="Arial"/>
              </a:rPr>
              <a:t>Цель </a:t>
            </a:r>
            <a:r>
              <a:rPr lang="ru-RU" sz="2100" b="1" dirty="0">
                <a:solidFill>
                  <a:srgbClr val="000000"/>
                </a:solidFill>
                <a:latin typeface="Arial"/>
              </a:rPr>
              <a:t>Конституционного судопроизводства </a:t>
            </a:r>
            <a:endParaRPr lang="ru-RU" sz="2100" dirty="0"/>
          </a:p>
        </p:txBody>
      </p:sp>
      <p:sp>
        <p:nvSpPr>
          <p:cNvPr id="15363" name="Объект 2"/>
          <p:cNvSpPr>
            <a:spLocks noGrp="1"/>
          </p:cNvSpPr>
          <p:nvPr>
            <p:ph idx="1"/>
          </p:nvPr>
        </p:nvSpPr>
        <p:spPr>
          <a:xfrm>
            <a:off x="592347" y="2270185"/>
            <a:ext cx="10160000" cy="4373563"/>
          </a:xfrm>
        </p:spPr>
        <p:txBody>
          <a:bodyPr/>
          <a:lstStyle/>
          <a:p>
            <a:pPr eaLnBrk="1" hangingPunct="1"/>
            <a:r>
              <a:rPr lang="ru-RU" altLang="ru-RU" u="sng" dirty="0" smtClean="0">
                <a:solidFill>
                  <a:srgbClr val="FF0000"/>
                </a:solidFill>
                <a:cs typeface="Arial" pitchFamily="34" charset="0"/>
              </a:rPr>
              <a:t>Целью</a:t>
            </a:r>
            <a:r>
              <a:rPr lang="ru-RU" altLang="ru-RU" dirty="0" smtClean="0">
                <a:cs typeface="Arial" pitchFamily="34" charset="0"/>
              </a:rPr>
              <a:t> конституционного правосудия является охрана и защита конституции, обеспечение ее верховенства и прямого действия на всей территории государства, т. е. установление конституционности в обществе и государстве.  </a:t>
            </a:r>
          </a:p>
          <a:p>
            <a:pPr eaLnBrk="1" hangingPunct="1"/>
            <a:r>
              <a:rPr lang="ru-RU" altLang="ru-RU" u="sng" dirty="0" smtClean="0">
                <a:solidFill>
                  <a:srgbClr val="FF0000"/>
                </a:solidFill>
                <a:cs typeface="Arial" pitchFamily="34" charset="0"/>
              </a:rPr>
              <a:t>Задачами</a:t>
            </a:r>
            <a:r>
              <a:rPr lang="ru-RU" altLang="ru-RU" dirty="0" smtClean="0">
                <a:cs typeface="Arial" pitchFamily="34" charset="0"/>
              </a:rPr>
              <a:t> деятельности  КС служат обеспечение, охрана и защита основ конституционного строя, фундаментальных конституционных ценностей и достижение конституционных идеалов.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103518"/>
            <a:ext cx="6148387" cy="1633208"/>
          </a:xfrm>
        </p:spPr>
        <p:txBody>
          <a:bodyPr>
            <a:normAutofit fontScale="90000"/>
          </a:bodyPr>
          <a:lstStyle/>
          <a:p>
            <a:pPr eaLnBrk="1" fontAlgn="auto" hangingPunct="1">
              <a:spcAft>
                <a:spcPts val="0"/>
              </a:spcAft>
              <a:defRPr/>
            </a:pPr>
            <a:r>
              <a:rPr lang="ru-RU" sz="3200" dirty="0">
                <a:solidFill>
                  <a:srgbClr val="D1282E"/>
                </a:solidFill>
              </a:rPr>
              <a:t>Конституционное судопроизводство</a:t>
            </a:r>
            <a:br>
              <a:rPr lang="ru-RU" sz="3200" dirty="0">
                <a:solidFill>
                  <a:srgbClr val="D1282E"/>
                </a:solidFill>
              </a:rPr>
            </a:br>
            <a:r>
              <a:rPr lang="ru-RU" sz="1800" b="1" cap="none" spc="0" dirty="0">
                <a:solidFill>
                  <a:srgbClr val="000000"/>
                </a:solidFill>
                <a:latin typeface="Arial"/>
              </a:rPr>
              <a:t>Повторение ранее изученного материала</a:t>
            </a:r>
            <a:r>
              <a:rPr lang="ru-RU" sz="2100" b="1" dirty="0" smtClean="0">
                <a:solidFill>
                  <a:srgbClr val="000000"/>
                </a:solidFill>
                <a:latin typeface="Arial"/>
              </a:rPr>
              <a:t/>
            </a:r>
            <a:br>
              <a:rPr lang="ru-RU" sz="2100" b="1" dirty="0" smtClean="0">
                <a:solidFill>
                  <a:srgbClr val="000000"/>
                </a:solidFill>
                <a:latin typeface="Arial"/>
              </a:rPr>
            </a:br>
            <a:r>
              <a:rPr lang="ru-RU" sz="2100" b="1" dirty="0" smtClean="0">
                <a:solidFill>
                  <a:srgbClr val="000000"/>
                </a:solidFill>
                <a:latin typeface="Arial"/>
              </a:rPr>
              <a:t>Судьи </a:t>
            </a:r>
            <a:r>
              <a:rPr lang="ru-RU" sz="2100" b="1" dirty="0">
                <a:solidFill>
                  <a:srgbClr val="000000"/>
                </a:solidFill>
                <a:latin typeface="Arial"/>
              </a:rPr>
              <a:t>Конституционного Суда</a:t>
            </a:r>
            <a:endParaRPr lang="ru-RU" sz="2100" dirty="0"/>
          </a:p>
        </p:txBody>
      </p:sp>
      <p:sp>
        <p:nvSpPr>
          <p:cNvPr id="3" name="Объект 2"/>
          <p:cNvSpPr>
            <a:spLocks noGrp="1"/>
          </p:cNvSpPr>
          <p:nvPr>
            <p:ph idx="1"/>
          </p:nvPr>
        </p:nvSpPr>
        <p:spPr>
          <a:xfrm>
            <a:off x="499404" y="1652304"/>
            <a:ext cx="10816296" cy="3878058"/>
          </a:xfrm>
          <a:extLst/>
        </p:spPr>
        <p:txBody>
          <a:bodyPr numCol="2" rtlCol="0">
            <a:noAutofit/>
          </a:bodyPr>
          <a:lstStyle/>
          <a:p>
            <a:pPr eaLnBrk="1" fontAlgn="auto" hangingPunct="1">
              <a:defRPr/>
            </a:pPr>
            <a:r>
              <a:rPr lang="ru-RU" dirty="0" smtClean="0">
                <a:cs typeface="Arial" panose="020B0604020202020204" pitchFamily="34" charset="0"/>
              </a:rPr>
              <a:t>1)Состоит </a:t>
            </a:r>
            <a:r>
              <a:rPr lang="ru-RU" dirty="0">
                <a:cs typeface="Arial" panose="020B0604020202020204" pitchFamily="34" charset="0"/>
              </a:rPr>
              <a:t>из 19 судей, назначаемых на должность Советом Федерации Федерального Собрания Российской Федерации по представлению Президента Российской Федерации. </a:t>
            </a:r>
            <a:r>
              <a:rPr lang="ru-RU" dirty="0" smtClean="0">
                <a:cs typeface="Arial" panose="020B0604020202020204" pitchFamily="34" charset="0"/>
              </a:rPr>
              <a:t> </a:t>
            </a:r>
          </a:p>
          <a:p>
            <a:pPr eaLnBrk="1" fontAlgn="auto" hangingPunct="1">
              <a:defRPr/>
            </a:pPr>
            <a:r>
              <a:rPr lang="ru-RU" dirty="0" smtClean="0">
                <a:cs typeface="Arial" panose="020B0604020202020204" pitchFamily="34" charset="0"/>
              </a:rPr>
              <a:t>2)Конституционный </a:t>
            </a:r>
            <a:r>
              <a:rPr lang="ru-RU" dirty="0">
                <a:cs typeface="Arial" panose="020B0604020202020204" pitchFamily="34" charset="0"/>
              </a:rPr>
              <a:t>Суд осуществляет деятельность при наличии ¾ состава. </a:t>
            </a:r>
            <a:r>
              <a:rPr lang="ru-RU" dirty="0" smtClean="0">
                <a:cs typeface="Arial" panose="020B0604020202020204" pitchFamily="34" charset="0"/>
              </a:rPr>
              <a:t> </a:t>
            </a:r>
          </a:p>
          <a:p>
            <a:pPr eaLnBrk="1" fontAlgn="auto" hangingPunct="1">
              <a:defRPr/>
            </a:pPr>
            <a:r>
              <a:rPr lang="ru-RU" dirty="0" smtClean="0">
                <a:cs typeface="Arial" panose="020B0604020202020204" pitchFamily="34" charset="0"/>
              </a:rPr>
              <a:t>3)Судьей </a:t>
            </a:r>
            <a:r>
              <a:rPr lang="ru-RU" dirty="0">
                <a:cs typeface="Arial" panose="020B0604020202020204" pitchFamily="34" charset="0"/>
              </a:rPr>
              <a:t>может быть: гражданин РФ, с безупречной репутацией; высшим юридическим образованием; стаж-15 лет;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4)Назначение </a:t>
            </a:r>
            <a:r>
              <a:rPr lang="ru-RU" dirty="0">
                <a:cs typeface="Arial" panose="020B0604020202020204" pitchFamily="34" charset="0"/>
              </a:rPr>
              <a:t>рассматривается в течении 2 недель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5)Подчиняются </a:t>
            </a:r>
            <a:r>
              <a:rPr lang="ru-RU" dirty="0">
                <a:cs typeface="Arial" panose="020B0604020202020204" pitchFamily="34" charset="0"/>
              </a:rPr>
              <a:t>только Конституции </a:t>
            </a:r>
            <a:r>
              <a:rPr lang="ru-RU" dirty="0" smtClean="0">
                <a:cs typeface="Arial" panose="020B0604020202020204" pitchFamily="34" charset="0"/>
              </a:rPr>
              <a:t>РФ</a:t>
            </a:r>
          </a:p>
          <a:p>
            <a:pPr eaLnBrk="1" fontAlgn="auto" hangingPunct="1">
              <a:defRPr/>
            </a:pPr>
            <a:r>
              <a:rPr lang="ru-RU" dirty="0" smtClean="0">
                <a:cs typeface="Arial" panose="020B0604020202020204" pitchFamily="34" charset="0"/>
              </a:rPr>
              <a:t>6)Судья </a:t>
            </a:r>
            <a:r>
              <a:rPr lang="ru-RU" dirty="0">
                <a:cs typeface="Arial" panose="020B0604020202020204" pitchFamily="34" charset="0"/>
              </a:rPr>
              <a:t>не может быть депутатом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7)Занимать </a:t>
            </a:r>
            <a:r>
              <a:rPr lang="ru-RU" dirty="0">
                <a:cs typeface="Arial" panose="020B0604020202020204" pitchFamily="34" charset="0"/>
              </a:rPr>
              <a:t>государственные или общественные должности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8)Иметь </a:t>
            </a:r>
            <a:r>
              <a:rPr lang="ru-RU" dirty="0">
                <a:cs typeface="Arial" panose="020B0604020202020204" pitchFamily="34" charset="0"/>
              </a:rPr>
              <a:t>практику и </a:t>
            </a:r>
            <a:r>
              <a:rPr lang="ru-RU" dirty="0" smtClean="0">
                <a:cs typeface="Arial" panose="020B0604020202020204" pitchFamily="34" charset="0"/>
              </a:rPr>
              <a:t>т.д</a:t>
            </a:r>
          </a:p>
          <a:p>
            <a:pPr eaLnBrk="1" fontAlgn="auto" hangingPunct="1">
              <a:defRPr/>
            </a:pPr>
            <a:r>
              <a:rPr lang="ru-RU" dirty="0" smtClean="0">
                <a:cs typeface="Arial" panose="020B0604020202020204" pitchFamily="34" charset="0"/>
              </a:rPr>
              <a:t> 9)Разрешается </a:t>
            </a:r>
            <a:r>
              <a:rPr lang="ru-RU" dirty="0">
                <a:cs typeface="Arial" panose="020B0604020202020204" pitchFamily="34" charset="0"/>
              </a:rPr>
              <a:t>преподавательская, научная , творческая деятельность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10)Не </a:t>
            </a:r>
            <a:r>
              <a:rPr lang="ru-RU" dirty="0">
                <a:cs typeface="Arial" panose="020B0604020202020204" pitchFamily="34" charset="0"/>
              </a:rPr>
              <a:t>могут принадлежать к политическим партиям и движениям, вести агитацию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11)Возраст- </a:t>
            </a:r>
            <a:r>
              <a:rPr lang="ru-RU" dirty="0">
                <a:cs typeface="Arial" panose="020B0604020202020204" pitchFamily="34" charset="0"/>
              </a:rPr>
              <a:t>от 40-70 лет, кроме председателя </a:t>
            </a:r>
            <a:endParaRPr lang="ru-RU" dirty="0" smtClean="0">
              <a:cs typeface="Arial" panose="020B0604020202020204" pitchFamily="34" charset="0"/>
            </a:endParaRPr>
          </a:p>
          <a:p>
            <a:pPr eaLnBrk="1" fontAlgn="auto" hangingPunct="1">
              <a:defRPr/>
            </a:pPr>
            <a:r>
              <a:rPr lang="ru-RU" dirty="0" smtClean="0">
                <a:cs typeface="Arial" panose="020B0604020202020204" pitchFamily="34" charset="0"/>
              </a:rPr>
              <a:t>12)Снимаются </a:t>
            </a:r>
            <a:r>
              <a:rPr lang="ru-RU" dirty="0">
                <a:cs typeface="Arial" panose="020B0604020202020204" pitchFamily="34" charset="0"/>
              </a:rPr>
              <a:t>с должности решением Конституционного Суда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763" y="1254125"/>
            <a:ext cx="5586412" cy="1014413"/>
          </a:xfrm>
        </p:spPr>
        <p:txBody>
          <a:bodyPr>
            <a:normAutofit fontScale="90000"/>
          </a:bodyPr>
          <a:lstStyle/>
          <a:p>
            <a:pPr eaLnBrk="1" fontAlgn="auto" hangingPunct="1">
              <a:spcAft>
                <a:spcPts val="0"/>
              </a:spcAft>
              <a:defRPr/>
            </a:pPr>
            <a:r>
              <a:rPr lang="ru-RU" dirty="0">
                <a:solidFill>
                  <a:srgbClr val="D1282E"/>
                </a:solidFill>
              </a:rPr>
              <a:t/>
            </a:r>
            <a:br>
              <a:rPr lang="ru-RU" dirty="0">
                <a:solidFill>
                  <a:srgbClr val="D1282E"/>
                </a:solidFill>
              </a:rPr>
            </a:br>
            <a:r>
              <a:rPr lang="ru-RU" dirty="0" smtClean="0">
                <a:solidFill>
                  <a:srgbClr val="D1282E"/>
                </a:solidFill>
              </a:rPr>
              <a:t/>
            </a:r>
            <a:br>
              <a:rPr lang="ru-RU" dirty="0" smtClean="0">
                <a:solidFill>
                  <a:srgbClr val="D1282E"/>
                </a:solidFill>
              </a:rPr>
            </a:br>
            <a:r>
              <a:rPr lang="ru-RU" dirty="0">
                <a:solidFill>
                  <a:srgbClr val="D1282E"/>
                </a:solidFill>
              </a:rPr>
              <a:t/>
            </a:r>
            <a:br>
              <a:rPr lang="ru-RU" dirty="0">
                <a:solidFill>
                  <a:srgbClr val="D1282E"/>
                </a:solidFill>
              </a:rPr>
            </a:br>
            <a:r>
              <a:rPr lang="ru-RU" dirty="0" smtClean="0">
                <a:solidFill>
                  <a:srgbClr val="D1282E"/>
                </a:solidFill>
              </a:rPr>
              <a:t/>
            </a:r>
            <a:br>
              <a:rPr lang="ru-RU" dirty="0" smtClean="0">
                <a:solidFill>
                  <a:srgbClr val="D1282E"/>
                </a:solidFill>
              </a:rPr>
            </a:br>
            <a:r>
              <a:rPr lang="ru-RU" sz="3200" dirty="0">
                <a:solidFill>
                  <a:srgbClr val="D1282E"/>
                </a:solidFill>
              </a:rPr>
              <a:t>Конституционное судопроизводство</a:t>
            </a:r>
            <a:br>
              <a:rPr lang="ru-RU" sz="3200" dirty="0">
                <a:solidFill>
                  <a:srgbClr val="D1282E"/>
                </a:solidFill>
              </a:rPr>
            </a:br>
            <a:r>
              <a:rPr lang="ru-RU" sz="1800" b="1" cap="none" spc="0" dirty="0">
                <a:solidFill>
                  <a:srgbClr val="000000"/>
                </a:solidFill>
                <a:latin typeface="Arial"/>
              </a:rPr>
              <a:t>Повторение ранее изученного материала</a:t>
            </a:r>
            <a:r>
              <a:rPr lang="ru-RU" b="1" dirty="0" smtClean="0">
                <a:solidFill>
                  <a:srgbClr val="000000"/>
                </a:solidFill>
                <a:latin typeface="Arial"/>
              </a:rPr>
              <a:t/>
            </a:r>
            <a:br>
              <a:rPr lang="ru-RU" b="1" dirty="0" smtClean="0">
                <a:solidFill>
                  <a:srgbClr val="000000"/>
                </a:solidFill>
                <a:latin typeface="Arial"/>
              </a:rPr>
            </a:br>
            <a:r>
              <a:rPr lang="ru-RU" sz="2100" b="1" dirty="0" smtClean="0">
                <a:solidFill>
                  <a:srgbClr val="000000"/>
                </a:solidFill>
                <a:latin typeface="Arial"/>
              </a:rPr>
              <a:t>Основные </a:t>
            </a:r>
            <a:r>
              <a:rPr lang="ru-RU" sz="2100" b="1" dirty="0">
                <a:solidFill>
                  <a:srgbClr val="000000"/>
                </a:solidFill>
                <a:latin typeface="Arial"/>
              </a:rPr>
              <a:t>принципы </a:t>
            </a:r>
            <a:r>
              <a:rPr lang="ru-RU" sz="2100" b="1" dirty="0" smtClean="0">
                <a:solidFill>
                  <a:srgbClr val="000000"/>
                </a:solidFill>
                <a:latin typeface="Arial"/>
              </a:rPr>
              <a:t>Конституционного Суда </a:t>
            </a:r>
            <a:r>
              <a:rPr lang="ru-RU" b="1" dirty="0">
                <a:solidFill>
                  <a:srgbClr val="000000"/>
                </a:solidFill>
                <a:latin typeface="Arial"/>
              </a:rPr>
              <a:t/>
            </a:r>
            <a:br>
              <a:rPr lang="ru-RU" b="1" dirty="0">
                <a:solidFill>
                  <a:srgbClr val="000000"/>
                </a:solidFill>
                <a:latin typeface="Arial"/>
              </a:rPr>
            </a:br>
            <a:endParaRPr lang="ru-RU" dirty="0"/>
          </a:p>
        </p:txBody>
      </p:sp>
      <p:sp>
        <p:nvSpPr>
          <p:cNvPr id="17411" name="Объект 2"/>
          <p:cNvSpPr>
            <a:spLocks noGrp="1"/>
          </p:cNvSpPr>
          <p:nvPr>
            <p:ph idx="1"/>
          </p:nvPr>
        </p:nvSpPr>
        <p:spPr/>
        <p:txBody>
          <a:bodyPr/>
          <a:lstStyle/>
          <a:p>
            <a:pPr marL="457200" indent="-457200" eaLnBrk="1" hangingPunct="1">
              <a:buFont typeface="Arial Black" pitchFamily="34" charset="0"/>
              <a:buAutoNum type="arabicPeriod"/>
            </a:pPr>
            <a:r>
              <a:rPr lang="ru-RU" altLang="ru-RU" smtClean="0">
                <a:cs typeface="Arial" pitchFamily="34" charset="0"/>
              </a:rPr>
              <a:t>Независимость судей</a:t>
            </a:r>
          </a:p>
          <a:p>
            <a:pPr marL="457200" indent="-457200" eaLnBrk="1" hangingPunct="1">
              <a:buFont typeface="Arial Black" pitchFamily="34" charset="0"/>
              <a:buAutoNum type="arabicPeriod"/>
            </a:pPr>
            <a:r>
              <a:rPr lang="ru-RU" altLang="ru-RU" smtClean="0">
                <a:cs typeface="Arial" pitchFamily="34" charset="0"/>
              </a:rPr>
              <a:t>Коллегиальность </a:t>
            </a:r>
          </a:p>
          <a:p>
            <a:pPr marL="457200" indent="-457200" eaLnBrk="1" hangingPunct="1">
              <a:buFont typeface="Arial Black" pitchFamily="34" charset="0"/>
              <a:buAutoNum type="arabicPeriod"/>
            </a:pPr>
            <a:r>
              <a:rPr lang="ru-RU" altLang="ru-RU" smtClean="0">
                <a:cs typeface="Arial" pitchFamily="34" charset="0"/>
              </a:rPr>
              <a:t>Гласность </a:t>
            </a:r>
          </a:p>
          <a:p>
            <a:pPr marL="457200" indent="-457200" eaLnBrk="1" hangingPunct="1">
              <a:buFont typeface="Arial Black" pitchFamily="34" charset="0"/>
              <a:buAutoNum type="arabicPeriod"/>
            </a:pPr>
            <a:r>
              <a:rPr lang="ru-RU" altLang="ru-RU" smtClean="0">
                <a:cs typeface="Arial" pitchFamily="34" charset="0"/>
              </a:rPr>
              <a:t>Устность разбирательства</a:t>
            </a:r>
          </a:p>
          <a:p>
            <a:pPr marL="457200" indent="-457200" eaLnBrk="1" hangingPunct="1">
              <a:buFont typeface="Arial Black" pitchFamily="34" charset="0"/>
              <a:buAutoNum type="arabicPeriod"/>
            </a:pPr>
            <a:r>
              <a:rPr lang="ru-RU" altLang="ru-RU" smtClean="0">
                <a:cs typeface="Arial" pitchFamily="34" charset="0"/>
              </a:rPr>
              <a:t>Язык судопроизводства</a:t>
            </a:r>
          </a:p>
          <a:p>
            <a:pPr marL="457200" indent="-457200" eaLnBrk="1" hangingPunct="1">
              <a:buFont typeface="Arial Black" pitchFamily="34" charset="0"/>
              <a:buAutoNum type="arabicPeriod"/>
            </a:pPr>
            <a:r>
              <a:rPr lang="ru-RU" altLang="ru-RU" smtClean="0">
                <a:cs typeface="Arial" pitchFamily="34" charset="0"/>
              </a:rPr>
              <a:t>Непрерывность судебного заседания </a:t>
            </a:r>
          </a:p>
          <a:p>
            <a:pPr marL="457200" indent="-457200" eaLnBrk="1" hangingPunct="1">
              <a:buFont typeface="Arial Black" pitchFamily="34" charset="0"/>
              <a:buAutoNum type="arabicPeriod"/>
            </a:pPr>
            <a:r>
              <a:rPr lang="ru-RU" altLang="ru-RU" smtClean="0">
                <a:cs typeface="Arial" pitchFamily="34" charset="0"/>
              </a:rPr>
              <a:t>Состязательность и равноправие сторон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550863"/>
            <a:ext cx="5716587" cy="1146175"/>
          </a:xfrm>
        </p:spPr>
        <p:txBody>
          <a:bodyPr>
            <a:normAutofit fontScale="90000"/>
          </a:bodyPr>
          <a:lstStyle/>
          <a:p>
            <a:pPr eaLnBrk="1" fontAlgn="auto" hangingPunct="1">
              <a:spcAft>
                <a:spcPts val="0"/>
              </a:spcAft>
              <a:defRPr/>
            </a:pPr>
            <a:r>
              <a:rPr lang="ru-RU" sz="3200" dirty="0">
                <a:solidFill>
                  <a:srgbClr val="D1282E"/>
                </a:solidFill>
              </a:rPr>
              <a:t>Конституционное судопроизводство</a:t>
            </a:r>
            <a:br>
              <a:rPr lang="ru-RU" sz="3200" dirty="0">
                <a:solidFill>
                  <a:srgbClr val="D1282E"/>
                </a:solidFill>
              </a:rPr>
            </a:br>
            <a:r>
              <a:rPr lang="ru-RU" sz="1800" b="1" cap="none" spc="0" dirty="0">
                <a:solidFill>
                  <a:srgbClr val="000000"/>
                </a:solidFill>
                <a:latin typeface="Arial"/>
              </a:rPr>
              <a:t>Повторение ранее изученного материала</a:t>
            </a:r>
            <a:r>
              <a:rPr lang="ru-RU" sz="2000" b="1" dirty="0" smtClean="0">
                <a:solidFill>
                  <a:srgbClr val="000000"/>
                </a:solidFill>
                <a:latin typeface="Arial"/>
              </a:rPr>
              <a:t/>
            </a:r>
            <a:br>
              <a:rPr lang="ru-RU" sz="2000" b="1" dirty="0" smtClean="0">
                <a:solidFill>
                  <a:srgbClr val="000000"/>
                </a:solidFill>
                <a:latin typeface="Arial"/>
              </a:rPr>
            </a:br>
            <a:r>
              <a:rPr lang="ru-RU" sz="2100" b="1" dirty="0" smtClean="0">
                <a:solidFill>
                  <a:srgbClr val="000000"/>
                </a:solidFill>
                <a:latin typeface="Arial"/>
              </a:rPr>
              <a:t>Основные </a:t>
            </a:r>
            <a:r>
              <a:rPr lang="ru-RU" sz="2100" b="1" dirty="0">
                <a:solidFill>
                  <a:srgbClr val="000000"/>
                </a:solidFill>
                <a:latin typeface="Arial"/>
              </a:rPr>
              <a:t>стадии Конституционного судопроизводства</a:t>
            </a:r>
            <a:endParaRPr lang="ru-RU" sz="2100" dirty="0"/>
          </a:p>
        </p:txBody>
      </p:sp>
      <p:sp>
        <p:nvSpPr>
          <p:cNvPr id="3" name="Объект 2"/>
          <p:cNvSpPr>
            <a:spLocks noGrp="1"/>
          </p:cNvSpPr>
          <p:nvPr>
            <p:ph idx="1"/>
          </p:nvPr>
        </p:nvSpPr>
        <p:spPr>
          <a:xfrm>
            <a:off x="633413" y="1846263"/>
            <a:ext cx="7561262" cy="4457700"/>
          </a:xfrm>
        </p:spPr>
        <p:txBody>
          <a:bodyPr rtlCol="0">
            <a:normAutofit lnSpcReduction="10000"/>
          </a:bodyPr>
          <a:lstStyle/>
          <a:p>
            <a:pPr eaLnBrk="1" fontAlgn="auto" hangingPunct="1">
              <a:defRPr/>
            </a:pPr>
            <a:r>
              <a:rPr lang="ru-RU" dirty="0" smtClean="0">
                <a:cs typeface="Arial" panose="020B0604020202020204" pitchFamily="34" charset="0"/>
              </a:rPr>
              <a:t>1.</a:t>
            </a:r>
            <a:r>
              <a:rPr lang="ru-RU" u="sng" dirty="0" smtClean="0">
                <a:solidFill>
                  <a:srgbClr val="FF0000"/>
                </a:solidFill>
                <a:cs typeface="Arial" panose="020B0604020202020204" pitchFamily="34" charset="0"/>
              </a:rPr>
              <a:t>Обращение в КС РФ. </a:t>
            </a:r>
            <a:r>
              <a:rPr lang="ru-RU" dirty="0" smtClean="0">
                <a:cs typeface="Arial" panose="020B0604020202020204" pitchFamily="34" charset="0"/>
              </a:rPr>
              <a:t>Поводом к рассмотрению дела в КС РФ является обращение в КС РФ в форме запроса, ходатайства или жалобы Основание для рассмотрения дела- правовая неопределенность в вопросе о том, соответствует ли Конституции РФ закон, иной нормативный акт, договор между органами государственной власти, не вступивший в силу международный договор.</a:t>
            </a:r>
          </a:p>
          <a:p>
            <a:pPr eaLnBrk="1" fontAlgn="auto" hangingPunct="1">
              <a:defRPr/>
            </a:pPr>
            <a:r>
              <a:rPr lang="ru-RU" dirty="0" smtClean="0">
                <a:cs typeface="Arial" panose="020B0604020202020204" pitchFamily="34" charset="0"/>
              </a:rPr>
              <a:t>2.</a:t>
            </a:r>
            <a:r>
              <a:rPr lang="ru-RU" u="sng" dirty="0" smtClean="0">
                <a:solidFill>
                  <a:srgbClr val="FF0000"/>
                </a:solidFill>
                <a:cs typeface="Arial" panose="020B0604020202020204" pitchFamily="34" charset="0"/>
              </a:rPr>
              <a:t>Предварительное рассмотрение обращения Секретариатом. </a:t>
            </a:r>
            <a:r>
              <a:rPr lang="ru-RU" dirty="0" smtClean="0">
                <a:cs typeface="Arial" panose="020B0604020202020204" pitchFamily="34" charset="0"/>
              </a:rPr>
              <a:t>Обращения, поступающие в КС РФ, подлежат обязательной регистрации, после чего изучаются Секретариатом, который обращает внимание на формальные несоответствия, например: обращение явно не подведомственно КС РФ; по форме не отвечает требованиям закона; не оплачено гос. пошлиной.</a:t>
            </a:r>
            <a:endParaRPr lang="ru-RU" dirty="0">
              <a:cs typeface="Arial" panose="020B0604020202020204" pitchFamily="34" charset="0"/>
            </a:endParaRPr>
          </a:p>
        </p:txBody>
      </p:sp>
      <p:pic>
        <p:nvPicPr>
          <p:cNvPr id="18436" name="Рисунок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086725" y="1697038"/>
            <a:ext cx="3817938" cy="399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2900" dirty="0">
                <a:solidFill>
                  <a:srgbClr val="D1282E"/>
                </a:solidFill>
              </a:rPr>
              <a:t>Конституционное судопроизводство</a:t>
            </a:r>
            <a:br>
              <a:rPr lang="ru-RU" sz="2900" dirty="0">
                <a:solidFill>
                  <a:srgbClr val="D1282E"/>
                </a:solidFill>
              </a:rPr>
            </a:br>
            <a:r>
              <a:rPr lang="ru-RU" sz="1600" b="1" cap="none" spc="0" dirty="0">
                <a:solidFill>
                  <a:srgbClr val="000000"/>
                </a:solidFill>
                <a:latin typeface="Arial"/>
              </a:rPr>
              <a:t>Повторение ранее изученного материала</a:t>
            </a:r>
            <a:endParaRPr lang="ru-RU" dirty="0"/>
          </a:p>
        </p:txBody>
      </p:sp>
      <p:sp>
        <p:nvSpPr>
          <p:cNvPr id="19459" name="Объект 2"/>
          <p:cNvSpPr>
            <a:spLocks noGrp="1"/>
          </p:cNvSpPr>
          <p:nvPr>
            <p:ph idx="1"/>
          </p:nvPr>
        </p:nvSpPr>
        <p:spPr>
          <a:xfrm>
            <a:off x="1096963" y="1873250"/>
            <a:ext cx="10058400" cy="4325938"/>
          </a:xfrm>
        </p:spPr>
        <p:txBody>
          <a:bodyPr/>
          <a:lstStyle/>
          <a:p>
            <a:pPr eaLnBrk="1" hangingPunct="1"/>
            <a:r>
              <a:rPr lang="ru-RU" altLang="ru-RU" smtClean="0">
                <a:cs typeface="Arial" pitchFamily="34" charset="0"/>
              </a:rPr>
              <a:t>3</a:t>
            </a:r>
            <a:r>
              <a:rPr lang="ru-RU" altLang="ru-RU" u="sng" smtClean="0">
                <a:solidFill>
                  <a:srgbClr val="FF0000"/>
                </a:solidFill>
                <a:cs typeface="Arial" pitchFamily="34" charset="0"/>
              </a:rPr>
              <a:t>.Предварительное рассмотрение обращения судьями. </a:t>
            </a:r>
            <a:r>
              <a:rPr lang="ru-RU" altLang="ru-RU" smtClean="0">
                <a:cs typeface="Arial" pitchFamily="34" charset="0"/>
              </a:rPr>
              <a:t>По указанию Председателя КС РФ один или несколько судей анализируют обращение и дают предварительный ответ на вопрос, заданный в обращении.</a:t>
            </a:r>
          </a:p>
          <a:p>
            <a:pPr eaLnBrk="1" hangingPunct="1"/>
            <a:r>
              <a:rPr lang="ru-RU" altLang="ru-RU" smtClean="0">
                <a:cs typeface="Arial" pitchFamily="34" charset="0"/>
              </a:rPr>
              <a:t>4.</a:t>
            </a:r>
            <a:r>
              <a:rPr lang="ru-RU" altLang="ru-RU" u="sng" smtClean="0">
                <a:solidFill>
                  <a:srgbClr val="FF0000"/>
                </a:solidFill>
                <a:cs typeface="Arial" pitchFamily="34" charset="0"/>
              </a:rPr>
              <a:t>Назначение и подготовка дела к слушанию.</a:t>
            </a:r>
          </a:p>
          <a:p>
            <a:pPr eaLnBrk="1" hangingPunct="1"/>
            <a:r>
              <a:rPr lang="ru-RU" altLang="ru-RU" smtClean="0">
                <a:cs typeface="Arial" pitchFamily="34" charset="0"/>
              </a:rPr>
              <a:t>5.</a:t>
            </a:r>
            <a:r>
              <a:rPr lang="ru-RU" altLang="ru-RU" u="sng" smtClean="0">
                <a:solidFill>
                  <a:srgbClr val="FF0000"/>
                </a:solidFill>
                <a:cs typeface="Arial" pitchFamily="34" charset="0"/>
              </a:rPr>
              <a:t>Судебное разбирательство. </a:t>
            </a:r>
            <a:r>
              <a:rPr lang="ru-RU" altLang="ru-RU" smtClean="0">
                <a:cs typeface="Arial" pitchFamily="34" charset="0"/>
              </a:rPr>
              <a:t>Решение КС РФ принимается открытым голосованием путем поименного оправа судей. Решение КС РФ считается принятым, если за него проголосовало большинство участвовавших в голосовании судей.</a:t>
            </a:r>
          </a:p>
          <a:p>
            <a:pPr eaLnBrk="1" hangingPunct="1"/>
            <a:r>
              <a:rPr lang="ru-RU" altLang="ru-RU" smtClean="0">
                <a:cs typeface="Arial" pitchFamily="34" charset="0"/>
              </a:rPr>
              <a:t>6.</a:t>
            </a:r>
            <a:r>
              <a:rPr lang="ru-RU" altLang="ru-RU" u="sng" smtClean="0">
                <a:solidFill>
                  <a:srgbClr val="FF0000"/>
                </a:solidFill>
                <a:cs typeface="Arial" pitchFamily="34" charset="0"/>
              </a:rPr>
              <a:t>Вынесение постановления</a:t>
            </a:r>
          </a:p>
          <a:p>
            <a:pPr eaLnBrk="1" hangingPunct="1"/>
            <a:endParaRPr lang="ru-RU" altLang="ru-RU" smtClean="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2" y="287338"/>
            <a:ext cx="6934230" cy="1330325"/>
          </a:xfrm>
        </p:spPr>
        <p:txBody>
          <a:bodyPr>
            <a:noAutofit/>
          </a:bodyPr>
          <a:lstStyle/>
          <a:p>
            <a:pPr eaLnBrk="1" fontAlgn="auto" hangingPunct="1">
              <a:spcAft>
                <a:spcPts val="0"/>
              </a:spcAft>
              <a:defRPr/>
            </a:pPr>
            <a:r>
              <a:rPr lang="ru-RU" sz="3200" dirty="0" smtClean="0">
                <a:solidFill>
                  <a:srgbClr val="D1282E"/>
                </a:solidFill>
              </a:rPr>
              <a:t>Повторение + задание:</a:t>
            </a:r>
            <a:endParaRPr lang="ru-RU" sz="3200" dirty="0"/>
          </a:p>
        </p:txBody>
      </p:sp>
      <p:sp>
        <p:nvSpPr>
          <p:cNvPr id="20483" name="Объект 2"/>
          <p:cNvSpPr>
            <a:spLocks noGrp="1"/>
          </p:cNvSpPr>
          <p:nvPr>
            <p:ph idx="1"/>
          </p:nvPr>
        </p:nvSpPr>
        <p:spPr/>
        <p:txBody>
          <a:bodyPr/>
          <a:lstStyle/>
          <a:p>
            <a:pPr algn="just" eaLnBrk="1" hangingPunct="1"/>
            <a:r>
              <a:rPr lang="ru-RU" altLang="ru-RU" smtClean="0">
                <a:solidFill>
                  <a:srgbClr val="000000"/>
                </a:solidFill>
                <a:cs typeface="Arial" pitchFamily="34" charset="0"/>
              </a:rPr>
              <a:t>Задание №1 В конце 90-х годов вышел закон, согласно которому администрация предприятий обязана была увольнять работников пенсионного возраста, имевших трудовой стаж, достаточный для получения полной пенсии. Несколько уволенных на этой основе пенсионеров за восстановлением своих прав обратились в</a:t>
            </a:r>
          </a:p>
          <a:p>
            <a:pPr algn="just" eaLnBrk="1" hangingPunct="1"/>
            <a:endParaRPr lang="ru-RU" altLang="ru-RU" smtClean="0">
              <a:solidFill>
                <a:srgbClr val="000000"/>
              </a:solidFill>
              <a:cs typeface="Arial" pitchFamily="34" charset="0"/>
            </a:endParaRPr>
          </a:p>
          <a:p>
            <a:pPr algn="just" eaLnBrk="1" hangingPunct="1"/>
            <a:r>
              <a:rPr lang="ru-RU" altLang="ru-RU" smtClean="0">
                <a:solidFill>
                  <a:srgbClr val="000000"/>
                </a:solidFill>
                <a:cs typeface="Arial" pitchFamily="34" charset="0"/>
              </a:rPr>
              <a:t>1) Европейский Суд по правам человека</a:t>
            </a:r>
          </a:p>
          <a:p>
            <a:pPr algn="just" eaLnBrk="1" hangingPunct="1"/>
            <a:r>
              <a:rPr lang="ru-RU" altLang="ru-RU" smtClean="0">
                <a:solidFill>
                  <a:srgbClr val="000000"/>
                </a:solidFill>
                <a:cs typeface="Arial" pitchFamily="34" charset="0"/>
              </a:rPr>
              <a:t>2) Верховный Суд</a:t>
            </a:r>
          </a:p>
          <a:p>
            <a:pPr algn="just" eaLnBrk="1" hangingPunct="1"/>
            <a:r>
              <a:rPr lang="ru-RU" altLang="ru-RU" smtClean="0">
                <a:solidFill>
                  <a:srgbClr val="000000"/>
                </a:solidFill>
                <a:cs typeface="Arial" pitchFamily="34" charset="0"/>
              </a:rPr>
              <a:t>3) Арбитражный Суд</a:t>
            </a:r>
          </a:p>
          <a:p>
            <a:pPr algn="just" eaLnBrk="1" hangingPunct="1"/>
            <a:r>
              <a:rPr lang="ru-RU" altLang="ru-RU" smtClean="0">
                <a:solidFill>
                  <a:srgbClr val="000000"/>
                </a:solidFill>
                <a:cs typeface="Arial" pitchFamily="34" charset="0"/>
              </a:rPr>
              <a:t>4) Конституционный Суд</a:t>
            </a:r>
          </a:p>
          <a:p>
            <a:pPr eaLnBrk="1" hangingPunct="1"/>
            <a:endParaRPr lang="ru-RU" altLang="ru-RU"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287338"/>
            <a:ext cx="4538662" cy="1357312"/>
          </a:xfrm>
        </p:spPr>
        <p:txBody>
          <a:bodyPr>
            <a:normAutofit/>
          </a:bodyPr>
          <a:lstStyle/>
          <a:p>
            <a:pPr eaLnBrk="1" fontAlgn="auto" hangingPunct="1">
              <a:spcAft>
                <a:spcPts val="0"/>
              </a:spcAft>
              <a:defRPr/>
            </a:pPr>
            <a:r>
              <a:rPr lang="ru-RU" sz="3200" dirty="0">
                <a:solidFill>
                  <a:srgbClr val="D1282E"/>
                </a:solidFill>
              </a:rPr>
              <a:t>Повторение + задание:</a:t>
            </a:r>
            <a:endParaRPr lang="ru-RU" dirty="0"/>
          </a:p>
        </p:txBody>
      </p:sp>
      <p:sp>
        <p:nvSpPr>
          <p:cNvPr id="21507" name="Объект 2"/>
          <p:cNvSpPr>
            <a:spLocks noGrp="1"/>
          </p:cNvSpPr>
          <p:nvPr>
            <p:ph idx="1"/>
          </p:nvPr>
        </p:nvSpPr>
        <p:spPr/>
        <p:txBody>
          <a:bodyPr/>
          <a:lstStyle/>
          <a:p>
            <a:pPr algn="just" eaLnBrk="1" hangingPunct="1"/>
            <a:r>
              <a:rPr lang="ru-RU" altLang="ru-RU" smtClean="0">
                <a:solidFill>
                  <a:srgbClr val="000000"/>
                </a:solidFill>
                <a:cs typeface="Arial" pitchFamily="34" charset="0"/>
              </a:rPr>
              <a:t>Задание №2 Возвращаясь с работы в 8 часов вечера, гражданин Р. начинает в квартире ремонтные работы, которые заканчиваются около полуночи, что мешает отдыхать соседям. Соседи обратились в суд. Этот спор подведомствен суду</a:t>
            </a:r>
          </a:p>
          <a:p>
            <a:pPr algn="just" eaLnBrk="1" hangingPunct="1"/>
            <a:r>
              <a:rPr lang="ru-RU" altLang="ru-RU" smtClean="0">
                <a:solidFill>
                  <a:srgbClr val="000000"/>
                </a:solidFill>
                <a:cs typeface="Arial" pitchFamily="34" charset="0"/>
              </a:rPr>
              <a:t> </a:t>
            </a:r>
          </a:p>
          <a:p>
            <a:pPr algn="just" eaLnBrk="1" hangingPunct="1"/>
            <a:r>
              <a:rPr lang="ru-RU" altLang="ru-RU" smtClean="0">
                <a:solidFill>
                  <a:srgbClr val="000000"/>
                </a:solidFill>
                <a:cs typeface="Arial" pitchFamily="34" charset="0"/>
              </a:rPr>
              <a:t>1) мировому</a:t>
            </a:r>
          </a:p>
          <a:p>
            <a:pPr algn="just" eaLnBrk="1" hangingPunct="1"/>
            <a:r>
              <a:rPr lang="ru-RU" altLang="ru-RU" smtClean="0">
                <a:solidFill>
                  <a:srgbClr val="000000"/>
                </a:solidFill>
                <a:cs typeface="Arial" pitchFamily="34" charset="0"/>
              </a:rPr>
              <a:t>2) присяжных</a:t>
            </a:r>
          </a:p>
          <a:p>
            <a:pPr algn="just" eaLnBrk="1" hangingPunct="1"/>
            <a:r>
              <a:rPr lang="ru-RU" altLang="ru-RU" smtClean="0">
                <a:solidFill>
                  <a:srgbClr val="000000"/>
                </a:solidFill>
                <a:cs typeface="Arial" pitchFamily="34" charset="0"/>
              </a:rPr>
              <a:t>3) конституционному</a:t>
            </a:r>
          </a:p>
          <a:p>
            <a:pPr algn="just" eaLnBrk="1" hangingPunct="1"/>
            <a:r>
              <a:rPr lang="ru-RU" altLang="ru-RU" smtClean="0">
                <a:solidFill>
                  <a:srgbClr val="000000"/>
                </a:solidFill>
                <a:cs typeface="Arial" pitchFamily="34" charset="0"/>
              </a:rPr>
              <a:t>4) арбитражному</a:t>
            </a:r>
          </a:p>
          <a:p>
            <a:pPr eaLnBrk="1" hangingPunct="1"/>
            <a:endParaRPr lang="ru-RU" alt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287338"/>
            <a:ext cx="5057775" cy="1449387"/>
          </a:xfrm>
        </p:spPr>
        <p:txBody>
          <a:bodyPr>
            <a:normAutofit/>
          </a:bodyPr>
          <a:lstStyle/>
          <a:p>
            <a:pPr eaLnBrk="1" fontAlgn="auto" hangingPunct="1">
              <a:spcAft>
                <a:spcPts val="0"/>
              </a:spcAft>
              <a:defRPr/>
            </a:pPr>
            <a:r>
              <a:rPr lang="ru-RU" sz="3200" dirty="0">
                <a:solidFill>
                  <a:srgbClr val="D1282E"/>
                </a:solidFill>
              </a:rPr>
              <a:t>Повторение + задание:</a:t>
            </a:r>
            <a:endParaRPr lang="ru-RU" dirty="0"/>
          </a:p>
        </p:txBody>
      </p:sp>
      <p:sp>
        <p:nvSpPr>
          <p:cNvPr id="22531" name="Объект 2"/>
          <p:cNvSpPr>
            <a:spLocks noGrp="1"/>
          </p:cNvSpPr>
          <p:nvPr>
            <p:ph idx="1"/>
          </p:nvPr>
        </p:nvSpPr>
        <p:spPr/>
        <p:txBody>
          <a:bodyPr/>
          <a:lstStyle/>
          <a:p>
            <a:pPr algn="just" eaLnBrk="1" hangingPunct="1"/>
            <a:r>
              <a:rPr lang="ru-RU" altLang="ru-RU" smtClean="0">
                <a:solidFill>
                  <a:srgbClr val="000000"/>
                </a:solidFill>
                <a:cs typeface="Arial" pitchFamily="34" charset="0"/>
              </a:rPr>
              <a:t>Задание №3 Индивидуальное частное предприятие «Таёжные коренья и травы» предъявило иск к муниципальной аптеке по поводу нарушения условий предоставления ему в аренду помещения.</a:t>
            </a:r>
          </a:p>
          <a:p>
            <a:pPr algn="just" eaLnBrk="1" hangingPunct="1"/>
            <a:r>
              <a:rPr lang="ru-RU" altLang="ru-RU" smtClean="0">
                <a:solidFill>
                  <a:srgbClr val="000000"/>
                </a:solidFill>
                <a:cs typeface="Arial" pitchFamily="34" charset="0"/>
              </a:rPr>
              <a:t>В каком суде будет рассмотрен данный иск?</a:t>
            </a:r>
          </a:p>
          <a:p>
            <a:pPr algn="just" eaLnBrk="1" hangingPunct="1"/>
            <a:r>
              <a:rPr lang="ru-RU" altLang="ru-RU" smtClean="0">
                <a:solidFill>
                  <a:srgbClr val="000000"/>
                </a:solidFill>
                <a:cs typeface="Arial" pitchFamily="34" charset="0"/>
              </a:rPr>
              <a:t> </a:t>
            </a:r>
          </a:p>
          <a:p>
            <a:pPr algn="just" eaLnBrk="1" hangingPunct="1"/>
            <a:r>
              <a:rPr lang="ru-RU" altLang="ru-RU" smtClean="0">
                <a:solidFill>
                  <a:srgbClr val="000000"/>
                </a:solidFill>
                <a:cs typeface="Arial" pitchFamily="34" charset="0"/>
              </a:rPr>
              <a:t>1) в арбитражном</a:t>
            </a:r>
          </a:p>
          <a:p>
            <a:pPr algn="just" eaLnBrk="1" hangingPunct="1"/>
            <a:r>
              <a:rPr lang="ru-RU" altLang="ru-RU" smtClean="0">
                <a:solidFill>
                  <a:srgbClr val="000000"/>
                </a:solidFill>
                <a:cs typeface="Arial" pitchFamily="34" charset="0"/>
              </a:rPr>
              <a:t>2) в суде общей юрисдикции</a:t>
            </a:r>
          </a:p>
          <a:p>
            <a:pPr algn="just" eaLnBrk="1" hangingPunct="1"/>
            <a:r>
              <a:rPr lang="ru-RU" altLang="ru-RU" smtClean="0">
                <a:solidFill>
                  <a:srgbClr val="000000"/>
                </a:solidFill>
                <a:cs typeface="Arial" pitchFamily="34" charset="0"/>
              </a:rPr>
              <a:t>3) в мировом</a:t>
            </a:r>
          </a:p>
          <a:p>
            <a:pPr algn="just" eaLnBrk="1" hangingPunct="1"/>
            <a:r>
              <a:rPr lang="ru-RU" altLang="ru-RU" smtClean="0">
                <a:solidFill>
                  <a:srgbClr val="000000"/>
                </a:solidFill>
                <a:cs typeface="Arial" pitchFamily="34" charset="0"/>
              </a:rPr>
              <a:t>4) в конституционном</a:t>
            </a:r>
          </a:p>
          <a:p>
            <a:pPr eaLnBrk="1" hangingPunct="1"/>
            <a:endParaRPr lang="ru-RU" alt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188" y="1028700"/>
            <a:ext cx="10058400" cy="647700"/>
          </a:xfrm>
        </p:spPr>
        <p:txBody>
          <a:bodyPr/>
          <a:lstStyle/>
          <a:p>
            <a:pPr eaLnBrk="1" fontAlgn="auto" hangingPunct="1">
              <a:spcAft>
                <a:spcPts val="0"/>
              </a:spcAft>
              <a:defRPr/>
            </a:pPr>
            <a:r>
              <a:rPr lang="ru-RU" dirty="0">
                <a:solidFill>
                  <a:srgbClr val="D1282E"/>
                </a:solidFill>
              </a:rPr>
              <a:t>План урока:</a:t>
            </a:r>
            <a:endParaRPr lang="ru-RU" dirty="0"/>
          </a:p>
        </p:txBody>
      </p:sp>
      <p:sp>
        <p:nvSpPr>
          <p:cNvPr id="3" name="Объект 2"/>
          <p:cNvSpPr>
            <a:spLocks noGrp="1"/>
          </p:cNvSpPr>
          <p:nvPr>
            <p:ph idx="1"/>
          </p:nvPr>
        </p:nvSpPr>
        <p:spPr>
          <a:xfrm>
            <a:off x="820738" y="1784350"/>
            <a:ext cx="10401300" cy="4792663"/>
          </a:xfrm>
        </p:spPr>
        <p:txBody>
          <a:bodyPr rtlCol="0">
            <a:normAutofit fontScale="55000" lnSpcReduction="20000"/>
          </a:bodyPr>
          <a:lstStyle/>
          <a:p>
            <a:pPr marL="457200" indent="-457200" eaLnBrk="1" fontAlgn="auto" hangingPunct="1">
              <a:buFont typeface="Arial" pitchFamily="34" charset="0"/>
              <a:buAutoNum type="arabicPeriod"/>
              <a:defRPr/>
            </a:pPr>
            <a:r>
              <a:rPr lang="ru-RU" sz="1900" dirty="0">
                <a:solidFill>
                  <a:srgbClr val="000000"/>
                </a:solidFill>
              </a:rPr>
              <a:t>Повторение ранее изученного материала</a:t>
            </a:r>
          </a:p>
          <a:p>
            <a:pPr eaLnBrk="1" fontAlgn="auto" hangingPunct="1">
              <a:defRPr/>
            </a:pPr>
            <a:r>
              <a:rPr lang="ru-RU" sz="1900" dirty="0">
                <a:solidFill>
                  <a:srgbClr val="000000"/>
                </a:solidFill>
              </a:rPr>
              <a:t>А) Процессуальное </a:t>
            </a:r>
            <a:r>
              <a:rPr lang="ru-RU" sz="1900" dirty="0" smtClean="0">
                <a:solidFill>
                  <a:srgbClr val="000000"/>
                </a:solidFill>
              </a:rPr>
              <a:t>право (повторение </a:t>
            </a:r>
            <a:r>
              <a:rPr lang="ru-RU" sz="1900" dirty="0">
                <a:solidFill>
                  <a:srgbClr val="000000"/>
                </a:solidFill>
              </a:rPr>
              <a:t>+ задание)</a:t>
            </a:r>
          </a:p>
          <a:p>
            <a:pPr eaLnBrk="1" fontAlgn="auto" hangingPunct="1">
              <a:defRPr/>
            </a:pPr>
            <a:r>
              <a:rPr lang="ru-RU" sz="1900" dirty="0">
                <a:solidFill>
                  <a:srgbClr val="000000"/>
                </a:solidFill>
              </a:rPr>
              <a:t>Б) Гражданский </a:t>
            </a:r>
            <a:r>
              <a:rPr lang="ru-RU" sz="1900" dirty="0" smtClean="0">
                <a:solidFill>
                  <a:srgbClr val="000000"/>
                </a:solidFill>
              </a:rPr>
              <a:t>процесс (повторение </a:t>
            </a:r>
            <a:r>
              <a:rPr lang="ru-RU" sz="1900" dirty="0">
                <a:solidFill>
                  <a:srgbClr val="000000"/>
                </a:solidFill>
              </a:rPr>
              <a:t>+ задание)</a:t>
            </a:r>
          </a:p>
          <a:p>
            <a:pPr eaLnBrk="1" fontAlgn="auto" hangingPunct="1">
              <a:defRPr/>
            </a:pPr>
            <a:r>
              <a:rPr lang="ru-RU" sz="1900" dirty="0">
                <a:solidFill>
                  <a:srgbClr val="000000"/>
                </a:solidFill>
              </a:rPr>
              <a:t>В) Арбитражный </a:t>
            </a:r>
            <a:r>
              <a:rPr lang="ru-RU" sz="1900" dirty="0" smtClean="0">
                <a:solidFill>
                  <a:srgbClr val="000000"/>
                </a:solidFill>
              </a:rPr>
              <a:t>процесс (повторение </a:t>
            </a:r>
            <a:r>
              <a:rPr lang="ru-RU" sz="1900" dirty="0">
                <a:solidFill>
                  <a:srgbClr val="000000"/>
                </a:solidFill>
              </a:rPr>
              <a:t>+ задание</a:t>
            </a:r>
            <a:r>
              <a:rPr lang="ru-RU" sz="1900" dirty="0" smtClean="0">
                <a:solidFill>
                  <a:srgbClr val="000000"/>
                </a:solidFill>
              </a:rPr>
              <a:t>)</a:t>
            </a:r>
          </a:p>
          <a:p>
            <a:pPr eaLnBrk="1" fontAlgn="auto" hangingPunct="1">
              <a:defRPr/>
            </a:pPr>
            <a:r>
              <a:rPr lang="ru-RU" sz="1900" dirty="0" smtClean="0">
                <a:solidFill>
                  <a:srgbClr val="000000"/>
                </a:solidFill>
              </a:rPr>
              <a:t>Г)</a:t>
            </a:r>
            <a:r>
              <a:rPr lang="ru-RU" sz="1900" dirty="0">
                <a:solidFill>
                  <a:srgbClr val="000000"/>
                </a:solidFill>
              </a:rPr>
              <a:t> Уголовный </a:t>
            </a:r>
            <a:r>
              <a:rPr lang="ru-RU" sz="1900" dirty="0" smtClean="0">
                <a:solidFill>
                  <a:srgbClr val="000000"/>
                </a:solidFill>
              </a:rPr>
              <a:t>процесс </a:t>
            </a:r>
            <a:r>
              <a:rPr lang="ru-RU" sz="1900" dirty="0">
                <a:solidFill>
                  <a:srgbClr val="000000"/>
                </a:solidFill>
              </a:rPr>
              <a:t>(повторение + задание)</a:t>
            </a:r>
          </a:p>
          <a:p>
            <a:pPr eaLnBrk="1" fontAlgn="auto" hangingPunct="1">
              <a:defRPr/>
            </a:pPr>
            <a:r>
              <a:rPr lang="ru-RU" sz="1900" dirty="0" smtClean="0">
                <a:solidFill>
                  <a:srgbClr val="000000"/>
                </a:solidFill>
              </a:rPr>
              <a:t>Д)</a:t>
            </a:r>
            <a:r>
              <a:rPr lang="ru-RU" sz="1900" dirty="0">
                <a:solidFill>
                  <a:srgbClr val="000000"/>
                </a:solidFill>
              </a:rPr>
              <a:t> Административная </a:t>
            </a:r>
            <a:r>
              <a:rPr lang="ru-RU" sz="1900" dirty="0" smtClean="0">
                <a:solidFill>
                  <a:srgbClr val="000000"/>
                </a:solidFill>
              </a:rPr>
              <a:t>юрисдикция </a:t>
            </a:r>
            <a:r>
              <a:rPr lang="ru-RU" sz="1900" dirty="0">
                <a:solidFill>
                  <a:srgbClr val="000000"/>
                </a:solidFill>
              </a:rPr>
              <a:t>(повторение + задание</a:t>
            </a:r>
            <a:r>
              <a:rPr lang="ru-RU" sz="1900" dirty="0" smtClean="0">
                <a:solidFill>
                  <a:srgbClr val="000000"/>
                </a:solidFill>
              </a:rPr>
              <a:t>)</a:t>
            </a:r>
          </a:p>
          <a:p>
            <a:pPr lvl="0" eaLnBrk="1" fontAlgn="auto" hangingPunct="1">
              <a:defRPr/>
            </a:pPr>
            <a:r>
              <a:rPr lang="ru-RU" sz="1900" dirty="0">
                <a:solidFill>
                  <a:srgbClr val="000000"/>
                </a:solidFill>
              </a:rPr>
              <a:t>Е</a:t>
            </a:r>
            <a:r>
              <a:rPr lang="ru-RU" sz="1900" dirty="0" smtClean="0">
                <a:solidFill>
                  <a:srgbClr val="000000"/>
                </a:solidFill>
              </a:rPr>
              <a:t>) Конституционное судопроизводство </a:t>
            </a:r>
            <a:r>
              <a:rPr lang="ru-RU" sz="1900" dirty="0">
                <a:solidFill>
                  <a:srgbClr val="000000"/>
                </a:solidFill>
              </a:rPr>
              <a:t>(повторение + задание</a:t>
            </a:r>
            <a:r>
              <a:rPr lang="ru-RU" sz="1900" dirty="0" smtClean="0">
                <a:solidFill>
                  <a:srgbClr val="000000"/>
                </a:solidFill>
              </a:rPr>
              <a:t>)</a:t>
            </a:r>
          </a:p>
          <a:p>
            <a:pPr lvl="0" eaLnBrk="1" fontAlgn="auto" hangingPunct="1">
              <a:defRPr/>
            </a:pPr>
            <a:r>
              <a:rPr lang="ru-RU" sz="1900" dirty="0" smtClean="0">
                <a:solidFill>
                  <a:srgbClr val="000000"/>
                </a:solidFill>
              </a:rPr>
              <a:t>Ё) Правовые основы антитеррористической политики Российского государства </a:t>
            </a:r>
            <a:r>
              <a:rPr lang="ru-RU" sz="1900" dirty="0">
                <a:solidFill>
                  <a:srgbClr val="000000"/>
                </a:solidFill>
              </a:rPr>
              <a:t>(повторение + задание)</a:t>
            </a:r>
          </a:p>
          <a:p>
            <a:pPr lvl="0" eaLnBrk="1" fontAlgn="auto" hangingPunct="1">
              <a:defRPr/>
            </a:pPr>
            <a:endParaRPr lang="ru-RU" sz="1900" dirty="0">
              <a:solidFill>
                <a:srgbClr val="000000"/>
              </a:solidFill>
            </a:endParaRPr>
          </a:p>
          <a:p>
            <a:pPr eaLnBrk="1" fontAlgn="auto" hangingPunct="1">
              <a:defRPr/>
            </a:pPr>
            <a:endParaRPr lang="ru-RU" sz="1900" dirty="0">
              <a:solidFill>
                <a:srgbClr val="000000"/>
              </a:solidFill>
            </a:endParaRPr>
          </a:p>
          <a:p>
            <a:pPr marL="457200" indent="-457200" eaLnBrk="1" fontAlgn="auto" hangingPunct="1">
              <a:buFont typeface="Arial" pitchFamily="34" charset="0"/>
              <a:buAutoNum type="arabicPeriod" startAt="2"/>
              <a:defRPr/>
            </a:pPr>
            <a:r>
              <a:rPr lang="ru-RU" sz="1900" dirty="0">
                <a:solidFill>
                  <a:srgbClr val="000000"/>
                </a:solidFill>
              </a:rPr>
              <a:t>Изучение нового материала:</a:t>
            </a:r>
          </a:p>
          <a:p>
            <a:pPr eaLnBrk="1" fontAlgn="auto" hangingPunct="1">
              <a:defRPr/>
            </a:pPr>
            <a:r>
              <a:rPr lang="ru-RU" sz="1900" dirty="0" smtClean="0">
                <a:solidFill>
                  <a:srgbClr val="000000"/>
                </a:solidFill>
              </a:rPr>
              <a:t>А) Правовая база противодействия терроризму в России</a:t>
            </a:r>
          </a:p>
          <a:p>
            <a:pPr eaLnBrk="1" fontAlgn="auto" hangingPunct="1">
              <a:defRPr/>
            </a:pPr>
            <a:r>
              <a:rPr lang="ru-RU" sz="1900" dirty="0" smtClean="0">
                <a:solidFill>
                  <a:srgbClr val="000000"/>
                </a:solidFill>
              </a:rPr>
              <a:t>Б) Органы власти, проводящие политику противодействия терроризму</a:t>
            </a:r>
          </a:p>
          <a:p>
            <a:pPr eaLnBrk="1" fontAlgn="auto" hangingPunct="1">
              <a:defRPr/>
            </a:pPr>
            <a:r>
              <a:rPr lang="ru-RU" sz="1900" dirty="0" smtClean="0">
                <a:solidFill>
                  <a:srgbClr val="000000"/>
                </a:solidFill>
              </a:rPr>
              <a:t>В) Роль СМИ и гражданского общества в противодействии терроризму</a:t>
            </a:r>
          </a:p>
          <a:p>
            <a:pPr eaLnBrk="1" fontAlgn="auto" hangingPunct="1">
              <a:defRPr/>
            </a:pPr>
            <a:r>
              <a:rPr lang="ru-RU" sz="1900" dirty="0" smtClean="0">
                <a:solidFill>
                  <a:srgbClr val="000000"/>
                </a:solidFill>
              </a:rPr>
              <a:t>Г) Человек и глобальные вызовы современного общества</a:t>
            </a:r>
          </a:p>
          <a:p>
            <a:pPr eaLnBrk="1" fontAlgn="auto" hangingPunct="1">
              <a:defRPr/>
            </a:pPr>
            <a:r>
              <a:rPr lang="ru-RU" sz="1900" dirty="0" smtClean="0">
                <a:solidFill>
                  <a:srgbClr val="000000"/>
                </a:solidFill>
              </a:rPr>
              <a:t>Д) Человек в мире информации</a:t>
            </a:r>
          </a:p>
          <a:p>
            <a:pPr eaLnBrk="1" fontAlgn="auto" hangingPunct="1">
              <a:defRPr/>
            </a:pPr>
            <a:r>
              <a:rPr lang="ru-RU" sz="1900" dirty="0" smtClean="0">
                <a:solidFill>
                  <a:srgbClr val="000000"/>
                </a:solidFill>
              </a:rPr>
              <a:t>Е) Человек и ценности современного общества</a:t>
            </a:r>
          </a:p>
          <a:p>
            <a:pPr eaLnBrk="1" fontAlgn="auto" hangingPunct="1">
              <a:defRPr/>
            </a:pPr>
            <a:endParaRPr lang="ru-RU" sz="1900" dirty="0" smtClean="0">
              <a:solidFill>
                <a:srgbClr val="000000"/>
              </a:solidFill>
            </a:endParaRPr>
          </a:p>
          <a:p>
            <a:pPr eaLnBrk="1" fontAlgn="auto" hangingPunct="1">
              <a:defRPr/>
            </a:pPr>
            <a:r>
              <a:rPr lang="ru-RU" sz="1900" dirty="0" smtClean="0">
                <a:solidFill>
                  <a:srgbClr val="000000"/>
                </a:solidFill>
              </a:rPr>
              <a:t>3</a:t>
            </a:r>
            <a:r>
              <a:rPr lang="ru-RU" sz="1900" dirty="0">
                <a:solidFill>
                  <a:srgbClr val="000000"/>
                </a:solidFill>
              </a:rPr>
              <a:t>. Задания для закрепления и рекомендации</a:t>
            </a:r>
          </a:p>
          <a:p>
            <a:pPr eaLnBrk="1" fontAlgn="auto" hangingPunct="1">
              <a:defRP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721600" cy="787879"/>
          </a:xfrm>
        </p:spPr>
        <p:txBody>
          <a:bodyPr>
            <a:normAutofit fontScale="90000"/>
          </a:bodyPr>
          <a:lstStyle/>
          <a:p>
            <a:pPr lvl="0" eaLnBrk="1" fontAlgn="auto" hangingPunct="1">
              <a:spcBef>
                <a:spcPct val="20000"/>
              </a:spcBef>
              <a:spcAft>
                <a:spcPts val="600"/>
              </a:spcAft>
              <a:defRPr/>
            </a:pPr>
            <a:r>
              <a:rPr lang="ru-RU" dirty="0" smtClean="0"/>
              <a:t>Изучение нового материала</a:t>
            </a:r>
            <a:br>
              <a:rPr lang="ru-RU" dirty="0" smtClean="0"/>
            </a:br>
            <a:r>
              <a:rPr lang="ru-RU" sz="1300" b="1" cap="none" spc="0" dirty="0" smtClean="0">
                <a:solidFill>
                  <a:srgbClr val="000000"/>
                </a:solidFill>
                <a:latin typeface="Arial"/>
                <a:ea typeface="+mn-ea"/>
                <a:cs typeface="+mn-cs"/>
              </a:rPr>
              <a:t>Защита </a:t>
            </a:r>
            <a:r>
              <a:rPr lang="ru-RU" sz="1300" b="1" cap="none" spc="0" dirty="0">
                <a:solidFill>
                  <a:srgbClr val="000000"/>
                </a:solidFill>
                <a:latin typeface="Arial"/>
                <a:ea typeface="+mn-ea"/>
                <a:cs typeface="+mn-cs"/>
              </a:rPr>
              <a:t>прав и свобод человека средствами </a:t>
            </a:r>
            <a:r>
              <a:rPr lang="ru-RU" sz="1300" b="1" cap="none" spc="0" dirty="0" smtClean="0">
                <a:solidFill>
                  <a:srgbClr val="000000"/>
                </a:solidFill>
                <a:latin typeface="Arial"/>
                <a:ea typeface="+mn-ea"/>
                <a:cs typeface="+mn-cs"/>
              </a:rPr>
              <a:t>ООН</a:t>
            </a:r>
            <a:endParaRPr lang="ru-RU" dirty="0"/>
          </a:p>
        </p:txBody>
      </p:sp>
      <p:sp>
        <p:nvSpPr>
          <p:cNvPr id="3" name="Объект 2"/>
          <p:cNvSpPr>
            <a:spLocks noGrp="1"/>
          </p:cNvSpPr>
          <p:nvPr>
            <p:ph idx="1"/>
          </p:nvPr>
        </p:nvSpPr>
        <p:spPr>
          <a:xfrm>
            <a:off x="198407" y="931653"/>
            <a:ext cx="11619781" cy="5745191"/>
          </a:xfrm>
        </p:spPr>
        <p:txBody>
          <a:bodyPr/>
          <a:lstStyle/>
          <a:p>
            <a:pPr algn="just"/>
            <a:r>
              <a:rPr lang="ru-RU" sz="1100" dirty="0" smtClean="0"/>
              <a:t>Из курсов истории и обществознания вы знаете, что в различные эпохи </a:t>
            </a:r>
            <a:r>
              <a:rPr lang="ru-RU" sz="1100" dirty="0" smtClean="0">
                <a:solidFill>
                  <a:srgbClr val="FF0000"/>
                </a:solidFill>
              </a:rPr>
              <a:t>содержание и объём прав человека опре­делялись по-разному</a:t>
            </a:r>
            <a:r>
              <a:rPr lang="ru-RU" sz="1100" dirty="0" smtClean="0"/>
              <a:t>. Причём до начала </a:t>
            </a:r>
            <a:r>
              <a:rPr lang="en-US" sz="1100" dirty="0" smtClean="0"/>
              <a:t>XX </a:t>
            </a:r>
            <a:r>
              <a:rPr lang="ru-RU" sz="1100" dirty="0" smtClean="0"/>
              <a:t>в. права че­ловека регулировались только внутригосударственным пра­вом отдельных государств.</a:t>
            </a:r>
          </a:p>
          <a:p>
            <a:pPr algn="just"/>
            <a:r>
              <a:rPr lang="ru-RU" sz="1100" dirty="0" smtClean="0"/>
              <a:t>В ходе Второй мировой войны со всей очевидностью об­наружилась потребность в международном регулировании прав и свобод человека. Как известно, </a:t>
            </a:r>
            <a:r>
              <a:rPr lang="ru-RU" sz="1100" i="1" dirty="0" smtClean="0"/>
              <a:t>Организация Объ­единённых Наций (ООН) </a:t>
            </a:r>
            <a:r>
              <a:rPr lang="ru-RU" sz="1100" dirty="0" smtClean="0"/>
              <a:t>возникла в 1945 г., в том числе в ответ на агрессию и преступления против человечности, совершённые фашизмом в годы войны. Этим и объясняет­ся включение в число целей ООН положения о развитии и поощрении уважения к правам и основным свободам че­ловека.</a:t>
            </a:r>
          </a:p>
          <a:p>
            <a:pPr algn="just"/>
            <a:r>
              <a:rPr lang="ru-RU" sz="1100" dirty="0">
                <a:solidFill>
                  <a:srgbClr val="FF0000"/>
                </a:solidFill>
              </a:rPr>
              <a:t>Функции и полномочия Организации Объединённых Наций </a:t>
            </a:r>
            <a:r>
              <a:rPr lang="ru-RU" sz="1100" dirty="0"/>
              <a:t>в области прав человека чрезвычайно разнообразны. Её структурные подразделения принимают рекомендации, выносят решения, созывают международные конференции, подготавливают проекты конвенций, проводят исследова­ния, оказывают консультативную и техническую помощь отдельным странам. В ряде случаев они осуществляют и контрольные   функции   за   соблюдением   государствами   </a:t>
            </a:r>
            <a:r>
              <a:rPr lang="ru-RU" sz="1100" dirty="0" smtClean="0"/>
              <a:t>— </a:t>
            </a:r>
            <a:r>
              <a:rPr lang="ru-RU" sz="1100" dirty="0"/>
              <a:t>членами ООН обязательств, которые они взяли на себя </a:t>
            </a:r>
            <a:r>
              <a:rPr lang="ru-RU" sz="1100" dirty="0" smtClean="0"/>
              <a:t>по </a:t>
            </a:r>
            <a:r>
              <a:rPr lang="ru-RU" sz="1100" dirty="0"/>
              <a:t>Уставу ООН и иным международным соглашениям</a:t>
            </a:r>
            <a:r>
              <a:rPr lang="ru-RU" sz="1100" dirty="0" smtClean="0"/>
              <a:t>.</a:t>
            </a:r>
          </a:p>
          <a:p>
            <a:pPr algn="just"/>
            <a:r>
              <a:rPr lang="ru-RU" sz="1100" dirty="0" smtClean="0">
                <a:effectLst/>
                <a:latin typeface="Times New Roman"/>
                <a:ea typeface="Times New Roman"/>
              </a:rPr>
              <a:t>Главную ответственность за выполнение функций ООН по содействию всеобщему соблюдению основных прав </a:t>
            </a:r>
            <a:r>
              <a:rPr lang="ru-RU" sz="1100" i="1" dirty="0">
                <a:latin typeface="Times New Roman"/>
                <a:ea typeface="Times New Roman"/>
              </a:rPr>
              <a:t>и</a:t>
            </a:r>
            <a:r>
              <a:rPr lang="ru-RU" sz="1100" i="1" dirty="0" smtClean="0">
                <a:effectLst/>
                <a:latin typeface="Times New Roman"/>
                <a:ea typeface="Times New Roman"/>
              </a:rPr>
              <a:t> </a:t>
            </a:r>
            <a:r>
              <a:rPr lang="ru-RU" sz="1100" dirty="0" smtClean="0">
                <a:effectLst/>
                <a:latin typeface="Times New Roman"/>
                <a:ea typeface="Times New Roman"/>
              </a:rPr>
              <a:t>свобод человека несут </a:t>
            </a:r>
            <a:r>
              <a:rPr lang="ru-RU" sz="1100" i="1" dirty="0" smtClean="0">
                <a:solidFill>
                  <a:srgbClr val="FF0000"/>
                </a:solidFill>
                <a:effectLst/>
                <a:latin typeface="Times New Roman"/>
                <a:ea typeface="Times New Roman"/>
              </a:rPr>
              <a:t>Совет Безопасности</a:t>
            </a:r>
            <a:r>
              <a:rPr lang="ru-RU" sz="1100" i="1" dirty="0" smtClean="0">
                <a:effectLst/>
                <a:latin typeface="Times New Roman"/>
                <a:ea typeface="Times New Roman"/>
              </a:rPr>
              <a:t>, </a:t>
            </a:r>
            <a:r>
              <a:rPr lang="ru-RU" sz="1100" i="1" dirty="0" smtClean="0">
                <a:solidFill>
                  <a:srgbClr val="FF0000"/>
                </a:solidFill>
                <a:effectLst/>
                <a:latin typeface="Times New Roman"/>
                <a:ea typeface="Times New Roman"/>
              </a:rPr>
              <a:t>Генеральная Ассамблея ООН </a:t>
            </a:r>
            <a:r>
              <a:rPr lang="ru-RU" sz="1100" dirty="0" smtClean="0">
                <a:effectLst/>
                <a:latin typeface="Times New Roman"/>
                <a:ea typeface="Times New Roman"/>
              </a:rPr>
              <a:t>и действующий под её руководством Эко­номический и </a:t>
            </a:r>
            <a:r>
              <a:rPr lang="ru-RU" sz="1100" dirty="0" smtClean="0">
                <a:solidFill>
                  <a:srgbClr val="FF0000"/>
                </a:solidFill>
                <a:effectLst/>
                <a:latin typeface="Times New Roman"/>
                <a:ea typeface="Times New Roman"/>
              </a:rPr>
              <a:t>Социальный Совет </a:t>
            </a:r>
            <a:r>
              <a:rPr lang="ru-RU" sz="1100" dirty="0" smtClean="0">
                <a:effectLst/>
                <a:latin typeface="Times New Roman"/>
                <a:ea typeface="Times New Roman"/>
              </a:rPr>
              <a:t>(ЭКОСОС). </a:t>
            </a:r>
          </a:p>
          <a:p>
            <a:pPr algn="just"/>
            <a:r>
              <a:rPr lang="ru-RU" sz="1100" dirty="0"/>
              <a:t>В </a:t>
            </a:r>
            <a:r>
              <a:rPr lang="ru-RU" sz="1100" dirty="0">
                <a:solidFill>
                  <a:srgbClr val="FF0000"/>
                </a:solidFill>
              </a:rPr>
              <a:t>1946 г. </a:t>
            </a:r>
            <a:r>
              <a:rPr lang="ru-RU" sz="1100" dirty="0"/>
              <a:t>ЭКОСОС учредил в качестве своего вспомога­тельного органа </a:t>
            </a:r>
            <a:r>
              <a:rPr lang="ru-RU" sz="1100" i="1" dirty="0">
                <a:solidFill>
                  <a:srgbClr val="FF0000"/>
                </a:solidFill>
              </a:rPr>
              <a:t>Комиссию</a:t>
            </a:r>
            <a:r>
              <a:rPr lang="ru-RU" sz="1100" i="1" dirty="0"/>
              <a:t> по правам человека. </a:t>
            </a:r>
            <a:r>
              <a:rPr lang="ru-RU" sz="1100" dirty="0"/>
              <a:t>В её функ­ции с момента создания входила подготовка предложений и докладов Совету относительно Международного билля о правах </a:t>
            </a:r>
            <a:r>
              <a:rPr lang="ru-RU" sz="1100" dirty="0" smtClean="0"/>
              <a:t>человека и т.д.</a:t>
            </a:r>
            <a:endParaRPr lang="ru-RU" sz="1100" dirty="0"/>
          </a:p>
          <a:p>
            <a:pPr algn="just"/>
            <a:r>
              <a:rPr lang="ru-RU" sz="1100" dirty="0"/>
              <a:t>Одним из первых поручений </a:t>
            </a:r>
            <a:r>
              <a:rPr lang="ru-RU" sz="1100" dirty="0">
                <a:solidFill>
                  <a:srgbClr val="FF0000"/>
                </a:solidFill>
              </a:rPr>
              <a:t>Комиссии </a:t>
            </a:r>
            <a:r>
              <a:rPr lang="ru-RU" sz="1100" dirty="0"/>
              <a:t>стала работа с </a:t>
            </a:r>
            <a:r>
              <a:rPr lang="ru-RU" sz="1100" i="1" dirty="0">
                <a:solidFill>
                  <a:srgbClr val="FF0000"/>
                </a:solidFill>
              </a:rPr>
              <a:t>Международным биллем о правах </a:t>
            </a:r>
            <a:r>
              <a:rPr lang="ru-RU" sz="1100" i="1" dirty="0" smtClean="0">
                <a:solidFill>
                  <a:srgbClr val="FF0000"/>
                </a:solidFill>
              </a:rPr>
              <a:t>человека</a:t>
            </a:r>
            <a:r>
              <a:rPr lang="ru-RU" sz="1100" i="1" dirty="0" smtClean="0"/>
              <a:t>.</a:t>
            </a:r>
          </a:p>
          <a:p>
            <a:pPr algn="just"/>
            <a:r>
              <a:rPr lang="ru-RU" sz="1100" dirty="0" smtClean="0">
                <a:effectLst/>
                <a:latin typeface="Times New Roman"/>
                <a:ea typeface="Times New Roman"/>
              </a:rPr>
              <a:t>Пакт о гражданских и политических правах закрепил принцип международного права, согласно которому фунда­ментальные права и свободы должны соблюдаться в любой ситуации, включая периоды вооружённых конфликтов. </a:t>
            </a:r>
          </a:p>
          <a:p>
            <a:pPr algn="just"/>
            <a:r>
              <a:rPr lang="ru-RU" sz="1100" dirty="0" smtClean="0">
                <a:effectLst/>
                <a:latin typeface="Times New Roman"/>
                <a:ea typeface="Times New Roman"/>
              </a:rPr>
              <a:t>В </a:t>
            </a:r>
            <a:r>
              <a:rPr lang="ru-RU" sz="1100" dirty="0" smtClean="0">
                <a:solidFill>
                  <a:srgbClr val="FF0000"/>
                </a:solidFill>
                <a:effectLst/>
                <a:latin typeface="Times New Roman"/>
                <a:ea typeface="Times New Roman"/>
              </a:rPr>
              <a:t>1976 г</a:t>
            </a:r>
            <a:r>
              <a:rPr lang="ru-RU" sz="1100" dirty="0" smtClean="0">
                <a:effectLst/>
                <a:latin typeface="Times New Roman"/>
                <a:ea typeface="Times New Roman"/>
              </a:rPr>
              <a:t>. ООН был создан </a:t>
            </a:r>
            <a:r>
              <a:rPr lang="ru-RU" sz="1100" i="1" dirty="0" smtClean="0">
                <a:solidFill>
                  <a:srgbClr val="FF0000"/>
                </a:solidFill>
                <a:effectLst/>
                <a:latin typeface="Times New Roman"/>
                <a:ea typeface="Times New Roman"/>
              </a:rPr>
              <a:t>Комитет по правам чело­века, </a:t>
            </a:r>
            <a:r>
              <a:rPr lang="ru-RU" sz="1100" dirty="0" smtClean="0">
                <a:effectLst/>
                <a:latin typeface="Times New Roman"/>
                <a:ea typeface="Times New Roman"/>
              </a:rPr>
              <a:t>состоящий из 18 экспертов, которые избираются го­сударствами-участниками из числа своих граждан и обла­дают «высокими нравственными качествами и признанной компетентностью в области прав человека». Одной из ос­новных функций Комитета является рассмотрение докладов государств-участников о реализации на их территории прав человека и т.д.</a:t>
            </a:r>
          </a:p>
          <a:p>
            <a:pPr algn="just"/>
            <a:r>
              <a:rPr lang="ru-RU" sz="1100" dirty="0"/>
              <a:t>Однако в настоящее время деятельность ООН в области прав человека ещё очень несовершенна: созданная система организаций громоздка, в её работе наблюдается дублирова­ние, рассмотрение ряда вопросов из года в год переносится. Поскольку деятельность этих организаций носит сессионный характер,  они не способны принимать экстренные меры в условиях кризисов. </a:t>
            </a:r>
            <a:endParaRPr lang="ru-RU" sz="1100" dirty="0" smtClean="0"/>
          </a:p>
          <a:p>
            <a:pPr algn="just"/>
            <a:r>
              <a:rPr lang="ru-RU" sz="1100" dirty="0" smtClean="0"/>
              <a:t> </a:t>
            </a:r>
            <a:r>
              <a:rPr lang="ru-RU" sz="1100" dirty="0"/>
              <a:t>В  качестве  меры по  разрешению  этой ситуации были учреждены должности </a:t>
            </a:r>
            <a:r>
              <a:rPr lang="ru-RU" sz="1100" i="1" dirty="0"/>
              <a:t>Верховного комисса­ра </a:t>
            </a:r>
            <a:r>
              <a:rPr lang="ru-RU" sz="1100" dirty="0"/>
              <a:t>ООН по правам человека, а также </a:t>
            </a:r>
            <a:r>
              <a:rPr lang="ru-RU" sz="1100" dirty="0">
                <a:solidFill>
                  <a:srgbClr val="FF0000"/>
                </a:solidFill>
              </a:rPr>
              <a:t>Верховного комиссара ООН </a:t>
            </a:r>
            <a:r>
              <a:rPr lang="ru-RU" sz="1100" dirty="0"/>
              <a:t>по правам беженцев, которые координируют практиче­скую работу ООН по защите прав человека в мирное время и в периоды военных конфликтов.</a:t>
            </a:r>
          </a:p>
          <a:p>
            <a:pPr algn="just"/>
            <a:endParaRPr lang="ru-RU" sz="1100" dirty="0"/>
          </a:p>
        </p:txBody>
      </p:sp>
    </p:spTree>
    <p:extLst>
      <p:ext uri="{BB962C8B-B14F-4D97-AF65-F5344CB8AC3E}">
        <p14:creationId xmlns:p14="http://schemas.microsoft.com/office/powerpoint/2010/main" xmlns="" val="283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p:txBody>
          <a:bodyPr/>
          <a:lstStyle/>
          <a:p>
            <a:r>
              <a:rPr lang="ru-RU" dirty="0" smtClean="0">
                <a:solidFill>
                  <a:srgbClr val="000000"/>
                </a:solidFill>
                <a:latin typeface="Verdana"/>
              </a:rPr>
              <a:t>Задание №1 </a:t>
            </a:r>
          </a:p>
          <a:p>
            <a:pPr algn="just"/>
            <a:r>
              <a:rPr lang="ru-RU" dirty="0" smtClean="0">
                <a:solidFill>
                  <a:srgbClr val="000000"/>
                </a:solidFill>
                <a:latin typeface="Verdana"/>
              </a:rPr>
              <a:t>Используя </a:t>
            </a:r>
            <a:r>
              <a:rPr lang="ru-RU" dirty="0">
                <a:solidFill>
                  <a:srgbClr val="000000"/>
                </a:solidFill>
                <a:latin typeface="Verdana"/>
              </a:rPr>
              <a:t>обществоведческие знания, составьте сложный план, позволяющий раскрыть по существу тему «Международное гуманитарное право». План должен содержать не менее трёх пунктов, из которых два или более детализированы в подпунктах</a:t>
            </a:r>
            <a:r>
              <a:rPr lang="ru-RU" dirty="0" smtClean="0">
                <a:solidFill>
                  <a:srgbClr val="000000"/>
                </a:solidFill>
                <a:latin typeface="Verdana"/>
              </a:rPr>
              <a:t>.</a:t>
            </a:r>
          </a:p>
          <a:p>
            <a:pPr algn="just"/>
            <a:r>
              <a:rPr lang="ru-RU" dirty="0" smtClean="0">
                <a:solidFill>
                  <a:srgbClr val="000000"/>
                </a:solidFill>
                <a:latin typeface="Verdana"/>
              </a:rPr>
              <a:t>Задание №2</a:t>
            </a:r>
            <a:r>
              <a:rPr lang="ru-RU" dirty="0" smtClean="0"/>
              <a:t> </a:t>
            </a:r>
            <a:r>
              <a:rPr lang="ru-RU" dirty="0"/>
              <a:t>Какие структурные подразделения ООН занимаются непосред­ственно защитой прав человека? </a:t>
            </a:r>
            <a:endParaRPr lang="ru-RU" dirty="0" smtClean="0"/>
          </a:p>
          <a:p>
            <a:pPr algn="just"/>
            <a:endParaRPr lang="ru-RU" dirty="0"/>
          </a:p>
          <a:p>
            <a:pPr algn="just"/>
            <a:r>
              <a:rPr lang="ru-RU" dirty="0">
                <a:solidFill>
                  <a:srgbClr val="000000"/>
                </a:solidFill>
                <a:latin typeface="Verdana"/>
              </a:rPr>
              <a:t>Задание </a:t>
            </a:r>
            <a:r>
              <a:rPr lang="ru-RU" dirty="0" smtClean="0">
                <a:solidFill>
                  <a:srgbClr val="000000"/>
                </a:solidFill>
                <a:latin typeface="Verdana"/>
              </a:rPr>
              <a:t>№3</a:t>
            </a:r>
            <a:r>
              <a:rPr lang="ru-RU" dirty="0" smtClean="0">
                <a:solidFill>
                  <a:srgbClr val="000000"/>
                </a:solidFill>
              </a:rPr>
              <a:t> </a:t>
            </a:r>
            <a:r>
              <a:rPr lang="ru-RU" dirty="0" smtClean="0"/>
              <a:t>Перечислите </a:t>
            </a:r>
            <a:r>
              <a:rPr lang="ru-RU" dirty="0"/>
              <a:t>международные соглашения, которые включает в себя Билль о правах человека. В чём состоит их главный принцип? </a:t>
            </a:r>
          </a:p>
        </p:txBody>
      </p:sp>
    </p:spTree>
    <p:extLst>
      <p:ext uri="{BB962C8B-B14F-4D97-AF65-F5344CB8AC3E}">
        <p14:creationId xmlns:p14="http://schemas.microsoft.com/office/powerpoint/2010/main" xmlns="" val="276314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347" y="155275"/>
            <a:ext cx="7721600" cy="1337095"/>
          </a:xfrm>
        </p:spPr>
        <p:txBody>
          <a:bodyPr>
            <a:normAutofit fontScale="90000"/>
          </a:bodyPr>
          <a:lstStyle/>
          <a:p>
            <a:pPr lvl="0" eaLnBrk="1" fontAlgn="auto" hangingPunct="1">
              <a:spcBef>
                <a:spcPct val="20000"/>
              </a:spcBef>
              <a:spcAft>
                <a:spcPts val="600"/>
              </a:spcAft>
              <a:defRPr/>
            </a:pPr>
            <a:r>
              <a:rPr lang="ru-RU" sz="3200" dirty="0" smtClean="0">
                <a:solidFill>
                  <a:srgbClr val="D1282E"/>
                </a:solidFill>
              </a:rPr>
              <a:t>Международная защита прав человека</a:t>
            </a:r>
            <a:br>
              <a:rPr lang="ru-RU" sz="3200" dirty="0" smtClean="0">
                <a:solidFill>
                  <a:srgbClr val="D1282E"/>
                </a:solidFil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r>
              <a:rPr lang="ru-RU" sz="3200" dirty="0">
                <a:solidFill>
                  <a:srgbClr val="D1282E"/>
                </a:solidFill>
              </a:rPr>
              <a:t/>
            </a:r>
            <a:br>
              <a:rPr lang="ru-RU" sz="3200" dirty="0">
                <a:solidFill>
                  <a:srgbClr val="D1282E"/>
                </a:solidFill>
              </a:rPr>
            </a:br>
            <a:r>
              <a:rPr lang="ru-RU" sz="1300" b="1" cap="none" spc="0" dirty="0">
                <a:solidFill>
                  <a:srgbClr val="000000"/>
                </a:solidFill>
                <a:latin typeface="Arial"/>
                <a:ea typeface="+mn-ea"/>
                <a:cs typeface="+mn-cs"/>
              </a:rPr>
              <a:t>Европейская система защиты прав человека</a:t>
            </a:r>
          </a:p>
        </p:txBody>
      </p:sp>
      <p:sp>
        <p:nvSpPr>
          <p:cNvPr id="3" name="Объект 2"/>
          <p:cNvSpPr>
            <a:spLocks noGrp="1"/>
          </p:cNvSpPr>
          <p:nvPr>
            <p:ph idx="1"/>
          </p:nvPr>
        </p:nvSpPr>
        <p:spPr>
          <a:xfrm>
            <a:off x="86265" y="1526876"/>
            <a:ext cx="11619781" cy="4649637"/>
          </a:xfrm>
        </p:spPr>
        <p:txBody>
          <a:bodyPr/>
          <a:lstStyle/>
          <a:p>
            <a:r>
              <a:rPr lang="ru-RU" i="1" dirty="0">
                <a:solidFill>
                  <a:srgbClr val="FF0000"/>
                </a:solidFill>
              </a:rPr>
              <a:t>Совет Европы </a:t>
            </a:r>
            <a:r>
              <a:rPr lang="ru-RU" dirty="0"/>
              <a:t>является старейшей европейской ре­гиональной организацией. </a:t>
            </a:r>
            <a:r>
              <a:rPr lang="ru-RU" dirty="0">
                <a:solidFill>
                  <a:srgbClr val="FF0000"/>
                </a:solidFill>
              </a:rPr>
              <a:t>4 ноября 1950 г</a:t>
            </a:r>
            <a:r>
              <a:rPr lang="ru-RU" dirty="0"/>
              <a:t>. в Риме его членами была принята </a:t>
            </a:r>
            <a:r>
              <a:rPr lang="ru-RU" i="1" dirty="0">
                <a:solidFill>
                  <a:srgbClr val="FF0000"/>
                </a:solidFill>
              </a:rPr>
              <a:t>Европейская конвенция о защите прав </a:t>
            </a:r>
            <a:r>
              <a:rPr lang="ru-RU" i="1" dirty="0"/>
              <a:t>человека и основных свобод, </a:t>
            </a:r>
            <a:r>
              <a:rPr lang="ru-RU" dirty="0"/>
              <a:t>которая вступила в </a:t>
            </a:r>
            <a:r>
              <a:rPr lang="ru-RU" dirty="0" smtClean="0"/>
              <a:t>силу </a:t>
            </a:r>
            <a:r>
              <a:rPr lang="ru-RU" dirty="0" smtClean="0">
                <a:solidFill>
                  <a:srgbClr val="FF0000"/>
                </a:solidFill>
              </a:rPr>
              <a:t>3</a:t>
            </a:r>
            <a:r>
              <a:rPr lang="ru-RU" dirty="0" smtClean="0"/>
              <a:t> </a:t>
            </a:r>
            <a:r>
              <a:rPr lang="ru-RU" dirty="0">
                <a:solidFill>
                  <a:srgbClr val="FF0000"/>
                </a:solidFill>
              </a:rPr>
              <a:t>сентября 1953 г</a:t>
            </a:r>
            <a:r>
              <a:rPr lang="ru-RU" dirty="0" smtClean="0">
                <a:solidFill>
                  <a:srgbClr val="FF0000"/>
                </a:solidFill>
              </a:rPr>
              <a:t>.</a:t>
            </a:r>
          </a:p>
          <a:p>
            <a:r>
              <a:rPr lang="ru-RU" dirty="0" smtClean="0">
                <a:effectLst/>
                <a:latin typeface="Times New Roman"/>
                <a:ea typeface="Times New Roman"/>
              </a:rPr>
              <a:t>На основании этой Конвенции был </a:t>
            </a:r>
            <a:r>
              <a:rPr lang="ru-RU" dirty="0" smtClean="0">
                <a:solidFill>
                  <a:srgbClr val="FF0000"/>
                </a:solidFill>
                <a:effectLst/>
                <a:latin typeface="Times New Roman"/>
                <a:ea typeface="Times New Roman"/>
              </a:rPr>
              <a:t>образован </a:t>
            </a:r>
            <a:r>
              <a:rPr lang="ru-RU" i="1" dirty="0" smtClean="0">
                <a:solidFill>
                  <a:srgbClr val="FF0000"/>
                </a:solidFill>
                <a:effectLst/>
                <a:latin typeface="Times New Roman"/>
                <a:ea typeface="Times New Roman"/>
              </a:rPr>
              <a:t>Европей­ский Суд по правам человека (ЕСПЧ</a:t>
            </a:r>
            <a:r>
              <a:rPr lang="ru-RU" i="1" dirty="0" smtClean="0">
                <a:effectLst/>
                <a:latin typeface="Times New Roman"/>
                <a:ea typeface="Times New Roman"/>
              </a:rPr>
              <a:t>), </a:t>
            </a:r>
            <a:r>
              <a:rPr lang="ru-RU" dirty="0" smtClean="0">
                <a:effectLst/>
                <a:latin typeface="Times New Roman"/>
                <a:ea typeface="Times New Roman"/>
              </a:rPr>
              <a:t>который наделён полномочиями по рассмотрению сообщений государств, от­дельных лиц, неправительственных организаций и групп лиц о нарушении их прав государствами — участниками Конвенции. </a:t>
            </a:r>
          </a:p>
          <a:p>
            <a:r>
              <a:rPr lang="ru-RU" dirty="0"/>
              <a:t>Решения Суда обязательны для государств-участников, и за их осуществлением наблюдает </a:t>
            </a:r>
            <a:r>
              <a:rPr lang="ru-RU" i="1" dirty="0">
                <a:solidFill>
                  <a:srgbClr val="FF0000"/>
                </a:solidFill>
              </a:rPr>
              <a:t>Комитет министров Совета Европы</a:t>
            </a:r>
            <a:r>
              <a:rPr lang="ru-RU" i="1" dirty="0"/>
              <a:t>. </a:t>
            </a:r>
            <a:r>
              <a:rPr lang="ru-RU" dirty="0"/>
              <a:t>Таким образом, созданный механизм яв­ляется, по сути дела, наднациональной властью.</a:t>
            </a:r>
          </a:p>
          <a:p>
            <a:r>
              <a:rPr lang="ru-RU" sz="1800" dirty="0"/>
              <a:t>Сейчас, когда Россия вступила в Совет Европы и ра­тифицировала Европейскую конвенцию о защите прав че­ловека и основных свобод, российское законодательство и юридическую практику необходимо приводить в соот­ветствие с европейскими стандартами. Подобная практика предписана Конституцией РФ (ст.  15, п. 4).</a:t>
            </a:r>
          </a:p>
          <a:p>
            <a:r>
              <a:rPr lang="ru-RU" sz="1800" dirty="0"/>
              <a:t>Защите прав человека отводится значительное место в работе </a:t>
            </a:r>
            <a:r>
              <a:rPr lang="ru-RU" sz="1800" i="1" dirty="0">
                <a:solidFill>
                  <a:srgbClr val="FF0000"/>
                </a:solidFill>
              </a:rPr>
              <a:t>Организации по безопасности и сотрудничеству в Европе (ОБСЕ).</a:t>
            </a:r>
            <a:endParaRPr lang="ru-RU" sz="1800" dirty="0">
              <a:solidFill>
                <a:srgbClr val="FF0000"/>
              </a:solidFill>
            </a:endParaRPr>
          </a:p>
          <a:p>
            <a:endParaRPr lang="ru-RU" dirty="0" smtClean="0">
              <a:solidFill>
                <a:srgbClr val="FF0000"/>
              </a:solidFill>
            </a:endParaRPr>
          </a:p>
          <a:p>
            <a:endParaRPr lang="ru-RU" dirty="0"/>
          </a:p>
        </p:txBody>
      </p:sp>
    </p:spTree>
    <p:extLst>
      <p:ext uri="{BB962C8B-B14F-4D97-AF65-F5344CB8AC3E}">
        <p14:creationId xmlns:p14="http://schemas.microsoft.com/office/powerpoint/2010/main" xmlns="" val="272550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227" y="290421"/>
            <a:ext cx="7721600" cy="1072551"/>
          </a:xfrm>
        </p:spPr>
        <p:txBody>
          <a:bodyPr>
            <a:normAutofit fontScale="90000"/>
          </a:bodyPr>
          <a:lstStyle/>
          <a:p>
            <a:pPr lvl="0" eaLnBrk="1" fontAlgn="auto" hangingPunct="1">
              <a:spcBef>
                <a:spcPct val="20000"/>
              </a:spcBef>
              <a:spcAft>
                <a:spcPts val="600"/>
              </a:spcAft>
              <a:defRPr/>
            </a:pPr>
            <a:r>
              <a:rPr lang="ru-RU" sz="3200" dirty="0">
                <a:solidFill>
                  <a:srgbClr val="D1282E"/>
                </a:solidFill>
              </a:rPr>
              <a:t>Международная защита прав человека</a:t>
            </a:r>
            <a:br>
              <a:rPr lang="ru-RU" sz="3200" dirty="0">
                <a:solidFill>
                  <a:srgbClr val="D1282E"/>
                </a:solidFill>
              </a:rPr>
            </a:br>
            <a:r>
              <a:rPr lang="ru-RU" sz="1600" b="1" cap="none" spc="0" dirty="0">
                <a:solidFill>
                  <a:srgbClr val="000000"/>
                </a:solidFill>
                <a:latin typeface="Arial"/>
              </a:rPr>
              <a:t>Повторение ранее изученного материала</a:t>
            </a:r>
            <a:r>
              <a:rPr lang="ru-RU" sz="3200" dirty="0">
                <a:solidFill>
                  <a:srgbClr val="D1282E"/>
                </a:solidFill>
              </a:rPr>
              <a:t/>
            </a:r>
            <a:br>
              <a:rPr lang="ru-RU" sz="3200" dirty="0">
                <a:solidFill>
                  <a:srgbClr val="D1282E"/>
                </a:solidFill>
              </a:rPr>
            </a:br>
            <a:r>
              <a:rPr lang="ru-RU" sz="1300" b="1" cap="none" spc="0" dirty="0">
                <a:solidFill>
                  <a:srgbClr val="000000"/>
                </a:solidFill>
                <a:latin typeface="Arial"/>
                <a:ea typeface="+mn-ea"/>
                <a:cs typeface="+mn-cs"/>
              </a:rPr>
              <a:t>Проблемы отмены смертной казни</a:t>
            </a:r>
          </a:p>
        </p:txBody>
      </p:sp>
      <p:sp>
        <p:nvSpPr>
          <p:cNvPr id="3" name="Объект 2"/>
          <p:cNvSpPr>
            <a:spLocks noGrp="1"/>
          </p:cNvSpPr>
          <p:nvPr>
            <p:ph idx="1"/>
          </p:nvPr>
        </p:nvSpPr>
        <p:spPr>
          <a:xfrm>
            <a:off x="319179" y="1337095"/>
            <a:ext cx="11473130" cy="5287991"/>
          </a:xfrm>
        </p:spPr>
        <p:txBody>
          <a:bodyPr/>
          <a:lstStyle/>
          <a:p>
            <a:r>
              <a:rPr lang="ru-RU" dirty="0"/>
              <a:t>Всеобщая декларация прав человека и международные пакты, провозгласив право каждого на жизнь, </a:t>
            </a:r>
            <a:r>
              <a:rPr lang="ru-RU" dirty="0">
                <a:solidFill>
                  <a:srgbClr val="FF0000"/>
                </a:solidFill>
              </a:rPr>
              <a:t>не отмени­ли смертную казнь</a:t>
            </a:r>
            <a:r>
              <a:rPr lang="ru-RU" dirty="0"/>
              <a:t>. Запрещалось выносить смертный при­говор лишь за преступления, совершённые лицами моложе 18 лет, и применять его в отношении беременных женщин. Однако это ограничение по возрасту не принято, например, в ряде штатов США.</a:t>
            </a:r>
          </a:p>
          <a:p>
            <a:r>
              <a:rPr lang="ru-RU" dirty="0"/>
              <a:t>В 1983 г. Совет Европы </a:t>
            </a:r>
            <a:r>
              <a:rPr lang="ru-RU" dirty="0">
                <a:solidFill>
                  <a:srgbClr val="FF0000"/>
                </a:solidFill>
              </a:rPr>
              <a:t>принял Протокол № 6 </a:t>
            </a:r>
            <a:r>
              <a:rPr lang="ru-RU" dirty="0"/>
              <a:t>(об от­мене смертной казни) к Европейской конвенции о защите прав человека и основных свобод. Статья 1 Протокола гла­сит: «Смертная казнь отменяется. Никто не может быть приговорён к смертной казни или </a:t>
            </a:r>
            <a:r>
              <a:rPr lang="ru-RU" sz="1600" dirty="0"/>
              <a:t>казнён</a:t>
            </a:r>
            <a:r>
              <a:rPr lang="ru-RU" sz="1600" dirty="0" smtClean="0"/>
              <a:t>».</a:t>
            </a:r>
          </a:p>
          <a:p>
            <a:r>
              <a:rPr lang="ru-RU" sz="1600" dirty="0" smtClean="0"/>
              <a:t>Государства </a:t>
            </a:r>
            <a:r>
              <a:rPr lang="ru-RU" sz="1600" dirty="0"/>
              <a:t>— участники Протокола могли лишь предусмотреть в своём законодательстве смертную казнь за действия, «совершён­ные во время войны или при неизбежной угрозе войны». Подавляющее большинство государств — членов Сове­та Европы  ратифицировали  Протокол №  6  и не </a:t>
            </a:r>
            <a:r>
              <a:rPr lang="ru-RU" sz="1600" dirty="0" smtClean="0"/>
              <a:t>выносят </a:t>
            </a:r>
            <a:r>
              <a:rPr lang="ru-RU" sz="1600" dirty="0" smtClean="0">
                <a:effectLst/>
                <a:latin typeface="Times New Roman"/>
                <a:ea typeface="Times New Roman"/>
              </a:rPr>
              <a:t>смертных приговоров или не приводят их в исполнение.</a:t>
            </a:r>
          </a:p>
          <a:p>
            <a:r>
              <a:rPr lang="ru-RU" sz="1600" dirty="0"/>
              <a:t>Однако далеко не все страны мира согласились с этим решением и реализовали его. Дискуссия об отмене мора­тория на применение смертной казни за совершение особо тяжких преступлений в течение нескольких лет идёт и в России</a:t>
            </a:r>
            <a:r>
              <a:rPr lang="ru-RU" dirty="0"/>
              <a:t>.</a:t>
            </a:r>
          </a:p>
          <a:p>
            <a:endParaRPr lang="ru-RU" dirty="0"/>
          </a:p>
          <a:p>
            <a:endParaRPr lang="ru-RU" dirty="0"/>
          </a:p>
        </p:txBody>
      </p:sp>
    </p:spTree>
    <p:extLst>
      <p:ext uri="{BB962C8B-B14F-4D97-AF65-F5344CB8AC3E}">
        <p14:creationId xmlns:p14="http://schemas.microsoft.com/office/powerpoint/2010/main" xmlns="" val="34081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p:txBody>
          <a:bodyPr/>
          <a:lstStyle/>
          <a:p>
            <a:pPr algn="just"/>
            <a:r>
              <a:rPr lang="ru-RU" dirty="0">
                <a:solidFill>
                  <a:srgbClr val="000000"/>
                </a:solidFill>
                <a:latin typeface="Verdana"/>
              </a:rPr>
              <a:t>Задание </a:t>
            </a:r>
            <a:r>
              <a:rPr lang="ru-RU" dirty="0" smtClean="0">
                <a:solidFill>
                  <a:srgbClr val="000000"/>
                </a:solidFill>
                <a:latin typeface="Verdana"/>
              </a:rPr>
              <a:t>№4</a:t>
            </a:r>
            <a:r>
              <a:rPr lang="ru-RU" spc="-20" dirty="0" smtClean="0">
                <a:ea typeface="Times New Roman"/>
              </a:rPr>
              <a:t> </a:t>
            </a:r>
            <a:r>
              <a:rPr lang="ru-RU" spc="-20" dirty="0">
                <a:ea typeface="Times New Roman"/>
                <a:cs typeface="Times New Roman"/>
              </a:rPr>
              <a:t>С</a:t>
            </a:r>
            <a:r>
              <a:rPr lang="ru-RU" spc="-20" dirty="0">
                <a:ea typeface="Times New Roman"/>
              </a:rPr>
              <a:t> </a:t>
            </a:r>
            <a:r>
              <a:rPr lang="ru-RU" spc="-20" dirty="0">
                <a:ea typeface="Times New Roman"/>
                <a:cs typeface="Times New Roman"/>
              </a:rPr>
              <a:t>какой</a:t>
            </a:r>
            <a:r>
              <a:rPr lang="ru-RU" spc="-20" dirty="0">
                <a:ea typeface="Times New Roman"/>
              </a:rPr>
              <a:t> </a:t>
            </a:r>
            <a:r>
              <a:rPr lang="ru-RU" spc="-20" dirty="0">
                <a:ea typeface="Times New Roman"/>
                <a:cs typeface="Times New Roman"/>
              </a:rPr>
              <a:t>целью</a:t>
            </a:r>
            <a:r>
              <a:rPr lang="ru-RU" spc="-20" dirty="0">
                <a:ea typeface="Times New Roman"/>
              </a:rPr>
              <a:t> </a:t>
            </a:r>
            <a:r>
              <a:rPr lang="ru-RU" spc="-20" dirty="0">
                <a:ea typeface="Times New Roman"/>
                <a:cs typeface="Times New Roman"/>
              </a:rPr>
              <a:t>подразделения </a:t>
            </a:r>
            <a:r>
              <a:rPr lang="ru-RU" spc="-15" dirty="0">
                <a:ea typeface="Times New Roman"/>
                <a:cs typeface="Times New Roman"/>
              </a:rPr>
              <a:t>ООН</a:t>
            </a:r>
            <a:r>
              <a:rPr lang="ru-RU" spc="-15" dirty="0">
                <a:ea typeface="Times New Roman"/>
              </a:rPr>
              <a:t> </a:t>
            </a:r>
            <a:r>
              <a:rPr lang="ru-RU" spc="-15" dirty="0">
                <a:ea typeface="Times New Roman"/>
                <a:cs typeface="Times New Roman"/>
              </a:rPr>
              <a:t>и</a:t>
            </a:r>
            <a:r>
              <a:rPr lang="ru-RU" spc="-15" dirty="0">
                <a:ea typeface="Times New Roman"/>
              </a:rPr>
              <a:t> </a:t>
            </a:r>
            <a:r>
              <a:rPr lang="ru-RU" spc="-15" dirty="0">
                <a:ea typeface="Times New Roman"/>
                <a:cs typeface="Times New Roman"/>
              </a:rPr>
              <a:t>региональные</a:t>
            </a:r>
            <a:r>
              <a:rPr lang="ru-RU" spc="-15" dirty="0">
                <a:ea typeface="Times New Roman"/>
              </a:rPr>
              <a:t> </a:t>
            </a:r>
            <a:r>
              <a:rPr lang="ru-RU" spc="-15" dirty="0">
                <a:ea typeface="Times New Roman"/>
                <a:cs typeface="Times New Roman"/>
              </a:rPr>
              <a:t>организации</a:t>
            </a:r>
            <a:r>
              <a:rPr lang="ru-RU" spc="-15" dirty="0">
                <a:ea typeface="Times New Roman"/>
              </a:rPr>
              <a:t> </a:t>
            </a:r>
            <a:r>
              <a:rPr lang="ru-RU" spc="-15" dirty="0">
                <a:ea typeface="Times New Roman"/>
                <a:cs typeface="Times New Roman"/>
              </a:rPr>
              <a:t>по</a:t>
            </a:r>
            <a:r>
              <a:rPr lang="ru-RU" spc="-15" dirty="0">
                <a:ea typeface="Times New Roman"/>
              </a:rPr>
              <a:t> </a:t>
            </a:r>
            <a:r>
              <a:rPr lang="ru-RU" spc="-15" dirty="0">
                <a:ea typeface="Times New Roman"/>
                <a:cs typeface="Times New Roman"/>
              </a:rPr>
              <a:t>защите</a:t>
            </a:r>
            <a:r>
              <a:rPr lang="ru-RU" spc="-15" dirty="0">
                <a:ea typeface="Times New Roman"/>
              </a:rPr>
              <a:t> </a:t>
            </a:r>
            <a:r>
              <a:rPr lang="ru-RU" spc="-15" dirty="0">
                <a:ea typeface="Times New Roman"/>
                <a:cs typeface="Times New Roman"/>
              </a:rPr>
              <a:t>прав</a:t>
            </a:r>
            <a:r>
              <a:rPr lang="ru-RU" spc="-15" dirty="0">
                <a:ea typeface="Times New Roman"/>
              </a:rPr>
              <a:t> </a:t>
            </a:r>
            <a:r>
              <a:rPr lang="ru-RU" spc="-15" dirty="0">
                <a:ea typeface="Times New Roman"/>
                <a:cs typeface="Times New Roman"/>
              </a:rPr>
              <a:t>человека</a:t>
            </a:r>
            <a:r>
              <a:rPr lang="ru-RU" spc="-15" dirty="0">
                <a:ea typeface="Times New Roman"/>
              </a:rPr>
              <a:t> </a:t>
            </a:r>
            <a:r>
              <a:rPr lang="ru-RU" spc="-15" dirty="0">
                <a:ea typeface="Times New Roman"/>
                <a:cs typeface="Times New Roman"/>
              </a:rPr>
              <a:t>рабо­тают</a:t>
            </a:r>
            <a:r>
              <a:rPr lang="ru-RU" spc="-15" dirty="0">
                <a:ea typeface="Times New Roman"/>
              </a:rPr>
              <a:t> </a:t>
            </a:r>
            <a:r>
              <a:rPr lang="ru-RU" spc="-15" dirty="0">
                <a:ea typeface="Times New Roman"/>
                <a:cs typeface="Times New Roman"/>
              </a:rPr>
              <a:t>с</a:t>
            </a:r>
            <a:r>
              <a:rPr lang="ru-RU" spc="-15" dirty="0">
                <a:ea typeface="Times New Roman"/>
              </a:rPr>
              <a:t> </a:t>
            </a:r>
            <a:r>
              <a:rPr lang="ru-RU" spc="-15" dirty="0">
                <a:ea typeface="Times New Roman"/>
                <a:cs typeface="Times New Roman"/>
              </a:rPr>
              <a:t>жалобами</a:t>
            </a:r>
            <a:r>
              <a:rPr lang="ru-RU" spc="-15" dirty="0">
                <a:ea typeface="Times New Roman"/>
              </a:rPr>
              <a:t> </a:t>
            </a:r>
            <a:r>
              <a:rPr lang="ru-RU" spc="-15" dirty="0">
                <a:ea typeface="Times New Roman"/>
                <a:cs typeface="Times New Roman"/>
              </a:rPr>
              <a:t>отдельных</a:t>
            </a:r>
            <a:r>
              <a:rPr lang="ru-RU" spc="-15" dirty="0">
                <a:ea typeface="Times New Roman"/>
              </a:rPr>
              <a:t> </a:t>
            </a:r>
            <a:r>
              <a:rPr lang="ru-RU" spc="-15" dirty="0">
                <a:ea typeface="Times New Roman"/>
                <a:cs typeface="Times New Roman"/>
              </a:rPr>
              <a:t>граждан</a:t>
            </a:r>
            <a:r>
              <a:rPr lang="ru-RU" spc="-15" dirty="0">
                <a:ea typeface="Times New Roman"/>
              </a:rPr>
              <a:t>? </a:t>
            </a:r>
            <a:r>
              <a:rPr lang="ru-RU" spc="-15" dirty="0">
                <a:ea typeface="Times New Roman"/>
                <a:cs typeface="Times New Roman"/>
              </a:rPr>
              <a:t>Все</a:t>
            </a:r>
            <a:r>
              <a:rPr lang="ru-RU" spc="-15" dirty="0">
                <a:ea typeface="Times New Roman"/>
              </a:rPr>
              <a:t> </a:t>
            </a:r>
            <a:r>
              <a:rPr lang="ru-RU" spc="-15" dirty="0">
                <a:ea typeface="Times New Roman"/>
                <a:cs typeface="Times New Roman"/>
              </a:rPr>
              <a:t>ли</a:t>
            </a:r>
            <a:r>
              <a:rPr lang="ru-RU" spc="-15" dirty="0">
                <a:ea typeface="Times New Roman"/>
              </a:rPr>
              <a:t> </a:t>
            </a:r>
            <a:r>
              <a:rPr lang="ru-RU" spc="-15" dirty="0">
                <a:ea typeface="Times New Roman"/>
                <a:cs typeface="Times New Roman"/>
              </a:rPr>
              <a:t>жалобы</a:t>
            </a:r>
            <a:r>
              <a:rPr lang="ru-RU" spc="-15" dirty="0">
                <a:ea typeface="Times New Roman"/>
              </a:rPr>
              <a:t> </a:t>
            </a:r>
            <a:r>
              <a:rPr lang="ru-RU" spc="-15" dirty="0">
                <a:ea typeface="Times New Roman"/>
                <a:cs typeface="Times New Roman"/>
              </a:rPr>
              <a:t>принимаются </a:t>
            </a:r>
            <a:r>
              <a:rPr lang="ru-RU" spc="-10" dirty="0">
                <a:ea typeface="Times New Roman"/>
                <a:cs typeface="Times New Roman"/>
              </a:rPr>
              <a:t>к</a:t>
            </a:r>
            <a:r>
              <a:rPr lang="ru-RU" spc="-10" dirty="0">
                <a:ea typeface="Times New Roman"/>
              </a:rPr>
              <a:t> </a:t>
            </a:r>
            <a:r>
              <a:rPr lang="ru-RU" spc="-10" dirty="0">
                <a:ea typeface="Times New Roman"/>
                <a:cs typeface="Times New Roman"/>
              </a:rPr>
              <a:t>рассмотрению</a:t>
            </a:r>
            <a:r>
              <a:rPr lang="ru-RU" spc="-10" dirty="0">
                <a:ea typeface="Times New Roman"/>
              </a:rPr>
              <a:t>? </a:t>
            </a:r>
            <a:r>
              <a:rPr lang="ru-RU" spc="-10" dirty="0">
                <a:ea typeface="Times New Roman"/>
                <a:cs typeface="Times New Roman"/>
              </a:rPr>
              <a:t>Почему</a:t>
            </a:r>
            <a:r>
              <a:rPr lang="ru-RU" spc="-10" dirty="0" smtClean="0">
                <a:ea typeface="Times New Roman"/>
              </a:rPr>
              <a:t>?</a:t>
            </a:r>
          </a:p>
          <a:p>
            <a:pPr algn="just"/>
            <a:endParaRPr lang="ru-RU" spc="-10" dirty="0">
              <a:ea typeface="Times New Roman"/>
            </a:endParaRPr>
          </a:p>
          <a:p>
            <a:pPr algn="just"/>
            <a:r>
              <a:rPr lang="ru-RU" dirty="0" smtClean="0">
                <a:solidFill>
                  <a:srgbClr val="000000"/>
                </a:solidFill>
                <a:latin typeface="Verdana"/>
              </a:rPr>
              <a:t>Задание №5</a:t>
            </a:r>
            <a:r>
              <a:rPr lang="ru-RU" spc="-20" dirty="0" smtClean="0">
                <a:solidFill>
                  <a:srgbClr val="000000"/>
                </a:solidFill>
                <a:ea typeface="Times New Roman"/>
              </a:rPr>
              <a:t> </a:t>
            </a:r>
            <a:r>
              <a:rPr lang="ru-RU" spc="-10" dirty="0" smtClean="0">
                <a:ea typeface="Times New Roman"/>
                <a:cs typeface="Times New Roman"/>
              </a:rPr>
              <a:t>Как</a:t>
            </a:r>
            <a:r>
              <a:rPr lang="ru-RU" spc="-10" dirty="0" smtClean="0">
                <a:ea typeface="Times New Roman"/>
              </a:rPr>
              <a:t> </a:t>
            </a:r>
            <a:r>
              <a:rPr lang="ru-RU" spc="-10" dirty="0">
                <a:ea typeface="Times New Roman"/>
                <a:cs typeface="Times New Roman"/>
              </a:rPr>
              <a:t>организована</a:t>
            </a:r>
            <a:r>
              <a:rPr lang="ru-RU" spc="-10" dirty="0">
                <a:ea typeface="Times New Roman"/>
              </a:rPr>
              <a:t> </a:t>
            </a:r>
            <a:r>
              <a:rPr lang="ru-RU" spc="-10" dirty="0">
                <a:ea typeface="Times New Roman"/>
                <a:cs typeface="Times New Roman"/>
              </a:rPr>
              <a:t>защита</a:t>
            </a:r>
            <a:r>
              <a:rPr lang="ru-RU" spc="-10" dirty="0">
                <a:ea typeface="Times New Roman"/>
              </a:rPr>
              <a:t> </a:t>
            </a:r>
            <a:r>
              <a:rPr lang="ru-RU" spc="-10" dirty="0">
                <a:ea typeface="Times New Roman"/>
                <a:cs typeface="Times New Roman"/>
              </a:rPr>
              <a:t>прав</a:t>
            </a:r>
            <a:r>
              <a:rPr lang="ru-RU" spc="-10" dirty="0">
                <a:ea typeface="Times New Roman"/>
              </a:rPr>
              <a:t> </a:t>
            </a:r>
            <a:r>
              <a:rPr lang="ru-RU" spc="-10" dirty="0">
                <a:ea typeface="Times New Roman"/>
                <a:cs typeface="Times New Roman"/>
              </a:rPr>
              <a:t>чело­</a:t>
            </a:r>
            <a:r>
              <a:rPr lang="ru-RU" spc="-25" dirty="0">
                <a:ea typeface="Times New Roman"/>
                <a:cs typeface="Times New Roman"/>
              </a:rPr>
              <a:t>века</a:t>
            </a:r>
            <a:r>
              <a:rPr lang="ru-RU" spc="-25" dirty="0">
                <a:ea typeface="Times New Roman"/>
              </a:rPr>
              <a:t> </a:t>
            </a:r>
            <a:r>
              <a:rPr lang="ru-RU" spc="-25" dirty="0">
                <a:ea typeface="Times New Roman"/>
                <a:cs typeface="Times New Roman"/>
              </a:rPr>
              <a:t>в</a:t>
            </a:r>
            <a:r>
              <a:rPr lang="ru-RU" spc="-25" dirty="0">
                <a:ea typeface="Times New Roman"/>
              </a:rPr>
              <a:t> </a:t>
            </a:r>
            <a:r>
              <a:rPr lang="ru-RU" spc="-25" dirty="0">
                <a:ea typeface="Times New Roman"/>
                <a:cs typeface="Times New Roman"/>
              </a:rPr>
              <a:t>рамках</a:t>
            </a:r>
            <a:r>
              <a:rPr lang="ru-RU" spc="-25" dirty="0">
                <a:ea typeface="Times New Roman"/>
              </a:rPr>
              <a:t> </a:t>
            </a:r>
            <a:r>
              <a:rPr lang="ru-RU" spc="-25" dirty="0">
                <a:ea typeface="Times New Roman"/>
                <a:cs typeface="Times New Roman"/>
              </a:rPr>
              <a:t>Совета</a:t>
            </a:r>
            <a:r>
              <a:rPr lang="ru-RU" spc="-25" dirty="0">
                <a:ea typeface="Times New Roman"/>
              </a:rPr>
              <a:t> </a:t>
            </a:r>
            <a:r>
              <a:rPr lang="ru-RU" spc="-25" dirty="0">
                <a:ea typeface="Times New Roman"/>
                <a:cs typeface="Times New Roman"/>
              </a:rPr>
              <a:t>Европы</a:t>
            </a:r>
            <a:r>
              <a:rPr lang="ru-RU" spc="-25" dirty="0">
                <a:ea typeface="Times New Roman"/>
              </a:rPr>
              <a:t>?</a:t>
            </a:r>
            <a:endParaRPr lang="ru-RU" dirty="0"/>
          </a:p>
        </p:txBody>
      </p:sp>
    </p:spTree>
    <p:extLst>
      <p:ext uri="{BB962C8B-B14F-4D97-AF65-F5344CB8AC3E}">
        <p14:creationId xmlns:p14="http://schemas.microsoft.com/office/powerpoint/2010/main" xmlns="" val="1910770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853" y="207034"/>
            <a:ext cx="7721600" cy="1431985"/>
          </a:xfrm>
        </p:spPr>
        <p:txBody>
          <a:bodyPr>
            <a:normAutofit fontScale="90000"/>
          </a:bodyPr>
          <a:lstStyle/>
          <a:p>
            <a:pPr lvl="0" eaLnBrk="1" fontAlgn="auto" hangingPunct="1">
              <a:spcBef>
                <a:spcPct val="20000"/>
              </a:spcBef>
              <a:spcAft>
                <a:spcPts val="600"/>
              </a:spcAft>
              <a:defRPr/>
            </a:pPr>
            <a:r>
              <a:rPr lang="ru-RU" sz="3200" dirty="0">
                <a:solidFill>
                  <a:srgbClr val="D1282E"/>
                </a:solidFill>
              </a:rPr>
              <a:t>Международная защита прав человека</a:t>
            </a:r>
            <a:br>
              <a:rPr lang="ru-RU" sz="3200" dirty="0">
                <a:solidFill>
                  <a:srgbClr val="D1282E"/>
                </a:solidFill>
              </a:rPr>
            </a:br>
            <a:r>
              <a:rPr lang="ru-RU" sz="1600" b="1" cap="none" spc="0" dirty="0">
                <a:solidFill>
                  <a:srgbClr val="000000"/>
                </a:solidFill>
                <a:latin typeface="Arial"/>
              </a:rPr>
              <a:t>Повторение ранее изученного материала</a:t>
            </a:r>
            <a:r>
              <a:rPr lang="ru-RU" sz="3200" dirty="0">
                <a:solidFill>
                  <a:srgbClr val="D1282E"/>
                </a:solidFill>
              </a:rPr>
              <a:t/>
            </a:r>
            <a:br>
              <a:rPr lang="ru-RU" sz="3200" dirty="0">
                <a:solidFill>
                  <a:srgbClr val="D1282E"/>
                </a:solidFill>
              </a:rPr>
            </a:br>
            <a:r>
              <a:rPr lang="ru-RU" sz="1300" b="1" cap="none" spc="0" dirty="0">
                <a:solidFill>
                  <a:srgbClr val="000000"/>
                </a:solidFill>
                <a:latin typeface="Arial"/>
                <a:ea typeface="+mn-ea"/>
                <a:cs typeface="+mn-cs"/>
              </a:rPr>
              <a:t>Международные преступления и правонарушения</a:t>
            </a:r>
          </a:p>
        </p:txBody>
      </p:sp>
      <p:sp>
        <p:nvSpPr>
          <p:cNvPr id="3" name="Объект 2"/>
          <p:cNvSpPr>
            <a:spLocks noGrp="1"/>
          </p:cNvSpPr>
          <p:nvPr>
            <p:ph idx="1"/>
          </p:nvPr>
        </p:nvSpPr>
        <p:spPr>
          <a:xfrm>
            <a:off x="258794" y="1854680"/>
            <a:ext cx="11257470" cy="5134125"/>
          </a:xfrm>
        </p:spPr>
        <p:txBody>
          <a:bodyPr/>
          <a:lstStyle/>
          <a:p>
            <a:pPr algn="just"/>
            <a:r>
              <a:rPr lang="ru-RU" dirty="0"/>
              <a:t>В понятие </a:t>
            </a:r>
            <a:r>
              <a:rPr lang="ru-RU" dirty="0">
                <a:solidFill>
                  <a:srgbClr val="FF0000"/>
                </a:solidFill>
              </a:rPr>
              <a:t>«международное преступление» </a:t>
            </a:r>
            <a:r>
              <a:rPr lang="ru-RU" dirty="0"/>
              <a:t>принято включать «преступления против мира и человечности» и «преступления против международного права». Выделя­ются </a:t>
            </a:r>
            <a:r>
              <a:rPr lang="ru-RU" dirty="0">
                <a:solidFill>
                  <a:srgbClr val="FF0000"/>
                </a:solidFill>
              </a:rPr>
              <a:t>три вида международных преступлений</a:t>
            </a:r>
            <a:r>
              <a:rPr lang="ru-RU" dirty="0"/>
              <a:t>: </a:t>
            </a:r>
            <a:r>
              <a:rPr lang="ru-RU" dirty="0">
                <a:solidFill>
                  <a:srgbClr val="FF0000"/>
                </a:solidFill>
              </a:rPr>
              <a:t>к первому </a:t>
            </a:r>
            <a:r>
              <a:rPr lang="ru-RU" dirty="0"/>
              <a:t>относятся действия, направленные на развязывание или ведение агрессивной войны; </a:t>
            </a:r>
            <a:r>
              <a:rPr lang="ru-RU" dirty="0">
                <a:solidFill>
                  <a:srgbClr val="FF0000"/>
                </a:solidFill>
              </a:rPr>
              <a:t>ко второму </a:t>
            </a:r>
            <a:r>
              <a:rPr lang="ru-RU" dirty="0"/>
              <a:t>— военные пре­ступления (например, убийства и истязания мирного насе­ления оккупированных территорий, заложников, военно­пленных, бессмысленное разрушение населённых пунктов); </a:t>
            </a:r>
            <a:r>
              <a:rPr lang="ru-RU" dirty="0">
                <a:solidFill>
                  <a:srgbClr val="FF0000"/>
                </a:solidFill>
              </a:rPr>
              <a:t>к третьему </a:t>
            </a:r>
            <a:r>
              <a:rPr lang="ru-RU" dirty="0"/>
              <a:t>— преступления против человечности. </a:t>
            </a:r>
            <a:endParaRPr lang="ru-RU" dirty="0" smtClean="0"/>
          </a:p>
          <a:p>
            <a:pPr algn="just"/>
            <a:r>
              <a:rPr lang="ru-RU" dirty="0"/>
              <a:t>К во­енным преступлениям Статут Международного уголовного суда отнёс свыше 50 различных составов, выражающихся в серьёзных нарушениях Женевских конвенций 1949 г., а также других законов и обычаев войны, применимых в во­оружённых конфликтах международного и немеждународ­ного характера.</a:t>
            </a:r>
          </a:p>
          <a:p>
            <a:pPr algn="just"/>
            <a:r>
              <a:rPr lang="ru-RU" dirty="0">
                <a:solidFill>
                  <a:srgbClr val="FF0000"/>
                </a:solidFill>
              </a:rPr>
              <a:t>Субъектом международного правонарушения </a:t>
            </a:r>
            <a:r>
              <a:rPr lang="ru-RU" dirty="0"/>
              <a:t>и преступ­ления является как государство, так и индивид, даже если правонарушения или преступления совершались им как частным лицом, а не от имени государства.</a:t>
            </a:r>
          </a:p>
          <a:p>
            <a:r>
              <a:rPr lang="ru-RU" dirty="0"/>
              <a:t/>
            </a:r>
            <a:br>
              <a:rPr lang="ru-RU" dirty="0"/>
            </a:br>
            <a:r>
              <a:rPr lang="ru-RU" dirty="0"/>
              <a:t> </a:t>
            </a:r>
          </a:p>
          <a:p>
            <a:endParaRPr lang="ru-RU" dirty="0"/>
          </a:p>
        </p:txBody>
      </p:sp>
    </p:spTree>
    <p:extLst>
      <p:ext uri="{BB962C8B-B14F-4D97-AF65-F5344CB8AC3E}">
        <p14:creationId xmlns:p14="http://schemas.microsoft.com/office/powerpoint/2010/main" xmlns="" val="1462451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eaLnBrk="1" fontAlgn="auto" hangingPunct="1">
              <a:spcBef>
                <a:spcPct val="20000"/>
              </a:spcBef>
              <a:spcAft>
                <a:spcPts val="600"/>
              </a:spcAft>
              <a:defRPr/>
            </a:pPr>
            <a:r>
              <a:rPr lang="ru-RU" sz="2900" dirty="0">
                <a:solidFill>
                  <a:srgbClr val="D1282E"/>
                </a:solidFill>
              </a:rPr>
              <a:t>Международная защита прав человека</a:t>
            </a:r>
            <a:br>
              <a:rPr lang="ru-RU" sz="2900" dirty="0">
                <a:solidFill>
                  <a:srgbClr val="D1282E"/>
                </a:solidFill>
              </a:rPr>
            </a:br>
            <a:r>
              <a:rPr lang="ru-RU" sz="1400" b="1" cap="none" spc="0" dirty="0">
                <a:solidFill>
                  <a:srgbClr val="000000"/>
                </a:solidFill>
                <a:latin typeface="Arial"/>
              </a:rPr>
              <a:t>Повторение ранее изученного материала</a:t>
            </a:r>
            <a:r>
              <a:rPr lang="ru-RU" sz="3200" dirty="0">
                <a:solidFill>
                  <a:srgbClr val="D1282E"/>
                </a:solidFill>
              </a:rPr>
              <a:t/>
            </a:r>
            <a:br>
              <a:rPr lang="ru-RU" sz="3200" dirty="0">
                <a:solidFill>
                  <a:srgbClr val="D1282E"/>
                </a:solidFill>
              </a:rPr>
            </a:br>
            <a:r>
              <a:rPr lang="ru-RU" sz="1300" b="1" cap="none" spc="0" dirty="0">
                <a:solidFill>
                  <a:srgbClr val="000000"/>
                </a:solidFill>
                <a:latin typeface="Arial"/>
                <a:ea typeface="+mn-ea"/>
                <a:cs typeface="+mn-cs"/>
              </a:rPr>
              <a:t>Полномочия международного уголовного суда</a:t>
            </a:r>
          </a:p>
        </p:txBody>
      </p:sp>
      <p:sp>
        <p:nvSpPr>
          <p:cNvPr id="3" name="Объект 2"/>
          <p:cNvSpPr>
            <a:spLocks noGrp="1"/>
          </p:cNvSpPr>
          <p:nvPr>
            <p:ph idx="1"/>
          </p:nvPr>
        </p:nvSpPr>
        <p:spPr>
          <a:xfrm>
            <a:off x="163901" y="1492370"/>
            <a:ext cx="11611155" cy="5167222"/>
          </a:xfrm>
        </p:spPr>
        <p:txBody>
          <a:bodyPr/>
          <a:lstStyle/>
          <a:p>
            <a:pPr algn="just"/>
            <a:r>
              <a:rPr lang="ru-RU" dirty="0"/>
              <a:t>Целый ряд международных преступлений был совершён в последнее десятилетие. В 1993 г. решением Совета Без­опасности ООН был создан временный </a:t>
            </a:r>
            <a:r>
              <a:rPr lang="ru-RU" i="1" dirty="0">
                <a:solidFill>
                  <a:srgbClr val="FF0000"/>
                </a:solidFill>
              </a:rPr>
              <a:t>Международный уголовный трибунал </a:t>
            </a:r>
            <a:r>
              <a:rPr lang="ru-RU" dirty="0">
                <a:solidFill>
                  <a:srgbClr val="FF0000"/>
                </a:solidFill>
              </a:rPr>
              <a:t>для судебного преследования лиц</a:t>
            </a:r>
            <a:r>
              <a:rPr lang="ru-RU" dirty="0"/>
              <a:t>, ви­новных в преступных нарушениях прав человека на терри­тории бывшей Югославии</a:t>
            </a:r>
            <a:r>
              <a:rPr lang="ru-RU" dirty="0" smtClean="0"/>
              <a:t>.</a:t>
            </a:r>
          </a:p>
          <a:p>
            <a:pPr algn="just"/>
            <a:r>
              <a:rPr lang="ru-RU" dirty="0" smtClean="0"/>
              <a:t>Работа </a:t>
            </a:r>
            <a:r>
              <a:rPr lang="ru-RU" dirty="0"/>
              <a:t>Трибунала по Югославии и ряду других государств, где в ходе гражданских войн и межнациональных конфликтов совершались преступления против человечности, выявила серьёзные проблемы, напри­мер: отсутствие достаточного финансирования; нежелание ряда государств сотрудничать с Трибуналом и подчиняться его решениям.</a:t>
            </a:r>
          </a:p>
          <a:p>
            <a:pPr algn="just"/>
            <a:r>
              <a:rPr lang="ru-RU" dirty="0"/>
              <a:t>Решение </a:t>
            </a:r>
            <a:r>
              <a:rPr lang="ru-RU" dirty="0">
                <a:solidFill>
                  <a:srgbClr val="FF0000"/>
                </a:solidFill>
              </a:rPr>
              <a:t>о создании </a:t>
            </a:r>
            <a:r>
              <a:rPr lang="ru-RU" i="1" dirty="0">
                <a:solidFill>
                  <a:srgbClr val="FF0000"/>
                </a:solidFill>
              </a:rPr>
              <a:t>Международного уголовного суда </a:t>
            </a:r>
            <a:r>
              <a:rPr lang="ru-RU" dirty="0">
                <a:solidFill>
                  <a:srgbClr val="FF0000"/>
                </a:solidFill>
              </a:rPr>
              <a:t>и принятие его Статута — начало качественно нового этапа в развитии межгосударственных отношений и международ­ного права</a:t>
            </a:r>
            <a:r>
              <a:rPr lang="ru-RU" dirty="0"/>
              <a:t>. Впервые со времени Нюрнбергского процесса над нацистскими преступниками международное сообще­ство приняло решение создать постоянно действующую высшую   судебную   инстанцию,   которая   сможет   </a:t>
            </a:r>
            <a:r>
              <a:rPr lang="ru-RU" dirty="0" err="1" smtClean="0"/>
              <a:t>выносить</a:t>
            </a:r>
            <a:r>
              <a:rPr lang="ru-RU" dirty="0" err="1"/>
              <a:t>приговоры</a:t>
            </a:r>
            <a:r>
              <a:rPr lang="ru-RU" dirty="0"/>
              <a:t> всем, кто виновен в военных преступлениях и преступлениях против человечности, независимо от долж­ностного положения.</a:t>
            </a:r>
          </a:p>
          <a:p>
            <a:endParaRPr lang="ru-RU" dirty="0"/>
          </a:p>
        </p:txBody>
      </p:sp>
    </p:spTree>
    <p:extLst>
      <p:ext uri="{BB962C8B-B14F-4D97-AF65-F5344CB8AC3E}">
        <p14:creationId xmlns:p14="http://schemas.microsoft.com/office/powerpoint/2010/main" xmlns="" val="88133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721600" cy="1089804"/>
          </a:xfrm>
        </p:spPr>
        <p:txBody>
          <a:bodyPr>
            <a:normAutofit fontScale="90000"/>
          </a:bodyPr>
          <a:lstStyle/>
          <a:p>
            <a:pPr lvl="0" eaLnBrk="1" fontAlgn="auto" hangingPunct="1">
              <a:spcBef>
                <a:spcPct val="20000"/>
              </a:spcBef>
              <a:spcAft>
                <a:spcPts val="600"/>
              </a:spcAft>
              <a:defRPr/>
            </a:pPr>
            <a:r>
              <a:rPr lang="ru-RU" sz="2900" dirty="0">
                <a:solidFill>
                  <a:srgbClr val="D1282E"/>
                </a:solidFill>
              </a:rPr>
              <a:t>Международная защита прав человека</a:t>
            </a:r>
            <a:br>
              <a:rPr lang="ru-RU" sz="2900" dirty="0">
                <a:solidFill>
                  <a:srgbClr val="D1282E"/>
                </a:solidFill>
              </a:rPr>
            </a:br>
            <a:r>
              <a:rPr lang="ru-RU" sz="1400" b="1" cap="none" spc="0" dirty="0">
                <a:solidFill>
                  <a:srgbClr val="000000"/>
                </a:solidFill>
                <a:latin typeface="Arial"/>
              </a:rPr>
              <a:t>Повторение ранее изученного материала</a:t>
            </a:r>
            <a:r>
              <a:rPr lang="ru-RU" sz="3200" dirty="0">
                <a:solidFill>
                  <a:srgbClr val="D1282E"/>
                </a:solidFill>
              </a:rPr>
              <a:t/>
            </a:r>
            <a:br>
              <a:rPr lang="ru-RU" sz="3200" dirty="0">
                <a:solidFill>
                  <a:srgbClr val="D1282E"/>
                </a:solidFill>
              </a:rPr>
            </a:br>
            <a:r>
              <a:rPr lang="ru-RU" sz="1300" b="1" cap="none" spc="0" dirty="0">
                <a:solidFill>
                  <a:srgbClr val="000000"/>
                </a:solidFill>
                <a:latin typeface="Arial"/>
                <a:ea typeface="+mn-ea"/>
                <a:cs typeface="+mn-cs"/>
              </a:rPr>
              <a:t>Перспективы развития механизмов международной защиты прав и свобод человека</a:t>
            </a:r>
          </a:p>
        </p:txBody>
      </p:sp>
      <p:sp>
        <p:nvSpPr>
          <p:cNvPr id="3" name="Объект 2"/>
          <p:cNvSpPr>
            <a:spLocks noGrp="1"/>
          </p:cNvSpPr>
          <p:nvPr>
            <p:ph idx="1"/>
          </p:nvPr>
        </p:nvSpPr>
        <p:spPr>
          <a:xfrm>
            <a:off x="345057" y="1475116"/>
            <a:ext cx="11447252" cy="5046453"/>
          </a:xfrm>
        </p:spPr>
        <p:txBody>
          <a:bodyPr/>
          <a:lstStyle/>
          <a:p>
            <a:r>
              <a:rPr lang="ru-RU" dirty="0"/>
              <a:t>В основу законодательства всех стран должны лечь об­щепризнанные правовые принципы и нормы, что приведёт к созданию единого правового пространства. Создание еди­ного правового пространства — долгосрочная цель, дости­жение которой не означает, однако, полной унификации национальных систем права, но единообразный подход </a:t>
            </a:r>
            <a:r>
              <a:rPr lang="ru-RU" i="1" dirty="0"/>
              <a:t>ц </a:t>
            </a:r>
            <a:r>
              <a:rPr lang="ru-RU" dirty="0"/>
              <a:t>толкованию и применению согласованных международно-правовых норм. </a:t>
            </a:r>
            <a:endParaRPr lang="ru-RU" dirty="0" smtClean="0"/>
          </a:p>
          <a:p>
            <a:r>
              <a:rPr lang="ru-RU" dirty="0"/>
              <a:t>Особенно важно признание всеми государствами при­оритета международного права над внутригосударствен­ным. (У нас этот принцип закреплён в статье 15 Кон­ституции Российской Федерации.) Подобное признание будет способствовать непосредственному применению принципов и норм международного права в юридической и административной практике государств.</a:t>
            </a:r>
          </a:p>
          <a:p>
            <a:r>
              <a:rPr lang="ru-RU" dirty="0"/>
              <a:t>Успешность создания глобального правового пространства зависит и от оптимизации деятельности международ­ных контрольных органов по правам человека и наделения их компетенцией выносить конкретные и обязательные ре­шения в адрес отдельных государств. Для этого государ­ствам придётся отказаться от части суверенных прав и предоставить международным органам по правам человека властные полномочия.</a:t>
            </a:r>
          </a:p>
          <a:p>
            <a:endParaRPr lang="ru-RU" dirty="0"/>
          </a:p>
        </p:txBody>
      </p:sp>
    </p:spTree>
    <p:extLst>
      <p:ext uri="{BB962C8B-B14F-4D97-AF65-F5344CB8AC3E}">
        <p14:creationId xmlns:p14="http://schemas.microsoft.com/office/powerpoint/2010/main" xmlns="" val="46892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p:txBody>
          <a:bodyPr/>
          <a:lstStyle/>
          <a:p>
            <a:r>
              <a:rPr lang="ru-RU" dirty="0">
                <a:solidFill>
                  <a:srgbClr val="000000"/>
                </a:solidFill>
                <a:latin typeface="Verdana"/>
              </a:rPr>
              <a:t>Задание </a:t>
            </a:r>
            <a:r>
              <a:rPr lang="ru-RU" dirty="0" smtClean="0">
                <a:solidFill>
                  <a:srgbClr val="000000"/>
                </a:solidFill>
                <a:latin typeface="Verdana"/>
              </a:rPr>
              <a:t>№6 </a:t>
            </a:r>
            <a:r>
              <a:rPr lang="ru-RU" dirty="0" smtClean="0"/>
              <a:t>Что </a:t>
            </a:r>
            <a:r>
              <a:rPr lang="ru-RU" dirty="0"/>
              <a:t>такое международное пре­ступление? Какие подобные преступления вам известны? В чём специфика судебного преследования за совершение международ­ных преступлений</a:t>
            </a:r>
            <a:r>
              <a:rPr lang="ru-RU" dirty="0" smtClean="0"/>
              <a:t>?</a:t>
            </a:r>
          </a:p>
          <a:p>
            <a:endParaRPr lang="ru-RU" dirty="0"/>
          </a:p>
          <a:p>
            <a:r>
              <a:rPr lang="ru-RU" dirty="0" smtClean="0"/>
              <a:t> </a:t>
            </a:r>
            <a:r>
              <a:rPr lang="ru-RU" dirty="0">
                <a:solidFill>
                  <a:srgbClr val="000000"/>
                </a:solidFill>
                <a:latin typeface="Verdana"/>
              </a:rPr>
              <a:t>Задание </a:t>
            </a:r>
            <a:r>
              <a:rPr lang="ru-RU" dirty="0" smtClean="0">
                <a:solidFill>
                  <a:srgbClr val="000000"/>
                </a:solidFill>
                <a:latin typeface="Verdana"/>
              </a:rPr>
              <a:t>№7 </a:t>
            </a:r>
            <a:r>
              <a:rPr lang="ru-RU" dirty="0" smtClean="0"/>
              <a:t>Каковы </a:t>
            </a:r>
            <a:r>
              <a:rPr lang="ru-RU" dirty="0"/>
              <a:t>причины организации Международно­го уголовного суда? </a:t>
            </a:r>
            <a:endParaRPr lang="ru-RU" dirty="0" smtClean="0"/>
          </a:p>
          <a:p>
            <a:endParaRPr lang="ru-RU" dirty="0"/>
          </a:p>
          <a:p>
            <a:r>
              <a:rPr lang="ru-RU" dirty="0">
                <a:solidFill>
                  <a:srgbClr val="000000"/>
                </a:solidFill>
                <a:latin typeface="Verdana"/>
              </a:rPr>
              <a:t>Задание </a:t>
            </a:r>
            <a:r>
              <a:rPr lang="ru-RU" dirty="0" smtClean="0">
                <a:solidFill>
                  <a:srgbClr val="000000"/>
                </a:solidFill>
                <a:latin typeface="Verdana"/>
              </a:rPr>
              <a:t>№8  </a:t>
            </a:r>
            <a:r>
              <a:rPr lang="ru-RU" dirty="0" smtClean="0"/>
              <a:t>Эффективен </a:t>
            </a:r>
            <a:r>
              <a:rPr lang="ru-RU" dirty="0"/>
              <a:t>ли по-вашему, существующий механизм международной защиты прав человека? Почему?</a:t>
            </a:r>
          </a:p>
          <a:p>
            <a:endParaRPr lang="ru-RU" dirty="0"/>
          </a:p>
        </p:txBody>
      </p:sp>
    </p:spTree>
    <p:extLst>
      <p:ext uri="{BB962C8B-B14F-4D97-AF65-F5344CB8AC3E}">
        <p14:creationId xmlns:p14="http://schemas.microsoft.com/office/powerpoint/2010/main" xmlns="" val="179958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smtClean="0"/>
              <a:t>Изучение нового материала</a:t>
            </a:r>
            <a:br>
              <a:rPr lang="ru-RU" dirty="0" smtClean="0"/>
            </a:br>
            <a:r>
              <a:rPr lang="ru-RU" sz="1100" b="1" cap="none" spc="0" dirty="0">
                <a:solidFill>
                  <a:srgbClr val="000000"/>
                </a:solidFill>
                <a:latin typeface="Arial"/>
                <a:ea typeface="+mn-ea"/>
                <a:cs typeface="+mn-cs"/>
              </a:rPr>
              <a:t>Правовая база противодействия терроризму в </a:t>
            </a:r>
            <a:r>
              <a:rPr lang="ru-RU" sz="1100" b="1" cap="none" spc="0" dirty="0" smtClean="0">
                <a:solidFill>
                  <a:srgbClr val="000000"/>
                </a:solidFill>
                <a:latin typeface="Arial"/>
                <a:ea typeface="+mn-ea"/>
                <a:cs typeface="+mn-cs"/>
              </a:rPr>
              <a:t>России</a:t>
            </a:r>
            <a:endParaRPr lang="ru-RU" dirty="0"/>
          </a:p>
        </p:txBody>
      </p:sp>
      <p:sp>
        <p:nvSpPr>
          <p:cNvPr id="3" name="Объект 2"/>
          <p:cNvSpPr>
            <a:spLocks noGrp="1"/>
          </p:cNvSpPr>
          <p:nvPr>
            <p:ph idx="1"/>
          </p:nvPr>
        </p:nvSpPr>
        <p:spPr>
          <a:xfrm>
            <a:off x="112143" y="1492370"/>
            <a:ext cx="11697419" cy="5193102"/>
          </a:xfrm>
        </p:spPr>
        <p:txBody>
          <a:bodyPr/>
          <a:lstStyle/>
          <a:p>
            <a:pPr algn="just"/>
            <a:r>
              <a:rPr lang="ru-RU" sz="1200" u="sng" dirty="0">
                <a:solidFill>
                  <a:srgbClr val="FF0000"/>
                </a:solidFill>
                <a:latin typeface="Times New Roman"/>
                <a:ea typeface="Times New Roman"/>
              </a:rPr>
              <a:t>В России проблема борьбы с терро­ризмом обострилась в 90-х гг. </a:t>
            </a:r>
            <a:r>
              <a:rPr lang="en-US" sz="1200" u="sng" dirty="0">
                <a:solidFill>
                  <a:srgbClr val="FF0000"/>
                </a:solidFill>
                <a:latin typeface="Times New Roman"/>
                <a:ea typeface="Times New Roman"/>
              </a:rPr>
              <a:t>XX </a:t>
            </a:r>
            <a:r>
              <a:rPr lang="ru-RU" sz="1200" u="sng" dirty="0" smtClean="0">
                <a:solidFill>
                  <a:srgbClr val="FF0000"/>
                </a:solidFill>
                <a:latin typeface="Times New Roman"/>
                <a:ea typeface="Times New Roman"/>
              </a:rPr>
              <a:t>в.</a:t>
            </a:r>
          </a:p>
          <a:p>
            <a:pPr algn="just"/>
            <a:r>
              <a:rPr lang="ru-RU" sz="1200" dirty="0" smtClean="0"/>
              <a:t>Взрывы </a:t>
            </a:r>
            <a:r>
              <a:rPr lang="ru-RU" sz="1200" dirty="0"/>
              <a:t>в жилых домах,  на транспорте,  </a:t>
            </a:r>
            <a:r>
              <a:rPr lang="ru-RU" sz="1200" dirty="0" smtClean="0"/>
              <a:t>похищение </a:t>
            </a:r>
            <a:r>
              <a:rPr lang="ru-RU" sz="1200" dirty="0"/>
              <a:t>людей, захват заложников, угон самолётов, унич­тожение жизненно важных объектов, убийство политиче­ских деятелей представляют собой серьёзную угрозу кон­ституционной безопасности и территориальной целостно­сти страны. Все эти преступления вызывают справедливое негодование людей, их желание наказать террористов. С этим связано одно из проявлений общественной опасности терроризма: он провоцирует власть, общество на ответное насилие, что может привести к дестабилизации демократи­ческих институтов общества, к нарушению конституцион­ных прав и свобод человека.</a:t>
            </a:r>
          </a:p>
          <a:p>
            <a:pPr algn="just"/>
            <a:r>
              <a:rPr lang="ru-RU" sz="1200" dirty="0"/>
              <a:t>Вот почему, решая задачу противодействия терроризму, Российское государство стремится к эффективному пода­влению террористической деятельности в рамках действу­ющего законодательства</a:t>
            </a:r>
            <a:r>
              <a:rPr lang="ru-RU" sz="1200" dirty="0" smtClean="0"/>
              <a:t>.</a:t>
            </a:r>
            <a:r>
              <a:rPr lang="ru-RU" sz="1200" dirty="0"/>
              <a:t> Основополагающим документом в сфере противодействия терроризму является Конституция РФ. В ней говорится о том, что Российская Федерация обеспечи­вает целостность и неприкосновенность своей территории (ст. 4). </a:t>
            </a:r>
            <a:r>
              <a:rPr lang="ru-RU" sz="1200" dirty="0">
                <a:solidFill>
                  <a:srgbClr val="FF0000"/>
                </a:solidFill>
              </a:rPr>
              <a:t>Конституция РФ провозглашает человека, его права и свободы высшей ценностью (ст. 2</a:t>
            </a:r>
            <a:r>
              <a:rPr lang="ru-RU" sz="1200" dirty="0"/>
              <a:t>), запрещает создание и деятельность общественных объединений, цели или дей­ствия которых направлены на насильственное изменение основ конституционного строя и нарушение целостности Российской Федерации, на подрыв безопасности государ­ства, создание вооружённых формирований, разжигание социальной, расовой, национальной и религиозной розни </a:t>
            </a:r>
            <a:r>
              <a:rPr lang="ru-RU" sz="1200" dirty="0" smtClean="0"/>
              <a:t>.</a:t>
            </a:r>
          </a:p>
          <a:p>
            <a:pPr algn="just"/>
            <a:r>
              <a:rPr lang="ru-RU" sz="1200" i="1" dirty="0">
                <a:solidFill>
                  <a:srgbClr val="FF0000"/>
                </a:solidFill>
              </a:rPr>
              <a:t>Законы Российской Федерации о ратификации различ­ных международных документов</a:t>
            </a:r>
            <a:r>
              <a:rPr lang="ru-RU" sz="1200" i="1" dirty="0"/>
              <a:t>. </a:t>
            </a:r>
            <a:r>
              <a:rPr lang="ru-RU" sz="1200" dirty="0"/>
              <a:t>Один из них — </a:t>
            </a:r>
            <a:r>
              <a:rPr lang="ru-RU" sz="1200" dirty="0">
                <a:solidFill>
                  <a:srgbClr val="FF0000"/>
                </a:solidFill>
              </a:rPr>
              <a:t>Закон «О ратификации Международной конвенции о борьбе с фи­нансированием терроризма»</a:t>
            </a:r>
            <a:r>
              <a:rPr lang="ru-RU" sz="1200" dirty="0"/>
              <a:t> (2002). Конвенция направлена на укрепление международного сотрудничества по недопу­щению финансирования терроризма, а также борьбе с ним путём преследования и наказания террористов.</a:t>
            </a:r>
          </a:p>
          <a:p>
            <a:pPr algn="just"/>
            <a:r>
              <a:rPr lang="ru-RU" sz="1200" dirty="0"/>
              <a:t>В 2003 г. был принят </a:t>
            </a:r>
            <a:r>
              <a:rPr lang="ru-RU" sz="1200" dirty="0">
                <a:solidFill>
                  <a:srgbClr val="FF0000"/>
                </a:solidFill>
              </a:rPr>
              <a:t>Закон «О ратификации Шанхай­ской конвенции о борьбе с терроризмом, сепаратизмом и экстремизмом</a:t>
            </a:r>
            <a:r>
              <a:rPr lang="ru-RU" sz="1200" dirty="0"/>
              <a:t>».   Конвенция   регламентирует  ключевые  </a:t>
            </a:r>
            <a:r>
              <a:rPr lang="ru-RU" sz="1200" dirty="0" smtClean="0"/>
              <a:t>на</a:t>
            </a:r>
            <a:r>
              <a:rPr lang="ru-RU" sz="1200" dirty="0"/>
              <a:t>правления и формы сотрудничества государств-участников: обмен информацией, осуществление оперативно-розыскных мероприятий, принятие совместных мер по пресечению по­ставок вооружения и боеприпасов террористическим груп­пировкам, их финансирования и мер по прекращению де­ятельности центров подготовки боевиков.</a:t>
            </a:r>
          </a:p>
          <a:p>
            <a:pPr algn="just"/>
            <a:r>
              <a:rPr lang="ru-RU" sz="1200" dirty="0">
                <a:solidFill>
                  <a:srgbClr val="FF0000"/>
                </a:solidFill>
              </a:rPr>
              <a:t>В 2005 г. Российская Федерация подписала Конвенцию Совета Европы о предупреждении терроризма. </a:t>
            </a:r>
            <a:r>
              <a:rPr lang="ru-RU" sz="1200" i="1" dirty="0">
                <a:solidFill>
                  <a:srgbClr val="FF0000"/>
                </a:solidFill>
              </a:rPr>
              <a:t>Российские законы, регулирующие </a:t>
            </a:r>
            <a:r>
              <a:rPr lang="ru-RU" sz="1200" i="1" dirty="0"/>
              <a:t>общественные отно­шения в сфере противодействия терроризму. </a:t>
            </a:r>
            <a:r>
              <a:rPr lang="ru-RU" sz="1200" dirty="0"/>
              <a:t>Базовым яв­ляется Закон «О противодействии терроризму» (2006). Он устанавливает основные принципы противодействия терро­ризму, правовые и организационные основы профилактики терроризма и борьбы с ним, минимизации и (или) ликви­дации последствий проявлений терроризма, а также право­вые и организационные основы применения Вооружённых сил Российской Федерации в борьбе с </a:t>
            </a:r>
            <a:r>
              <a:rPr lang="ru-RU" sz="1200" dirty="0" smtClean="0"/>
              <a:t>терроризмом. </a:t>
            </a:r>
            <a:r>
              <a:rPr lang="ru-RU" sz="1200" dirty="0" smtClean="0">
                <a:solidFill>
                  <a:srgbClr val="FF0000"/>
                </a:solidFill>
              </a:rPr>
              <a:t>(См. стр.324-325)</a:t>
            </a:r>
            <a:endParaRPr lang="ru-RU" sz="1200" dirty="0">
              <a:solidFill>
                <a:srgbClr val="FF0000"/>
              </a:solidFill>
            </a:endParaRPr>
          </a:p>
          <a:p>
            <a:endParaRPr lang="ru-RU" sz="1200" dirty="0"/>
          </a:p>
        </p:txBody>
      </p:sp>
    </p:spTree>
    <p:extLst>
      <p:ext uri="{BB962C8B-B14F-4D97-AF65-F5344CB8AC3E}">
        <p14:creationId xmlns:p14="http://schemas.microsoft.com/office/powerpoint/2010/main" xmlns="" val="234354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125" y="2443163"/>
            <a:ext cx="10058400" cy="574675"/>
          </a:xfrm>
        </p:spPr>
        <p:txBody>
          <a:bodyPr>
            <a:normAutofit fontScale="90000"/>
          </a:bodyPr>
          <a:lstStyle/>
          <a:p>
            <a:pPr eaLnBrk="1" fontAlgn="auto" hangingPunct="1">
              <a:spcAft>
                <a:spcPts val="0"/>
              </a:spcAft>
              <a:defRPr/>
            </a:pPr>
            <a:r>
              <a:rPr lang="ru-RU" sz="3200" dirty="0" smtClean="0">
                <a:solidFill>
                  <a:srgbClr val="000000"/>
                </a:solidFill>
              </a:rPr>
              <a:t>1.Повторение </a:t>
            </a:r>
            <a:r>
              <a:rPr lang="ru-RU" sz="3200" dirty="0">
                <a:solidFill>
                  <a:srgbClr val="000000"/>
                </a:solidFill>
              </a:rPr>
              <a:t>ранее изученного </a:t>
            </a:r>
            <a:r>
              <a:rPr lang="ru-RU" sz="3200" dirty="0" smtClean="0">
                <a:solidFill>
                  <a:srgbClr val="000000"/>
                </a:solidFill>
              </a:rPr>
              <a:t>материала</a:t>
            </a:r>
            <a:endParaRPr lang="ru-RU" sz="3200" dirty="0"/>
          </a:p>
        </p:txBody>
      </p:sp>
      <p:sp>
        <p:nvSpPr>
          <p:cNvPr id="6147" name="Объект 2"/>
          <p:cNvSpPr>
            <a:spLocks noGrp="1"/>
          </p:cNvSpPr>
          <p:nvPr>
            <p:ph idx="1"/>
          </p:nvPr>
        </p:nvSpPr>
        <p:spPr>
          <a:xfrm>
            <a:off x="1079500" y="3429000"/>
            <a:ext cx="10058400" cy="2668588"/>
          </a:xfrm>
        </p:spPr>
        <p:txBody>
          <a:bodyPr/>
          <a:lstStyle/>
          <a:p>
            <a:pPr algn="just" eaLnBrk="1" hangingPunct="1"/>
            <a:r>
              <a:rPr lang="ru-RU" altLang="ru-RU" smtClean="0"/>
              <a:t>А)</a:t>
            </a:r>
            <a:r>
              <a:rPr lang="ru-RU" altLang="ru-RU" u="sng" smtClean="0">
                <a:solidFill>
                  <a:srgbClr val="FF0000"/>
                </a:solidFill>
              </a:rPr>
              <a:t>Процессуальное право </a:t>
            </a:r>
            <a:r>
              <a:rPr lang="ru-RU" altLang="ru-RU" smtClean="0">
                <a:solidFill>
                  <a:srgbClr val="000000"/>
                </a:solidFill>
              </a:rPr>
              <a:t>определяет правила реализации и защиты материальных прав.  </a:t>
            </a:r>
          </a:p>
          <a:p>
            <a:pPr algn="just" eaLnBrk="1" hangingPunct="1"/>
            <a:r>
              <a:rPr lang="ru-RU" altLang="ru-RU" smtClean="0">
                <a:solidFill>
                  <a:srgbClr val="000000"/>
                </a:solidFill>
              </a:rPr>
              <a:t>Следовательно, </a:t>
            </a:r>
            <a:r>
              <a:rPr lang="ru-RU" altLang="ru-RU" smtClean="0">
                <a:solidFill>
                  <a:srgbClr val="FF0000"/>
                </a:solidFill>
              </a:rPr>
              <a:t>материальные нормы </a:t>
            </a:r>
            <a:r>
              <a:rPr lang="ru-RU" altLang="ru-RU" smtClean="0">
                <a:solidFill>
                  <a:srgbClr val="000000"/>
                </a:solidFill>
              </a:rPr>
              <a:t>определяют, какие именно </a:t>
            </a:r>
            <a:r>
              <a:rPr lang="ru-RU" altLang="ru-RU" smtClean="0">
                <a:solidFill>
                  <a:srgbClr val="FF0000"/>
                </a:solidFill>
              </a:rPr>
              <a:t>права и обязанности </a:t>
            </a:r>
            <a:r>
              <a:rPr lang="ru-RU" altLang="ru-RU" smtClean="0">
                <a:solidFill>
                  <a:srgbClr val="000000"/>
                </a:solidFill>
              </a:rPr>
              <a:t>у нас есть, а </a:t>
            </a:r>
            <a:r>
              <a:rPr lang="ru-RU" altLang="ru-RU" smtClean="0">
                <a:solidFill>
                  <a:srgbClr val="FF0000"/>
                </a:solidFill>
              </a:rPr>
              <a:t>процессуальные</a:t>
            </a:r>
            <a:r>
              <a:rPr lang="ru-RU" altLang="ru-RU" smtClean="0">
                <a:solidFill>
                  <a:srgbClr val="000000"/>
                </a:solidFill>
              </a:rPr>
              <a:t> – каким образом мы сможем </a:t>
            </a:r>
            <a:r>
              <a:rPr lang="ru-RU" altLang="ru-RU" smtClean="0">
                <a:solidFill>
                  <a:srgbClr val="FF0000"/>
                </a:solidFill>
              </a:rPr>
              <a:t>защитить наши права</a:t>
            </a:r>
            <a:r>
              <a:rPr lang="ru-RU" altLang="ru-RU" smtClean="0">
                <a:solidFill>
                  <a:srgbClr val="000000"/>
                </a:solidFill>
              </a:rPr>
              <a:t>, если кто-то не исполняет своих по отношению к нам обязанностей.</a:t>
            </a:r>
          </a:p>
          <a:p>
            <a:pPr algn="just" eaLnBrk="1" hangingPunct="1"/>
            <a:endParaRPr lang="ru-RU" altLang="ru-RU" sz="1700" smtClean="0">
              <a:solidFill>
                <a:srgbClr val="000000"/>
              </a:solidFill>
            </a:endParaRPr>
          </a:p>
          <a:p>
            <a:pPr eaLnBrk="1" hangingPunct="1"/>
            <a:endParaRPr lang="ru-RU" altLang="ru-RU" smtClean="0"/>
          </a:p>
        </p:txBody>
      </p:sp>
      <p:sp>
        <p:nvSpPr>
          <p:cNvPr id="6148" name="TextBox 3"/>
          <p:cNvSpPr txBox="1">
            <a:spLocks noChangeArrowheads="1"/>
          </p:cNvSpPr>
          <p:nvPr/>
        </p:nvSpPr>
        <p:spPr bwMode="auto">
          <a:xfrm>
            <a:off x="1163638" y="623888"/>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ts val="600"/>
              </a:spcAft>
              <a:buFont typeface="Arial" pitchFamily="34" charset="0"/>
              <a:defRPr sz="2000" b="1">
                <a:solidFill>
                  <a:schemeClr val="tx1"/>
                </a:solidFill>
                <a:latin typeface="Arial" pitchFamily="34" charset="0"/>
              </a:defRPr>
            </a:lvl1pPr>
            <a:lvl2pPr marL="742950" indent="-285750" eaLnBrk="0" hangingPunct="0">
              <a:spcBef>
                <a:spcPct val="20000"/>
              </a:spcBef>
              <a:buClr>
                <a:schemeClr val="tx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tx2"/>
              </a:buClr>
              <a:buFont typeface="Arial" pitchFamily="34" charset="0"/>
              <a:buChar char="•"/>
              <a:defRPr>
                <a:solidFill>
                  <a:schemeClr val="tx1"/>
                </a:solidFill>
                <a:latin typeface="Arial" pitchFamily="34" charset="0"/>
              </a:defRPr>
            </a:lvl3pPr>
            <a:lvl4pPr marL="1600200" indent="-228600" eaLnBrk="0" hangingPunct="0">
              <a:spcBef>
                <a:spcPct val="20000"/>
              </a:spcBef>
              <a:buClr>
                <a:schemeClr val="tx2"/>
              </a:buClr>
              <a:buFont typeface="Arial" pitchFamily="34" charset="0"/>
              <a:buChar char="•"/>
              <a:defRPr>
                <a:solidFill>
                  <a:schemeClr val="tx1"/>
                </a:solidFill>
                <a:latin typeface="Arial" pitchFamily="34" charset="0"/>
              </a:defRPr>
            </a:lvl4pPr>
            <a:lvl5pPr marL="2057400" indent="-228600" eaLnBrk="0" hangingPunct="0">
              <a:spcBef>
                <a:spcPct val="20000"/>
              </a:spcBef>
              <a:buClr>
                <a:schemeClr val="tx2"/>
              </a:buClr>
              <a:buFont typeface="Arial" pitchFamily="34" charset="0"/>
              <a:buChar char="•"/>
              <a:defRPr>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ct val="0"/>
              </a:spcBef>
              <a:spcAft>
                <a:spcPct val="0"/>
              </a:spcAft>
              <a:buFontTx/>
              <a:buNone/>
            </a:pPr>
            <a:endParaRPr lang="ru-RU" altLang="ru-RU" sz="1800" b="0"/>
          </a:p>
        </p:txBody>
      </p:sp>
      <p:sp>
        <p:nvSpPr>
          <p:cNvPr id="5" name="TextBox 4"/>
          <p:cNvSpPr txBox="1"/>
          <p:nvPr/>
        </p:nvSpPr>
        <p:spPr>
          <a:xfrm>
            <a:off x="893763" y="992188"/>
            <a:ext cx="10723562" cy="1015663"/>
          </a:xfrm>
          <a:prstGeom prst="rect">
            <a:avLst/>
          </a:prstGeom>
          <a:noFill/>
        </p:spPr>
        <p:txBody>
          <a:bodyPr>
            <a:spAutoFit/>
          </a:bodyPr>
          <a:lstStyle/>
          <a:p>
            <a:pPr fontAlgn="auto">
              <a:spcBef>
                <a:spcPts val="0"/>
              </a:spcBef>
              <a:spcAft>
                <a:spcPts val="0"/>
              </a:spcAft>
              <a:defRPr/>
            </a:pPr>
            <a:r>
              <a:rPr lang="ru-RU" sz="1200" cap="all" spc="-60" dirty="0">
                <a:solidFill>
                  <a:srgbClr val="D1282E"/>
                </a:solidFill>
                <a:latin typeface="Arial Black"/>
                <a:ea typeface="+mj-ea"/>
                <a:cs typeface="+mj-cs"/>
              </a:rPr>
              <a:t>Дорогие ребята, мы с вами  </a:t>
            </a:r>
            <a:r>
              <a:rPr lang="ru-RU" sz="1200" cap="all" spc="-60" dirty="0" smtClean="0">
                <a:solidFill>
                  <a:srgbClr val="D1282E"/>
                </a:solidFill>
                <a:latin typeface="Arial Black"/>
                <a:ea typeface="+mj-ea"/>
                <a:cs typeface="+mj-cs"/>
              </a:rPr>
              <a:t>продолжаем  </a:t>
            </a:r>
            <a:r>
              <a:rPr lang="ru-RU" sz="1200" cap="all" spc="-60" dirty="0">
                <a:solidFill>
                  <a:srgbClr val="D1282E"/>
                </a:solidFill>
                <a:latin typeface="Arial Black"/>
                <a:ea typeface="+mj-ea"/>
                <a:cs typeface="+mj-cs"/>
              </a:rPr>
              <a:t>изучать главу </a:t>
            </a:r>
            <a:r>
              <a:rPr lang="en-US" sz="1200" cap="all" spc="-60" dirty="0">
                <a:solidFill>
                  <a:srgbClr val="D1282E"/>
                </a:solidFill>
                <a:latin typeface="Arial Black"/>
                <a:ea typeface="+mj-ea"/>
                <a:cs typeface="+mj-cs"/>
              </a:rPr>
              <a:t>III</a:t>
            </a:r>
            <a:r>
              <a:rPr lang="ru-RU" sz="1200" cap="all" spc="-60" dirty="0">
                <a:solidFill>
                  <a:srgbClr val="D1282E"/>
                </a:solidFill>
                <a:latin typeface="Arial Black"/>
                <a:ea typeface="+mj-ea"/>
                <a:cs typeface="+mj-cs"/>
              </a:rPr>
              <a:t> «Правовое регулирование общественных отношений». В начале работы со слайдовой презентацией напишите в тетрадях тему и цель урока: изучение </a:t>
            </a:r>
            <a:r>
              <a:rPr lang="ru-RU" sz="1200" cap="all" spc="-60" dirty="0" smtClean="0">
                <a:solidFill>
                  <a:srgbClr val="D1282E"/>
                </a:solidFill>
                <a:latin typeface="Arial Black"/>
                <a:ea typeface="+mj-ea"/>
                <a:cs typeface="+mj-cs"/>
              </a:rPr>
              <a:t>правовых основ антитеррористической политики российского государства. </a:t>
            </a:r>
            <a:r>
              <a:rPr lang="ru-RU" sz="1200" cap="all" spc="-60" dirty="0">
                <a:solidFill>
                  <a:srgbClr val="D1282E"/>
                </a:solidFill>
                <a:latin typeface="Arial Black"/>
                <a:ea typeface="+mj-ea"/>
                <a:cs typeface="+mj-cs"/>
              </a:rPr>
              <a:t>Оформление в тетрадях продолжаем: свой план по презентации и запись выводов, терминологии. Выполнение д/з и работа на сайте решу ЕГЭ.</a:t>
            </a:r>
            <a:endParaRPr lang="ru-RU" dirty="0">
              <a:latin typeface="+mn-l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a:solidFill>
                  <a:srgbClr val="D1282E"/>
                </a:solidFill>
              </a:rPr>
              <a:t>Изучение нового </a:t>
            </a:r>
            <a:r>
              <a:rPr lang="ru-RU" dirty="0" smtClean="0">
                <a:solidFill>
                  <a:srgbClr val="D1282E"/>
                </a:solidFill>
              </a:rPr>
              <a:t>материала</a:t>
            </a:r>
            <a:br>
              <a:rPr lang="ru-RU" dirty="0" smtClean="0">
                <a:solidFill>
                  <a:srgbClr val="D1282E"/>
                </a:solidFill>
              </a:rPr>
            </a:br>
            <a:r>
              <a:rPr lang="ru-RU" sz="1000" b="1" cap="none" spc="0" dirty="0" smtClean="0">
                <a:solidFill>
                  <a:srgbClr val="000000"/>
                </a:solidFill>
                <a:latin typeface="Arial"/>
                <a:ea typeface="+mn-ea"/>
                <a:cs typeface="+mn-cs"/>
              </a:rPr>
              <a:t>Органы </a:t>
            </a:r>
            <a:r>
              <a:rPr lang="ru-RU" sz="1000" b="1" cap="none" spc="0" dirty="0">
                <a:solidFill>
                  <a:srgbClr val="000000"/>
                </a:solidFill>
                <a:latin typeface="Arial"/>
                <a:ea typeface="+mn-ea"/>
                <a:cs typeface="+mn-cs"/>
              </a:rPr>
              <a:t>власти, проводящие политику противодействия </a:t>
            </a:r>
            <a:r>
              <a:rPr lang="ru-RU" sz="1000" b="1" cap="none" spc="0" dirty="0" smtClean="0">
                <a:solidFill>
                  <a:srgbClr val="000000"/>
                </a:solidFill>
                <a:latin typeface="Arial"/>
                <a:ea typeface="+mn-ea"/>
                <a:cs typeface="+mn-cs"/>
              </a:rPr>
              <a:t>терроризму</a:t>
            </a:r>
            <a:endParaRPr lang="ru-RU" dirty="0"/>
          </a:p>
        </p:txBody>
      </p:sp>
      <p:sp>
        <p:nvSpPr>
          <p:cNvPr id="3" name="Объект 2"/>
          <p:cNvSpPr>
            <a:spLocks noGrp="1"/>
          </p:cNvSpPr>
          <p:nvPr>
            <p:ph idx="1"/>
          </p:nvPr>
        </p:nvSpPr>
        <p:spPr>
          <a:xfrm>
            <a:off x="146649" y="1475118"/>
            <a:ext cx="11671540" cy="5167222"/>
          </a:xfrm>
        </p:spPr>
        <p:txBody>
          <a:bodyPr/>
          <a:lstStyle/>
          <a:p>
            <a:pPr algn="just"/>
            <a:r>
              <a:rPr lang="ru-RU" sz="1400" dirty="0">
                <a:solidFill>
                  <a:srgbClr val="FF0000"/>
                </a:solidFill>
              </a:rPr>
              <a:t>Основные направления государственной политики в области противодействия тер­роризму определяет Президент Российской Федерации. </a:t>
            </a:r>
            <a:r>
              <a:rPr lang="ru-RU" sz="1400" dirty="0"/>
              <a:t>Он устанавливает компетенцию федеральных органов ис­полнительной власти по борьбе с терроризмом, принимает решение об использовании за пределами территории нашей страны формирований Вооружённых сил Российской Феде­рации и подразделений специального назначения для борь­бы с террористической деятельностью.</a:t>
            </a:r>
          </a:p>
          <a:p>
            <a:pPr algn="just"/>
            <a:r>
              <a:rPr lang="ru-RU" sz="1400" dirty="0">
                <a:solidFill>
                  <a:srgbClr val="FF0000"/>
                </a:solidFill>
              </a:rPr>
              <a:t>Координацию деятельности федеральных органов испол­нительной власти</a:t>
            </a:r>
            <a:r>
              <a:rPr lang="ru-RU" sz="1400" dirty="0"/>
              <a:t>, органов исполнительной власти субъек­тов Российской Федерации и органов местного самоуправ­ления осуществляет Национальный антитеррористический комитет во главе с директором Федеральной службы без­опасности (ФСБ</a:t>
            </a:r>
            <a:r>
              <a:rPr lang="ru-RU" sz="1400" dirty="0" smtClean="0"/>
              <a:t>).</a:t>
            </a:r>
            <a:r>
              <a:rPr lang="ru-RU" sz="1400" dirty="0"/>
              <a:t> </a:t>
            </a:r>
            <a:endParaRPr lang="ru-RU" sz="1400" dirty="0" smtClean="0"/>
          </a:p>
          <a:p>
            <a:pPr algn="just"/>
            <a:r>
              <a:rPr lang="ru-RU" sz="1400" u="sng" dirty="0" smtClean="0">
                <a:solidFill>
                  <a:srgbClr val="FF0000"/>
                </a:solidFill>
              </a:rPr>
              <a:t>Основные </a:t>
            </a:r>
            <a:r>
              <a:rPr lang="ru-RU" sz="1400" u="sng" dirty="0">
                <a:solidFill>
                  <a:srgbClr val="FF0000"/>
                </a:solidFill>
              </a:rPr>
              <a:t>направления деятельности НАК:</a:t>
            </a:r>
          </a:p>
          <a:p>
            <a:pPr lvl="0" algn="just"/>
            <a:r>
              <a:rPr lang="ru-RU" sz="1400" i="1" dirty="0">
                <a:solidFill>
                  <a:srgbClr val="FF0000"/>
                </a:solidFill>
              </a:rPr>
              <a:t>координация деятельности по профилактике терро­ризма </a:t>
            </a:r>
            <a:r>
              <a:rPr lang="ru-RU" sz="1400" dirty="0"/>
              <a:t>(разработка общегосударственных мер; координация и контроль деятельности антитеррористических комиссий в субъектах РФ; международное сотрудничество в области противодействия терроризму);</a:t>
            </a:r>
          </a:p>
          <a:p>
            <a:pPr lvl="0" algn="just"/>
            <a:r>
              <a:rPr lang="ru-RU" sz="1400" i="1" dirty="0">
                <a:solidFill>
                  <a:srgbClr val="FF0000"/>
                </a:solidFill>
              </a:rPr>
              <a:t>координация деятельности по борьбе с терроризмом </a:t>
            </a:r>
            <a:r>
              <a:rPr lang="ru-RU" sz="1400" dirty="0"/>
              <a:t>(организация оперативного реагирования на террористиче­ские угрозы; планирование применения сил и средств опе­ративных штабов при проведении контртеррористических операций и др</a:t>
            </a:r>
            <a:r>
              <a:rPr lang="ru-RU" sz="1400" dirty="0" smtClean="0"/>
              <a:t>.);</a:t>
            </a:r>
            <a:endParaRPr lang="ru-RU" sz="1400" dirty="0"/>
          </a:p>
          <a:p>
            <a:pPr lvl="0" algn="just"/>
            <a:r>
              <a:rPr lang="ru-RU" sz="1400" i="1" dirty="0">
                <a:solidFill>
                  <a:srgbClr val="FF0000"/>
                </a:solidFill>
              </a:rPr>
              <a:t>информационная деятельность </a:t>
            </a:r>
            <a:r>
              <a:rPr lang="ru-RU" sz="1400" dirty="0"/>
              <a:t>(взаимодействие со СМИ в области информационно-пропагандистского сопро­вождения деятельности НАК; противодействие распростра­нению среди населения искажённой или недостоверной ин­формации о преступлениях террористов);</a:t>
            </a:r>
          </a:p>
          <a:p>
            <a:pPr lvl="0" algn="just"/>
            <a:r>
              <a:rPr lang="ru-RU" sz="1400" i="1" dirty="0">
                <a:solidFill>
                  <a:srgbClr val="FF0000"/>
                </a:solidFill>
              </a:rPr>
              <a:t>аналитическая деятельность </a:t>
            </a:r>
            <a:r>
              <a:rPr lang="ru-RU" sz="1400" dirty="0"/>
              <a:t>(разработка и сопро­вождение автоматизированных информационных систем в сфере противодействия терроризму и др.).</a:t>
            </a:r>
          </a:p>
          <a:p>
            <a:pPr algn="just"/>
            <a:endParaRPr lang="ru-RU" dirty="0"/>
          </a:p>
          <a:p>
            <a:pPr algn="just"/>
            <a:endParaRPr lang="ru-RU" dirty="0"/>
          </a:p>
        </p:txBody>
      </p:sp>
    </p:spTree>
    <p:extLst>
      <p:ext uri="{BB962C8B-B14F-4D97-AF65-F5344CB8AC3E}">
        <p14:creationId xmlns:p14="http://schemas.microsoft.com/office/powerpoint/2010/main" xmlns="" val="403232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a:solidFill>
                  <a:srgbClr val="D1282E"/>
                </a:solidFill>
              </a:rPr>
              <a:t>Изучение нового </a:t>
            </a:r>
            <a:r>
              <a:rPr lang="ru-RU" dirty="0" smtClean="0">
                <a:solidFill>
                  <a:srgbClr val="D1282E"/>
                </a:solidFill>
              </a:rPr>
              <a:t>материала</a:t>
            </a:r>
            <a:br>
              <a:rPr lang="ru-RU" dirty="0" smtClean="0">
                <a:solidFill>
                  <a:srgbClr val="D1282E"/>
                </a:solidFill>
              </a:rPr>
            </a:br>
            <a:r>
              <a:rPr lang="ru-RU" sz="1000" b="1" cap="none" spc="0" dirty="0" smtClean="0">
                <a:solidFill>
                  <a:srgbClr val="000000"/>
                </a:solidFill>
                <a:latin typeface="Arial"/>
                <a:ea typeface="+mn-ea"/>
                <a:cs typeface="+mn-cs"/>
              </a:rPr>
              <a:t>Роль </a:t>
            </a:r>
            <a:r>
              <a:rPr lang="ru-RU" sz="1000" b="1" cap="none" spc="0" dirty="0">
                <a:solidFill>
                  <a:srgbClr val="000000"/>
                </a:solidFill>
                <a:latin typeface="Arial"/>
                <a:ea typeface="+mn-ea"/>
                <a:cs typeface="+mn-cs"/>
              </a:rPr>
              <a:t>СМИ и гражданского общества в противодействии </a:t>
            </a:r>
            <a:r>
              <a:rPr lang="ru-RU" sz="1000" b="1" cap="none" spc="0" dirty="0" smtClean="0">
                <a:solidFill>
                  <a:srgbClr val="000000"/>
                </a:solidFill>
                <a:latin typeface="Arial"/>
                <a:ea typeface="+mn-ea"/>
                <a:cs typeface="+mn-cs"/>
              </a:rPr>
              <a:t>терроризму</a:t>
            </a:r>
            <a:endParaRPr lang="ru-RU" dirty="0"/>
          </a:p>
        </p:txBody>
      </p:sp>
      <p:sp>
        <p:nvSpPr>
          <p:cNvPr id="3" name="Объект 2"/>
          <p:cNvSpPr>
            <a:spLocks noGrp="1"/>
          </p:cNvSpPr>
          <p:nvPr>
            <p:ph idx="1"/>
          </p:nvPr>
        </p:nvSpPr>
        <p:spPr>
          <a:xfrm>
            <a:off x="241539" y="1526876"/>
            <a:ext cx="11507637" cy="5158596"/>
          </a:xfrm>
        </p:spPr>
        <p:txBody>
          <a:bodyPr/>
          <a:lstStyle/>
          <a:p>
            <a:pPr algn="just"/>
            <a:r>
              <a:rPr lang="ru-RU" dirty="0">
                <a:solidFill>
                  <a:srgbClr val="FF0000"/>
                </a:solidFill>
              </a:rPr>
              <a:t>Особую роль в борьбе с терроризмом играют средства массовой информации</a:t>
            </a:r>
            <a:r>
              <a:rPr lang="ru-RU" dirty="0"/>
              <a:t>. Ор­ганизаторы террористических актов заинтересованы в ши­роком освещении этих событий в </a:t>
            </a:r>
            <a:r>
              <a:rPr lang="ru-RU" dirty="0" smtClean="0"/>
              <a:t>масс-медиа </a:t>
            </a:r>
            <a:r>
              <a:rPr lang="ru-RU" dirty="0"/>
              <a:t>с тем, чтобы посеять панику среди населения, дестабилизировать поли­тическую ситуацию. В истории борьбы с террором бывало, что СМИ становились трибуной для пропаганды взглядов террористов, когда журналисты брали интервью у их гла­варей. Бывало, что позиции террористов подавались как проявление национально-освободительной борьбы. В этих случаях СМИ создавали своего рода информационное при­крытие для террористической деятельности.</a:t>
            </a:r>
          </a:p>
          <a:p>
            <a:pPr algn="just"/>
            <a:r>
              <a:rPr lang="ru-RU" dirty="0">
                <a:latin typeface="Times New Roman"/>
                <a:ea typeface="Times New Roman"/>
              </a:rPr>
              <a:t>Средства массовой информации обязаны сообщать об актах терроризма. Но освещение таких событий требует особого подхода и целого ряда ограничений. </a:t>
            </a:r>
            <a:r>
              <a:rPr lang="ru-RU" dirty="0">
                <a:solidFill>
                  <a:srgbClr val="FF0000"/>
                </a:solidFill>
                <a:latin typeface="Times New Roman"/>
                <a:ea typeface="Times New Roman"/>
              </a:rPr>
              <a:t>Союз журна­листов России принял этические принципы профессиональ­ного поведения журналистов, освещающих акты террориз­ма и контртеррористические операции</a:t>
            </a:r>
            <a:r>
              <a:rPr lang="ru-RU" dirty="0" smtClean="0">
                <a:solidFill>
                  <a:srgbClr val="FF0000"/>
                </a:solidFill>
                <a:latin typeface="Times New Roman"/>
                <a:ea typeface="Times New Roman"/>
              </a:rPr>
              <a:t>.</a:t>
            </a:r>
          </a:p>
          <a:p>
            <a:pPr algn="just"/>
            <a:r>
              <a:rPr lang="ru-RU" dirty="0"/>
              <a:t>В </a:t>
            </a:r>
            <a:r>
              <a:rPr lang="ru-RU" dirty="0">
                <a:solidFill>
                  <a:srgbClr val="FF0000"/>
                </a:solidFill>
              </a:rPr>
              <a:t>целом проблема предупреждения и пресечения терро­ризма в Российском государстве является общенациональ­ной</a:t>
            </a:r>
            <a:r>
              <a:rPr lang="ru-RU" dirty="0"/>
              <a:t>, только общими согласованными действиями государ­ства, общества и граждан можно положить конец преступ­ным действиям террористов.</a:t>
            </a:r>
          </a:p>
          <a:p>
            <a:pPr algn="just"/>
            <a:endParaRPr lang="ru-RU" dirty="0"/>
          </a:p>
        </p:txBody>
      </p:sp>
    </p:spTree>
    <p:extLst>
      <p:ext uri="{BB962C8B-B14F-4D97-AF65-F5344CB8AC3E}">
        <p14:creationId xmlns:p14="http://schemas.microsoft.com/office/powerpoint/2010/main" xmlns="" val="3753442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a:solidFill>
                  <a:srgbClr val="D1282E"/>
                </a:solidFill>
              </a:rPr>
              <a:t>Изучение нового </a:t>
            </a:r>
            <a:r>
              <a:rPr lang="ru-RU" dirty="0" smtClean="0">
                <a:solidFill>
                  <a:srgbClr val="D1282E"/>
                </a:solidFill>
              </a:rPr>
              <a:t>материала</a:t>
            </a:r>
            <a:br>
              <a:rPr lang="ru-RU" dirty="0" smtClean="0">
                <a:solidFill>
                  <a:srgbClr val="D1282E"/>
                </a:solidFill>
              </a:rPr>
            </a:br>
            <a:r>
              <a:rPr lang="ru-RU" sz="1000" b="1" cap="none" spc="0" dirty="0" smtClean="0">
                <a:solidFill>
                  <a:srgbClr val="000000"/>
                </a:solidFill>
                <a:latin typeface="Arial"/>
                <a:ea typeface="+mn-ea"/>
                <a:cs typeface="+mn-cs"/>
              </a:rPr>
              <a:t>Человек </a:t>
            </a:r>
            <a:r>
              <a:rPr lang="ru-RU" sz="1000" b="1" cap="none" spc="0" dirty="0">
                <a:solidFill>
                  <a:srgbClr val="000000"/>
                </a:solidFill>
                <a:latin typeface="Arial"/>
                <a:ea typeface="+mn-ea"/>
                <a:cs typeface="+mn-cs"/>
              </a:rPr>
              <a:t>и глобальные вызовы современного </a:t>
            </a:r>
            <a:r>
              <a:rPr lang="ru-RU" sz="1000" b="1" cap="none" spc="0" dirty="0" smtClean="0">
                <a:solidFill>
                  <a:srgbClr val="000000"/>
                </a:solidFill>
                <a:latin typeface="Arial"/>
                <a:ea typeface="+mn-ea"/>
                <a:cs typeface="+mn-cs"/>
              </a:rPr>
              <a:t>общества</a:t>
            </a:r>
            <a:endParaRPr lang="ru-RU" dirty="0"/>
          </a:p>
        </p:txBody>
      </p:sp>
      <p:sp>
        <p:nvSpPr>
          <p:cNvPr id="3" name="Объект 2"/>
          <p:cNvSpPr>
            <a:spLocks noGrp="1"/>
          </p:cNvSpPr>
          <p:nvPr>
            <p:ph idx="1"/>
          </p:nvPr>
        </p:nvSpPr>
        <p:spPr>
          <a:xfrm>
            <a:off x="189781" y="1561382"/>
            <a:ext cx="11662913" cy="4960188"/>
          </a:xfrm>
        </p:spPr>
        <p:txBody>
          <a:bodyPr/>
          <a:lstStyle/>
          <a:p>
            <a:pPr algn="just"/>
            <a:r>
              <a:rPr lang="ru-RU" sz="1600" dirty="0"/>
              <a:t>Глобализация экономики, политики, культуры заставила учёных поставить вопрос о </a:t>
            </a:r>
            <a:r>
              <a:rPr lang="ru-RU" sz="1600" i="1" u="sng" dirty="0">
                <a:solidFill>
                  <a:srgbClr val="FF0000"/>
                </a:solidFill>
              </a:rPr>
              <a:t>глобальных угрозах </a:t>
            </a:r>
            <a:r>
              <a:rPr lang="ru-RU" sz="1600" u="sng" dirty="0">
                <a:solidFill>
                  <a:srgbClr val="FF0000"/>
                </a:solidFill>
              </a:rPr>
              <a:t>человечеству </a:t>
            </a:r>
            <a:r>
              <a:rPr lang="ru-RU" sz="1600" dirty="0"/>
              <a:t>и соответственно </a:t>
            </a:r>
            <a:r>
              <a:rPr lang="ru-RU" sz="1600" i="1" u="sng" dirty="0">
                <a:solidFill>
                  <a:srgbClr val="FF0000"/>
                </a:solidFill>
              </a:rPr>
              <a:t>проблемах</a:t>
            </a:r>
            <a:r>
              <a:rPr lang="ru-RU" sz="1600" i="1" dirty="0"/>
              <a:t>, </a:t>
            </a:r>
            <a:r>
              <a:rPr lang="ru-RU" sz="1600" dirty="0"/>
              <a:t>от реше­ния которых зависит сохранение цивилизации и выжи­вание человечества на планете Земля</a:t>
            </a:r>
            <a:r>
              <a:rPr lang="ru-RU" sz="1600" dirty="0" smtClean="0"/>
              <a:t>.</a:t>
            </a:r>
          </a:p>
          <a:p>
            <a:pPr algn="just"/>
            <a:r>
              <a:rPr lang="ru-RU" sz="1600" dirty="0" smtClean="0"/>
              <a:t>Не </a:t>
            </a:r>
            <a:r>
              <a:rPr lang="ru-RU" sz="1600" dirty="0"/>
              <a:t>только на уро­ках обществознания, но и на уроках истории и географии вы уже изучали глобальные проблемы человечества, воз­никшие в процессе развития индустриального общества. </a:t>
            </a:r>
            <a:endParaRPr lang="ru-RU" sz="1600" dirty="0" smtClean="0"/>
          </a:p>
          <a:p>
            <a:pPr algn="just"/>
            <a:r>
              <a:rPr lang="ru-RU" sz="1600" dirty="0" smtClean="0"/>
              <a:t>Однако </a:t>
            </a:r>
            <a:r>
              <a:rPr lang="ru-RU" sz="1600" dirty="0"/>
              <a:t>при переходе общества на следующую ступень они не исчезают, а во многом углубляются. На них оказывает влияние значительное </a:t>
            </a:r>
            <a:r>
              <a:rPr lang="ru-RU" sz="1600" i="1" dirty="0"/>
              <a:t>ускорение </a:t>
            </a:r>
            <a:r>
              <a:rPr lang="ru-RU" sz="1600" i="1" dirty="0" smtClean="0"/>
              <a:t>социально-экономического </a:t>
            </a:r>
            <a:r>
              <a:rPr lang="ru-RU" sz="1600" i="1" dirty="0"/>
              <a:t>развития в условиях глобализации, </a:t>
            </a:r>
            <a:r>
              <a:rPr lang="ru-RU" sz="1600" dirty="0" smtClean="0"/>
              <a:t>которое </a:t>
            </a:r>
            <a:r>
              <a:rPr lang="ru-RU" sz="1600" dirty="0"/>
              <a:t>даёт заметные преимущества развитым странам. Ускорение развития </a:t>
            </a:r>
            <a:r>
              <a:rPr lang="ru-RU" sz="1600" u="sng" dirty="0">
                <a:solidFill>
                  <a:srgbClr val="FF0000"/>
                </a:solidFill>
              </a:rPr>
              <a:t>со­провождается </a:t>
            </a:r>
            <a:r>
              <a:rPr lang="ru-RU" sz="1600" i="1" u="sng" dirty="0">
                <a:solidFill>
                  <a:srgbClr val="FF0000"/>
                </a:solidFill>
              </a:rPr>
              <a:t>борьбой за лидерство.</a:t>
            </a:r>
            <a:r>
              <a:rPr lang="ru-RU" sz="1600" i="1" dirty="0"/>
              <a:t> </a:t>
            </a:r>
            <a:r>
              <a:rPr lang="ru-RU" sz="1600" dirty="0" smtClean="0"/>
              <a:t>Страны </a:t>
            </a:r>
            <a:r>
              <a:rPr lang="ru-RU" sz="1600" dirty="0"/>
              <a:t>стремятся к лидерству не только в развитии технологий, но и в воз­можности политического доминирования на международ­ной арене</a:t>
            </a:r>
            <a:r>
              <a:rPr lang="ru-RU" sz="1600" dirty="0" smtClean="0"/>
              <a:t>.</a:t>
            </a:r>
          </a:p>
          <a:p>
            <a:pPr algn="just"/>
            <a:r>
              <a:rPr lang="ru-RU" sz="1600" dirty="0"/>
              <a:t>Для поиска путей решения глобальных проблем очень важно изучать условия, приводящие к проявлению и обо­стрению ситуации; иметь экономические возможности и политическую </a:t>
            </a:r>
            <a:r>
              <a:rPr lang="ru-RU" sz="1600" dirty="0" smtClean="0"/>
              <a:t>волю</a:t>
            </a:r>
            <a:r>
              <a:rPr lang="ru-RU" sz="1600" dirty="0"/>
              <a:t>; использовать все преимущества меж­дународного сотрудничества; изменять отношение людей к природе и обществу и т. д. Для формирования осознанного отношения к глобальным проблемам нужно также распо­лагать информацией о ситуации в стране, регионе и мире в целом.</a:t>
            </a:r>
          </a:p>
          <a:p>
            <a:pPr algn="just"/>
            <a:r>
              <a:rPr lang="ru-RU" sz="1600" u="sng" dirty="0">
                <a:solidFill>
                  <a:srgbClr val="FF0000"/>
                </a:solidFill>
              </a:rPr>
              <a:t>Человек, живущий в современном мире, должен осо­знавать, что от его </a:t>
            </a:r>
            <a:r>
              <a:rPr lang="ru-RU" sz="1600" i="1" u="sng" dirty="0">
                <a:solidFill>
                  <a:srgbClr val="FF0000"/>
                </a:solidFill>
              </a:rPr>
              <a:t>личной деятельности</a:t>
            </a:r>
            <a:r>
              <a:rPr lang="ru-RU" sz="1600" i="1" dirty="0"/>
              <a:t>, ответственно­сти, компетентности, информированности </a:t>
            </a:r>
            <a:r>
              <a:rPr lang="ru-RU" sz="1600" dirty="0"/>
              <a:t>и </a:t>
            </a:r>
            <a:r>
              <a:rPr lang="ru-RU" sz="1600" i="1" dirty="0"/>
              <a:t>знаний </a:t>
            </a:r>
            <a:r>
              <a:rPr lang="ru-RU" sz="1600" dirty="0"/>
              <a:t>во многом зависит будущее человечества.</a:t>
            </a:r>
          </a:p>
          <a:p>
            <a:pPr algn="just"/>
            <a:endParaRPr lang="ru-RU" dirty="0"/>
          </a:p>
          <a:p>
            <a:endParaRPr lang="ru-RU" dirty="0"/>
          </a:p>
        </p:txBody>
      </p:sp>
    </p:spTree>
    <p:extLst>
      <p:ext uri="{BB962C8B-B14F-4D97-AF65-F5344CB8AC3E}">
        <p14:creationId xmlns:p14="http://schemas.microsoft.com/office/powerpoint/2010/main" xmlns="" val="426378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a:solidFill>
                  <a:srgbClr val="D1282E"/>
                </a:solidFill>
              </a:rPr>
              <a:t>Изучение нового </a:t>
            </a:r>
            <a:r>
              <a:rPr lang="ru-RU" dirty="0" smtClean="0">
                <a:solidFill>
                  <a:srgbClr val="D1282E"/>
                </a:solidFill>
              </a:rPr>
              <a:t>материала</a:t>
            </a:r>
            <a:br>
              <a:rPr lang="ru-RU" dirty="0" smtClean="0">
                <a:solidFill>
                  <a:srgbClr val="D1282E"/>
                </a:solidFill>
              </a:rPr>
            </a:br>
            <a:r>
              <a:rPr lang="ru-RU" sz="1000" b="1" cap="none" spc="0" dirty="0" smtClean="0">
                <a:solidFill>
                  <a:srgbClr val="000000"/>
                </a:solidFill>
                <a:latin typeface="Arial"/>
                <a:ea typeface="+mn-ea"/>
                <a:cs typeface="+mn-cs"/>
              </a:rPr>
              <a:t>Человек </a:t>
            </a:r>
            <a:r>
              <a:rPr lang="ru-RU" sz="1000" b="1" cap="none" spc="0" dirty="0">
                <a:solidFill>
                  <a:srgbClr val="000000"/>
                </a:solidFill>
                <a:latin typeface="Arial"/>
                <a:ea typeface="+mn-ea"/>
                <a:cs typeface="+mn-cs"/>
              </a:rPr>
              <a:t>в мире </a:t>
            </a:r>
            <a:r>
              <a:rPr lang="ru-RU" sz="1000" b="1" cap="none" spc="0" dirty="0" smtClean="0">
                <a:solidFill>
                  <a:srgbClr val="000000"/>
                </a:solidFill>
                <a:latin typeface="Arial"/>
                <a:ea typeface="+mn-ea"/>
                <a:cs typeface="+mn-cs"/>
              </a:rPr>
              <a:t>информации</a:t>
            </a:r>
            <a:endParaRPr lang="ru-RU" dirty="0"/>
          </a:p>
        </p:txBody>
      </p:sp>
      <p:sp>
        <p:nvSpPr>
          <p:cNvPr id="3" name="Объект 2"/>
          <p:cNvSpPr>
            <a:spLocks noGrp="1"/>
          </p:cNvSpPr>
          <p:nvPr>
            <p:ph idx="1"/>
          </p:nvPr>
        </p:nvSpPr>
        <p:spPr>
          <a:xfrm>
            <a:off x="181155" y="1440612"/>
            <a:ext cx="11533517" cy="5218980"/>
          </a:xfrm>
        </p:spPr>
        <p:txBody>
          <a:bodyPr/>
          <a:lstStyle/>
          <a:p>
            <a:pPr algn="just"/>
            <a:r>
              <a:rPr lang="ru-RU" sz="1100" dirty="0"/>
              <a:t>Каждой историче­ской эпохе соответствуют представления людей о мире — </a:t>
            </a:r>
            <a:r>
              <a:rPr lang="ru-RU" sz="1100" dirty="0">
                <a:solidFill>
                  <a:srgbClr val="FF0000"/>
                </a:solidFill>
              </a:rPr>
              <a:t>модель или картина мира</a:t>
            </a:r>
            <a:r>
              <a:rPr lang="ru-RU" sz="1100" dirty="0"/>
              <a:t>. В наши дни складывается так называемая </a:t>
            </a:r>
            <a:r>
              <a:rPr lang="ru-RU" sz="1100" i="1" dirty="0">
                <a:solidFill>
                  <a:srgbClr val="FF0000"/>
                </a:solidFill>
              </a:rPr>
              <a:t>информационная модель мира. </a:t>
            </a:r>
            <a:r>
              <a:rPr lang="ru-RU" sz="1100" dirty="0"/>
              <a:t>В её форми­ровании участвуют все элементы информационной ин­фраструктуры: СМИ (особенно телевидение), глобальные </a:t>
            </a:r>
            <a:r>
              <a:rPr lang="ru-RU" sz="1100" dirty="0" smtClean="0"/>
              <a:t>информационные </a:t>
            </a:r>
            <a:r>
              <a:rPr lang="ru-RU" sz="1100" dirty="0"/>
              <a:t>сети и т. д. Исследователи утвержда­ют, что в рамках информационной модели мира аудио­визуальные формы более востребованы, чем традиционные «письменные». А это означает, что человека привлекает в первую очередь зрительный образ.</a:t>
            </a:r>
          </a:p>
          <a:p>
            <a:pPr algn="just"/>
            <a:r>
              <a:rPr lang="ru-RU" sz="1000" dirty="0"/>
              <a:t>Информационные каналы воздействуют на наше созна­ние </a:t>
            </a:r>
            <a:r>
              <a:rPr lang="ru-RU" sz="1000" dirty="0" smtClean="0"/>
              <a:t>непрерывно. </a:t>
            </a:r>
            <a:r>
              <a:rPr lang="ru-RU" sz="1000" dirty="0"/>
              <a:t>В поисках разнообразия мы стремимся не к тому, чтобы остановить поток информации, а к смене ис­точника информации. Так, телезритель может непрерывно переключать каналы на пульте управления, пользователь Интернета открывать вкладку за вкладкой на мониторе компьютера, читатель таблоида перелистывать страницы, рассматривая </a:t>
            </a:r>
            <a:r>
              <a:rPr lang="ru-RU" sz="1000" dirty="0" smtClean="0"/>
              <a:t>всё</a:t>
            </a:r>
            <a:r>
              <a:rPr lang="en-US" sz="1000" dirty="0" smtClean="0"/>
              <a:t> </a:t>
            </a:r>
            <a:r>
              <a:rPr lang="ru-RU" sz="1000" dirty="0"/>
              <a:t>новые и новые фотографии. Какой же образ складывается в нашем сознании? Можно ли утверж­дать, что он целостен, един, завершён? Вряд ли. </a:t>
            </a:r>
            <a:r>
              <a:rPr lang="ru-RU" sz="1000" dirty="0">
                <a:solidFill>
                  <a:srgbClr val="FF0000"/>
                </a:solidFill>
              </a:rPr>
              <a:t>Главны­ми его характеристиками будут фрагментарность, </a:t>
            </a:r>
            <a:r>
              <a:rPr lang="ru-RU" sz="1000" dirty="0" smtClean="0">
                <a:solidFill>
                  <a:srgbClr val="FF0000"/>
                </a:solidFill>
              </a:rPr>
              <a:t>мозаичность</a:t>
            </a:r>
            <a:r>
              <a:rPr lang="ru-RU" sz="1000" dirty="0">
                <a:solidFill>
                  <a:srgbClr val="FF0000"/>
                </a:solidFill>
              </a:rPr>
              <a:t>.</a:t>
            </a:r>
          </a:p>
          <a:p>
            <a:pPr algn="just"/>
            <a:r>
              <a:rPr lang="ru-RU" sz="1100" dirty="0"/>
              <a:t>Не высказывая оценочных суждений, подумаем, како­го рода информация может оказаться ведущей в жизни общества: та, что представляет мысль, развёртывающу­юся в своей последовательности, или калейдоскоп карти­нок, образов, обрывков фактических сведений? В первом случае восприятие информации требует интеллектуальных усилий, логики, развитого критического мышления. Во втором — наше сознание оказывается в руках создателей картинок и «информационного шума» хотя бы потому, </a:t>
            </a:r>
            <a:r>
              <a:rPr lang="ru-RU" sz="1100" u="sng" dirty="0">
                <a:solidFill>
                  <a:srgbClr val="FF0000"/>
                </a:solidFill>
              </a:rPr>
              <a:t>что мы не успеваем сосредоточиться и обдумать информа­цию</a:t>
            </a:r>
            <a:r>
              <a:rPr lang="ru-RU" sz="1100" dirty="0"/>
              <a:t>. Наиболее наглядный пример воздействия на сознание представляет собой реклама. Выстроенная с учётом психо­логических особенностей восприятия зрительных образов и звуков, она буквально заставляет нас сделать как бы само­стоятельный выбор товара.</a:t>
            </a:r>
          </a:p>
          <a:p>
            <a:pPr algn="just"/>
            <a:r>
              <a:rPr lang="ru-RU" sz="1100" dirty="0"/>
              <a:t>Человек полагает, что он свободен и вездесущ, так как выбор его ничто не ограничивает. </a:t>
            </a:r>
            <a:r>
              <a:rPr lang="ru-RU" sz="1100" u="sng" dirty="0">
                <a:solidFill>
                  <a:srgbClr val="FF0000"/>
                </a:solidFill>
              </a:rPr>
              <a:t>На самом деле он мо­жет превратиться в существо с управляемым сознанием.</a:t>
            </a:r>
          </a:p>
          <a:p>
            <a:pPr algn="just"/>
            <a:r>
              <a:rPr lang="ru-RU" sz="1000" dirty="0"/>
              <a:t>Есть ли выход из описанной ситуации? Несомненно. Его определяет формирование </a:t>
            </a:r>
            <a:r>
              <a:rPr lang="ru-RU" sz="1000" i="1" u="sng" dirty="0">
                <a:solidFill>
                  <a:srgbClr val="FF0000"/>
                </a:solidFill>
              </a:rPr>
              <a:t>информационной культуры </a:t>
            </a:r>
            <a:r>
              <a:rPr lang="ru-RU" sz="1000" u="sng" dirty="0">
                <a:solidFill>
                  <a:srgbClr val="FF0000"/>
                </a:solidFill>
              </a:rPr>
              <a:t>и </a:t>
            </a:r>
            <a:r>
              <a:rPr lang="ru-RU" sz="1000" i="1" u="sng" dirty="0">
                <a:solidFill>
                  <a:srgbClr val="FF0000"/>
                </a:solidFill>
              </a:rPr>
              <a:t>информационной компетенции</a:t>
            </a:r>
            <a:r>
              <a:rPr lang="ru-RU" sz="1000" i="1" dirty="0"/>
              <a:t>, </a:t>
            </a:r>
            <a:r>
              <a:rPr lang="ru-RU" sz="1000" dirty="0"/>
              <a:t>т. е. умение работать с информацией, поступающей из самых разных источников. Быть компетентным в информационном пространстве — значит понимать смысл информации, представленной в различных формах, отбирать необходимые сведения и критически осмысливать их, создавать собственные сообщения — тексты, ряды образов и т. д., используя отобранную информацию как средство.</a:t>
            </a:r>
          </a:p>
          <a:p>
            <a:pPr algn="just"/>
            <a:r>
              <a:rPr lang="ru-RU" sz="1100" dirty="0" smtClean="0"/>
              <a:t>В </a:t>
            </a:r>
            <a:r>
              <a:rPr lang="ru-RU" sz="1100" dirty="0"/>
              <a:t>список наиболее востребованных современных профес­сий в 2012 г. вошли: специалист в области информацион­ных технологий (программист,  системный </a:t>
            </a:r>
            <a:r>
              <a:rPr lang="ru-RU" sz="1100" dirty="0" smtClean="0"/>
              <a:t>администратор, веб-дизайнер </a:t>
            </a:r>
            <a:r>
              <a:rPr lang="ru-RU" sz="1100" dirty="0"/>
              <a:t>и т. д.), инженер, логист, маркетолог, химик, биолог, </a:t>
            </a:r>
            <a:r>
              <a:rPr lang="ru-RU" sz="1100" dirty="0" err="1"/>
              <a:t>биотехнолог</a:t>
            </a:r>
            <a:r>
              <a:rPr lang="ru-RU" sz="1100" dirty="0"/>
              <a:t>, </a:t>
            </a:r>
            <a:r>
              <a:rPr lang="ru-RU" sz="1100" dirty="0" err="1"/>
              <a:t>нанотехнолог</a:t>
            </a:r>
            <a:r>
              <a:rPr lang="ru-RU" sz="1100" dirty="0"/>
              <a:t>. Эти профессии наибо­лее полно отражают тенденции развития постиндустриаль­ного общества. Но есть множество «старых» профессий, без которых общество не может прожить</a:t>
            </a:r>
            <a:r>
              <a:rPr lang="ru-RU" sz="1100" dirty="0" smtClean="0"/>
              <a:t>.</a:t>
            </a:r>
            <a:r>
              <a:rPr lang="ru-RU" sz="1100" dirty="0"/>
              <a:t> Среди важнейших умений можно назвать умение использовать современные средства коммуникации. Оно необходимо для эффективного включения человека во все сферы жизни общества. Вместе с тем существуют и риски «успешного пользователя»: виртуальная реальность может вытеснить из жизни реальные коммуникации — дом, семью, дружеское общение, создавая их имитацию. Человек перестаёт различать главное и второстепенное не только в потоке информации, но и в собственной жизни.</a:t>
            </a:r>
          </a:p>
          <a:p>
            <a:pPr algn="just"/>
            <a:endParaRPr lang="ru-RU" sz="1100" dirty="0"/>
          </a:p>
          <a:p>
            <a:endParaRPr lang="ru-RU" dirty="0"/>
          </a:p>
        </p:txBody>
      </p:sp>
    </p:spTree>
    <p:extLst>
      <p:ext uri="{BB962C8B-B14F-4D97-AF65-F5344CB8AC3E}">
        <p14:creationId xmlns:p14="http://schemas.microsoft.com/office/powerpoint/2010/main" xmlns="" val="2751954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eaLnBrk="1" fontAlgn="auto" hangingPunct="1">
              <a:spcBef>
                <a:spcPct val="20000"/>
              </a:spcBef>
              <a:spcAft>
                <a:spcPts val="600"/>
              </a:spcAft>
              <a:defRPr/>
            </a:pPr>
            <a:r>
              <a:rPr lang="ru-RU" dirty="0">
                <a:solidFill>
                  <a:srgbClr val="D1282E"/>
                </a:solidFill>
              </a:rPr>
              <a:t>Изучение нового </a:t>
            </a:r>
            <a:r>
              <a:rPr lang="ru-RU" dirty="0" smtClean="0">
                <a:solidFill>
                  <a:srgbClr val="D1282E"/>
                </a:solidFill>
              </a:rPr>
              <a:t>материала</a:t>
            </a:r>
            <a:br>
              <a:rPr lang="ru-RU" dirty="0" smtClean="0">
                <a:solidFill>
                  <a:srgbClr val="D1282E"/>
                </a:solidFill>
              </a:rPr>
            </a:br>
            <a:r>
              <a:rPr lang="ru-RU" sz="1000" b="1" cap="none" spc="0" dirty="0" smtClean="0">
                <a:solidFill>
                  <a:srgbClr val="000000"/>
                </a:solidFill>
                <a:latin typeface="Arial"/>
                <a:ea typeface="+mn-ea"/>
                <a:cs typeface="+mn-cs"/>
              </a:rPr>
              <a:t>Человек </a:t>
            </a:r>
            <a:r>
              <a:rPr lang="ru-RU" sz="1000" b="1" cap="none" spc="0" dirty="0">
                <a:solidFill>
                  <a:srgbClr val="000000"/>
                </a:solidFill>
                <a:latin typeface="Arial"/>
                <a:ea typeface="+mn-ea"/>
                <a:cs typeface="+mn-cs"/>
              </a:rPr>
              <a:t>и ценности современного </a:t>
            </a:r>
            <a:r>
              <a:rPr lang="ru-RU" sz="1000" b="1" cap="none" spc="0" dirty="0" smtClean="0">
                <a:solidFill>
                  <a:srgbClr val="000000"/>
                </a:solidFill>
                <a:latin typeface="Arial"/>
                <a:ea typeface="+mn-ea"/>
                <a:cs typeface="+mn-cs"/>
              </a:rPr>
              <a:t>общества</a:t>
            </a:r>
            <a:endParaRPr lang="ru-RU" dirty="0"/>
          </a:p>
        </p:txBody>
      </p:sp>
      <p:sp>
        <p:nvSpPr>
          <p:cNvPr id="3" name="Объект 2"/>
          <p:cNvSpPr>
            <a:spLocks noGrp="1"/>
          </p:cNvSpPr>
          <p:nvPr>
            <p:ph idx="1"/>
          </p:nvPr>
        </p:nvSpPr>
        <p:spPr>
          <a:xfrm>
            <a:off x="232913" y="1500996"/>
            <a:ext cx="11464506" cy="5357004"/>
          </a:xfrm>
        </p:spPr>
        <p:txBody>
          <a:bodyPr/>
          <a:lstStyle/>
          <a:p>
            <a:pPr algn="just"/>
            <a:r>
              <a:rPr lang="ru-RU" sz="1000" dirty="0"/>
              <a:t>Японский социолог Ёнэдзи Масуда (1905—1995) описал удивительный мир будущего. В стране под названием Компьютопия компьютерные технологии изменили со­циально-экономический уклад, ликвидировали все осно­вания неравенства. «Человек знающий» («</a:t>
            </a:r>
            <a:r>
              <a:rPr lang="en-US" sz="1000" dirty="0"/>
              <a:t>homo </a:t>
            </a:r>
            <a:r>
              <a:rPr lang="en-US" sz="1000" dirty="0" err="1"/>
              <a:t>intelli</a:t>
            </a:r>
            <a:r>
              <a:rPr lang="ru-RU" sz="1000" dirty="0"/>
              <a:t>-</a:t>
            </a:r>
            <a:r>
              <a:rPr lang="en-US" sz="1000" dirty="0"/>
              <a:t>gens</a:t>
            </a:r>
            <a:r>
              <a:rPr lang="ru-RU" sz="1000" dirty="0"/>
              <a:t>») создаёт информацию и знания, реализуя все свои задатки и потребности. Отсутствует конкуренция, </a:t>
            </a:r>
            <a:r>
              <a:rPr lang="ru-RU" sz="1000" dirty="0" smtClean="0"/>
              <a:t>которую заменили </a:t>
            </a:r>
            <a:r>
              <a:rPr lang="ru-RU" sz="1000" dirty="0"/>
              <a:t>взаимопомощь и поддержка. Государственные структуры уступили место «информационным сообщест­вам» и «демократии участия</a:t>
            </a:r>
            <a:r>
              <a:rPr lang="ru-RU" sz="1000" dirty="0" smtClean="0"/>
              <a:t>».</a:t>
            </a:r>
          </a:p>
          <a:p>
            <a:pPr algn="just"/>
            <a:r>
              <a:rPr lang="ru-RU" sz="1000" dirty="0" smtClean="0"/>
              <a:t>По </a:t>
            </a:r>
            <a:r>
              <a:rPr lang="ru-RU" sz="1000" dirty="0"/>
              <a:t>мнению Масуды, информационное общество создаёт новую систему цен­ностей, воплощающих гуманизм и справедливость. Однако имеются и другие мнения о постиндустриальном обществе: на первое место в нём выдвигается человек-потребитель, целью которого является погоня за всё новыми и новыми объектами удовольствия, или человек-технократ, прагматик, способный лишь к рациональному анализу происходящих событий для того, чтобы использовать их в своих интересах.</a:t>
            </a:r>
          </a:p>
          <a:p>
            <a:pPr algn="just"/>
            <a:r>
              <a:rPr lang="ru-RU" sz="1000" dirty="0"/>
              <a:t>В центре внимания учёных — философов, культурологов, социологов находится </a:t>
            </a:r>
            <a:r>
              <a:rPr lang="ru-RU" sz="1000" u="sng" dirty="0">
                <a:solidFill>
                  <a:srgbClr val="FF0000"/>
                </a:solidFill>
              </a:rPr>
              <a:t>вопрос о ценностях информационного общества.</a:t>
            </a:r>
          </a:p>
          <a:p>
            <a:pPr algn="just"/>
            <a:r>
              <a:rPr lang="ru-RU" sz="1000" dirty="0"/>
              <a:t>Прежде всего фундаментальными ценностями современ­ного мира необходимо </a:t>
            </a:r>
            <a:r>
              <a:rPr lang="ru-RU" sz="1000" u="sng" dirty="0">
                <a:solidFill>
                  <a:srgbClr val="FF0000"/>
                </a:solidFill>
              </a:rPr>
              <a:t>признать </a:t>
            </a:r>
            <a:r>
              <a:rPr lang="ru-RU" sz="1000" i="1" u="sng" dirty="0">
                <a:solidFill>
                  <a:srgbClr val="FF0000"/>
                </a:solidFill>
              </a:rPr>
              <a:t>жизнь отдельного чело­века </a:t>
            </a:r>
            <a:r>
              <a:rPr lang="ru-RU" sz="1000" u="sng" dirty="0">
                <a:solidFill>
                  <a:srgbClr val="FF0000"/>
                </a:solidFill>
              </a:rPr>
              <a:t>и </a:t>
            </a:r>
            <a:r>
              <a:rPr lang="ru-RU" sz="1000" i="1" u="sng" dirty="0">
                <a:solidFill>
                  <a:srgbClr val="FF0000"/>
                </a:solidFill>
              </a:rPr>
              <a:t>существование человечества</a:t>
            </a:r>
            <a:r>
              <a:rPr lang="ru-RU" sz="1000" i="1" dirty="0"/>
              <a:t>. </a:t>
            </a:r>
            <a:r>
              <a:rPr lang="ru-RU" sz="1000" dirty="0"/>
              <a:t>Принятие этих цен­ностей определяет необходимость ценностного отношения к </a:t>
            </a:r>
            <a:r>
              <a:rPr lang="ru-RU" sz="1000" i="1" dirty="0"/>
              <a:t>природе. </a:t>
            </a:r>
            <a:r>
              <a:rPr lang="ru-RU" sz="1000" dirty="0"/>
              <a:t>Признание роли разнообразия, «инаковости» в развитии социума лежит в основе понимания ценности </a:t>
            </a:r>
            <a:r>
              <a:rPr lang="ru-RU" sz="1000" i="1" u="sng" dirty="0">
                <a:solidFill>
                  <a:srgbClr val="FF0000"/>
                </a:solidFill>
              </a:rPr>
              <a:t>культурного многообразия </a:t>
            </a:r>
            <a:r>
              <a:rPr lang="ru-RU" sz="1000" u="sng" dirty="0">
                <a:solidFill>
                  <a:srgbClr val="FF0000"/>
                </a:solidFill>
              </a:rPr>
              <a:t>человечества. </a:t>
            </a:r>
            <a:endParaRPr lang="ru-RU" sz="1000" u="sng" dirty="0" smtClean="0">
              <a:solidFill>
                <a:srgbClr val="FF0000"/>
              </a:solidFill>
            </a:endParaRPr>
          </a:p>
          <a:p>
            <a:pPr algn="just"/>
            <a:r>
              <a:rPr lang="ru-RU" sz="1000" dirty="0" smtClean="0"/>
              <a:t>Глобализация </a:t>
            </a:r>
            <a:r>
              <a:rPr lang="ru-RU" sz="1000" dirty="0"/>
              <a:t>включает отдельные народы в единую и во многом унифи­цированную целостность и затрудняет определение будуще­го отдельных культур. Но на современном этапе развития человечества разнообразие культур — очевидный факт. Бо­лее того, различия в культуре могут выступать и конку­рентным преимуществом, в том числе и в экономике. Так, уже не является уникальным пример Японии, которая соединила высочайшие достижения постиндустриальных технологий с национальными культурными традициями и особенностями менталитета. Во многом схожие процессы демонстрируют в начале </a:t>
            </a:r>
            <a:r>
              <a:rPr lang="en-US" sz="1000" dirty="0"/>
              <a:t>XXI </a:t>
            </a:r>
            <a:r>
              <a:rPr lang="ru-RU" sz="1000" dirty="0"/>
              <a:t>в. Китай, Индия, некоторые латиноамериканские страны.</a:t>
            </a:r>
          </a:p>
          <a:p>
            <a:pPr algn="just"/>
            <a:r>
              <a:rPr lang="ru-RU" sz="1000" dirty="0"/>
              <a:t>В иерархии ценностей особый статус </a:t>
            </a:r>
            <a:r>
              <a:rPr lang="ru-RU" sz="1000" u="sng" dirty="0">
                <a:solidFill>
                  <a:srgbClr val="FF0000"/>
                </a:solidFill>
              </a:rPr>
              <a:t>приобрела </a:t>
            </a:r>
            <a:r>
              <a:rPr lang="ru-RU" sz="1000" i="1" u="sng" dirty="0">
                <a:solidFill>
                  <a:srgbClr val="FF0000"/>
                </a:solidFill>
              </a:rPr>
              <a:t>информация</a:t>
            </a:r>
            <a:r>
              <a:rPr lang="ru-RU" sz="1000" i="1" dirty="0"/>
              <a:t>, </a:t>
            </a:r>
            <a:r>
              <a:rPr lang="ru-RU" sz="1000" dirty="0"/>
              <a:t>потеснив, по мнению ряда учёных, цен­ностное отношение к </a:t>
            </a:r>
            <a:r>
              <a:rPr lang="ru-RU" sz="1000" i="1" dirty="0"/>
              <a:t>знанию</a:t>
            </a:r>
            <a:r>
              <a:rPr lang="ru-RU" sz="1000" i="1" dirty="0" smtClean="0"/>
              <a:t>.</a:t>
            </a:r>
          </a:p>
          <a:p>
            <a:pPr algn="just"/>
            <a:endParaRPr lang="ru-RU" sz="1000" i="1" dirty="0"/>
          </a:p>
          <a:p>
            <a:pPr algn="just"/>
            <a:r>
              <a:rPr lang="ru-RU" sz="800" u="sng" dirty="0" smtClean="0">
                <a:solidFill>
                  <a:srgbClr val="FF0000"/>
                </a:solidFill>
              </a:rPr>
              <a:t>Важной </a:t>
            </a:r>
            <a:r>
              <a:rPr lang="ru-RU" sz="800" u="sng" dirty="0">
                <a:solidFill>
                  <a:srgbClr val="FF0000"/>
                </a:solidFill>
              </a:rPr>
              <a:t>ценностью оста­ётся </a:t>
            </a:r>
            <a:r>
              <a:rPr lang="ru-RU" sz="800" i="1" u="sng" dirty="0">
                <a:solidFill>
                  <a:srgbClr val="FF0000"/>
                </a:solidFill>
              </a:rPr>
              <a:t>образование</a:t>
            </a:r>
            <a:r>
              <a:rPr lang="ru-RU" sz="800" i="1" dirty="0"/>
              <a:t>. </a:t>
            </a:r>
            <a:r>
              <a:rPr lang="ru-RU" sz="800" dirty="0"/>
              <a:t>Функции образования, его роль в эко­номическом развитии, в интеграции социума и обес­печении его стабильности достигают максимального вопло­щения. Автор теории постиндустриального общества </a:t>
            </a:r>
            <a:r>
              <a:rPr lang="ru-RU" sz="800" dirty="0" err="1"/>
              <a:t>Олвин</a:t>
            </a:r>
            <a:r>
              <a:rPr lang="ru-RU" sz="800" dirty="0"/>
              <a:t> </a:t>
            </a:r>
            <a:r>
              <a:rPr lang="ru-RU" sz="800" dirty="0" err="1"/>
              <a:t>Тоффлер</a:t>
            </a:r>
            <a:r>
              <a:rPr lang="ru-RU" sz="800" dirty="0"/>
              <a:t> (р. 1928) писал, что в будущем неграмотным человеком уже назовут не того, кто не умеет читать, а того, кто не </a:t>
            </a:r>
            <a:r>
              <a:rPr lang="ru-RU" sz="800" u="sng" dirty="0">
                <a:solidFill>
                  <a:srgbClr val="FF0000"/>
                </a:solidFill>
              </a:rPr>
              <a:t>может или не умеет учиться.</a:t>
            </a:r>
          </a:p>
          <a:p>
            <a:pPr algn="just"/>
            <a:r>
              <a:rPr lang="ru-RU" sz="800" dirty="0"/>
              <a:t>Постиндустриальное общество </a:t>
            </a:r>
            <a:r>
              <a:rPr lang="ru-RU" sz="800" dirty="0">
                <a:solidFill>
                  <a:srgbClr val="FF0000"/>
                </a:solidFill>
              </a:rPr>
              <a:t>выдвигает принцип </a:t>
            </a:r>
            <a:r>
              <a:rPr lang="ru-RU" sz="800" i="1" dirty="0">
                <a:solidFill>
                  <a:srgbClr val="FF0000"/>
                </a:solidFill>
              </a:rPr>
              <a:t>не­прерывности   образования   </a:t>
            </a:r>
            <a:r>
              <a:rPr lang="ru-RU" sz="800" dirty="0">
                <a:solidFill>
                  <a:srgbClr val="FF0000"/>
                </a:solidFill>
              </a:rPr>
              <a:t>на   протяжении   всей   жизни</a:t>
            </a:r>
            <a:r>
              <a:rPr lang="ru-RU" sz="800" dirty="0" smtClean="0">
                <a:solidFill>
                  <a:srgbClr val="FF0000"/>
                </a:solidFill>
              </a:rPr>
              <a:t>,</a:t>
            </a:r>
            <a:r>
              <a:rPr lang="ru-RU" sz="800" dirty="0"/>
              <a:t> зачастую ставит человека перед необходимостью сменить профессию, а требования к профессионализму работника повышаются. Вместе с изменением содержания </a:t>
            </a:r>
            <a:r>
              <a:rPr lang="ru-RU" sz="800" i="1" dirty="0"/>
              <a:t>труда </a:t>
            </a:r>
            <a:r>
              <a:rPr lang="ru-RU" sz="800" dirty="0"/>
              <a:t>(он всё больше выступает как творческая интеллектуальная деятельность) меняется и отношение человека к труду, что фиксирует недавно появившийся термин «</a:t>
            </a:r>
            <a:r>
              <a:rPr lang="ru-RU" sz="800" dirty="0" err="1"/>
              <a:t>трудоголик</a:t>
            </a:r>
            <a:r>
              <a:rPr lang="ru-RU" sz="800" dirty="0"/>
              <a:t>». Рабочий день </a:t>
            </a:r>
            <a:r>
              <a:rPr lang="ru-RU" sz="800" dirty="0" err="1"/>
              <a:t>трудоголика</a:t>
            </a:r>
            <a:r>
              <a:rPr lang="ru-RU" sz="800" dirty="0"/>
              <a:t> достигает 11 — 12 часов, работа для многих становится </a:t>
            </a:r>
            <a:r>
              <a:rPr lang="ru-RU" sz="800" dirty="0" err="1"/>
              <a:t>сверхценностью</a:t>
            </a:r>
            <a:r>
              <a:rPr lang="ru-RU" sz="800" dirty="0"/>
              <a:t>, определяя личную жизнь и поведение.</a:t>
            </a:r>
          </a:p>
          <a:p>
            <a:pPr algn="just"/>
            <a:r>
              <a:rPr lang="ru-RU" sz="800" dirty="0"/>
              <a:t>Статусной ценностью является </a:t>
            </a:r>
            <a:r>
              <a:rPr lang="ru-RU" sz="800" i="1" dirty="0"/>
              <a:t>интеллект. </a:t>
            </a:r>
            <a:r>
              <a:rPr lang="ru-RU" sz="800" dirty="0"/>
              <a:t>Вопрос о перспективах человеческого интеллекта оказался в центре внимания учёных в середине </a:t>
            </a:r>
            <a:r>
              <a:rPr lang="en-US" sz="800" dirty="0"/>
              <a:t>XX </a:t>
            </a:r>
            <a:r>
              <a:rPr lang="ru-RU" sz="800" dirty="0"/>
              <a:t>в. Чем искусственный интеллект отличается от человеческого, смогут ли машины (или роботы из произведений писателей-фантастов) стать субъектами мышления и вытеснить человека из этой сфе­ры — такие проблемы будоражили научное сообщество. В современной ситуации проблема интеллекта не затрагивает конкуренцию человека и компьютера. На первый план выходит оценка изменений интеллекта и психологических особенностей человека при использовании компьютерных технологий.</a:t>
            </a:r>
          </a:p>
          <a:p>
            <a:pPr algn="just"/>
            <a:r>
              <a:rPr lang="ru-RU" sz="800" dirty="0"/>
              <a:t>Ценности </a:t>
            </a:r>
            <a:r>
              <a:rPr lang="ru-RU" sz="800" i="1" dirty="0"/>
              <a:t>свободы, равенства, прав человека, </a:t>
            </a:r>
            <a:r>
              <a:rPr lang="ru-RU" sz="800" dirty="0"/>
              <a:t>сохраняя своё значение, приобретают новый смысл. Они связываются со свободой информационного пространства. Появилось понятие </a:t>
            </a:r>
            <a:r>
              <a:rPr lang="ru-RU" sz="800" i="1" dirty="0"/>
              <a:t>«цифровое неравенство» </a:t>
            </a:r>
            <a:r>
              <a:rPr lang="ru-RU" sz="800" dirty="0"/>
              <a:t>— неравенство стран и социальных групп в сфере доступа к информационным технологиям.</a:t>
            </a:r>
          </a:p>
          <a:p>
            <a:pPr algn="just"/>
            <a:r>
              <a:rPr lang="ru-RU" sz="800" dirty="0"/>
              <a:t>Таким образом, в системе ценностей современного че­ловечества происходят изменения. </a:t>
            </a:r>
            <a:endParaRPr lang="ru-RU" sz="800" dirty="0">
              <a:solidFill>
                <a:srgbClr val="FF0000"/>
              </a:solidFill>
            </a:endParaRPr>
          </a:p>
          <a:p>
            <a:pPr algn="just"/>
            <a:endParaRPr lang="ru-RU" dirty="0"/>
          </a:p>
        </p:txBody>
      </p:sp>
    </p:spTree>
    <p:extLst>
      <p:ext uri="{BB962C8B-B14F-4D97-AF65-F5344CB8AC3E}">
        <p14:creationId xmlns:p14="http://schemas.microsoft.com/office/powerpoint/2010/main" xmlns="" val="3446115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p:txBody>
          <a:bodyPr/>
          <a:lstStyle/>
          <a:p>
            <a:pPr indent="238125" algn="just">
              <a:lnSpc>
                <a:spcPct val="115000"/>
              </a:lnSpc>
              <a:spcAft>
                <a:spcPts val="0"/>
              </a:spcAft>
            </a:pPr>
            <a:r>
              <a:rPr lang="ru-RU" dirty="0" smtClean="0">
                <a:solidFill>
                  <a:srgbClr val="000000"/>
                </a:solidFill>
                <a:latin typeface="Verdana"/>
                <a:ea typeface="Times New Roman"/>
                <a:cs typeface="Times New Roman"/>
              </a:rPr>
              <a:t>Задание №1</a:t>
            </a:r>
          </a:p>
          <a:p>
            <a:pPr indent="238125" algn="just">
              <a:lnSpc>
                <a:spcPct val="115000"/>
              </a:lnSpc>
              <a:spcAft>
                <a:spcPts val="0"/>
              </a:spcAft>
            </a:pPr>
            <a:r>
              <a:rPr lang="ru-RU" dirty="0" smtClean="0">
                <a:solidFill>
                  <a:srgbClr val="000000"/>
                </a:solidFill>
                <a:latin typeface="Verdana"/>
                <a:ea typeface="Times New Roman"/>
                <a:cs typeface="Times New Roman"/>
              </a:rPr>
              <a:t>Используя обществоведческие знания, составьте сложный план, позволяющий раскрыть по существу тему «Проблема международного терроризма как глобальная проблема современности». План должен содержать не менее трёх пунктов, из которых два или более детализированы в подпунктах.</a:t>
            </a:r>
            <a:endParaRPr lang="ru-RU" sz="3200" dirty="0" smtClean="0">
              <a:latin typeface="Calibri"/>
              <a:ea typeface="Calibri"/>
              <a:cs typeface="Times New Roman"/>
            </a:endParaRPr>
          </a:p>
          <a:p>
            <a:endParaRPr lang="ru-RU" dirty="0"/>
          </a:p>
        </p:txBody>
      </p:sp>
    </p:spTree>
    <p:extLst>
      <p:ext uri="{BB962C8B-B14F-4D97-AF65-F5344CB8AC3E}">
        <p14:creationId xmlns:p14="http://schemas.microsoft.com/office/powerpoint/2010/main" xmlns="" val="32983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721600" cy="641230"/>
          </a:xfrm>
        </p:spPr>
        <p:txBody>
          <a:bodyPr>
            <a:normAutofit fontScale="90000"/>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a:xfrm>
            <a:off x="155276" y="795067"/>
            <a:ext cx="11697418" cy="5993921"/>
          </a:xfrm>
        </p:spPr>
        <p:txBody>
          <a:bodyPr/>
          <a:lstStyle/>
          <a:p>
            <a:pPr lvl="0" indent="238125" algn="just">
              <a:lnSpc>
                <a:spcPct val="115000"/>
              </a:lnSpc>
              <a:spcAft>
                <a:spcPts val="0"/>
              </a:spcAft>
            </a:pPr>
            <a:r>
              <a:rPr lang="ru-RU" dirty="0">
                <a:solidFill>
                  <a:srgbClr val="000000"/>
                </a:solidFill>
                <a:latin typeface="Verdana"/>
                <a:ea typeface="Times New Roman"/>
                <a:cs typeface="Times New Roman"/>
              </a:rPr>
              <a:t>Задание </a:t>
            </a:r>
            <a:r>
              <a:rPr lang="ru-RU" dirty="0" smtClean="0">
                <a:solidFill>
                  <a:srgbClr val="000000"/>
                </a:solidFill>
                <a:latin typeface="Verdana"/>
                <a:ea typeface="Times New Roman"/>
                <a:cs typeface="Times New Roman"/>
              </a:rPr>
              <a:t>№2, №3</a:t>
            </a:r>
          </a:p>
          <a:p>
            <a:pPr indent="238125" algn="just">
              <a:lnSpc>
                <a:spcPct val="115000"/>
              </a:lnSpc>
              <a:spcAft>
                <a:spcPts val="0"/>
              </a:spcAft>
            </a:pPr>
            <a:r>
              <a:rPr lang="ru-RU" sz="1000" dirty="0" smtClean="0">
                <a:solidFill>
                  <a:srgbClr val="000000"/>
                </a:solidFill>
                <a:latin typeface="Verdana"/>
                <a:ea typeface="Times New Roman"/>
                <a:cs typeface="Times New Roman"/>
              </a:rPr>
              <a:t>	Автор </a:t>
            </a:r>
            <a:r>
              <a:rPr lang="ru-RU" sz="1000" dirty="0">
                <a:solidFill>
                  <a:srgbClr val="000000"/>
                </a:solidFill>
                <a:latin typeface="Verdana"/>
                <a:ea typeface="Times New Roman"/>
                <a:cs typeface="Times New Roman"/>
              </a:rPr>
              <a:t>называет причины трансформации проблемы мирового терроризма. Назовите два любых приведённых автором фактора. Приведите по два примера, иллюстрирующих проявление каждого из них. (Сначала указывайте причину, затем приводите примеры, которые её иллюстрируют. Каждый пример должен быть сформулирован развёрнуто</a:t>
            </a:r>
            <a:r>
              <a:rPr lang="ru-RU" sz="1000" dirty="0" smtClean="0">
                <a:solidFill>
                  <a:srgbClr val="000000"/>
                </a:solidFill>
                <a:latin typeface="Verdana"/>
                <a:ea typeface="Times New Roman"/>
                <a:cs typeface="Times New Roman"/>
              </a:rPr>
              <a:t>.)</a:t>
            </a:r>
            <a:endParaRPr lang="ru-RU" dirty="0">
              <a:solidFill>
                <a:srgbClr val="000000"/>
              </a:solidFill>
              <a:latin typeface="Verdana"/>
              <a:ea typeface="Times New Roman"/>
              <a:cs typeface="Times New Roman"/>
            </a:endParaRPr>
          </a:p>
          <a:p>
            <a:pPr algn="just">
              <a:spcBef>
                <a:spcPts val="0"/>
              </a:spcBef>
              <a:spcAft>
                <a:spcPts val="0"/>
              </a:spcAft>
            </a:pPr>
            <a:r>
              <a:rPr lang="ru-RU" sz="1000" dirty="0" smtClean="0"/>
              <a:t>	</a:t>
            </a:r>
            <a:r>
              <a:rPr lang="ru-RU" sz="1100" dirty="0" smtClean="0"/>
              <a:t>Автор </a:t>
            </a:r>
            <a:r>
              <a:rPr lang="ru-RU" sz="1100" dirty="0"/>
              <a:t>пишет, что для решения проблемы международного терроризма требуются совместные усилия всех государств. Опираясь на текст и обществоведческие знания, назовите и кратко поясните любые три меры, которые в общепланетарном масштабе могут способствовать решению этой проблемы.</a:t>
            </a:r>
          </a:p>
          <a:p>
            <a:pPr algn="just">
              <a:spcBef>
                <a:spcPts val="0"/>
              </a:spcBef>
              <a:spcAft>
                <a:spcPts val="0"/>
              </a:spcAft>
            </a:pPr>
            <a:r>
              <a:rPr lang="ru-RU" sz="1100" dirty="0"/>
              <a:t/>
            </a:r>
            <a:br>
              <a:rPr lang="ru-RU" sz="1100" dirty="0"/>
            </a:br>
            <a:r>
              <a:rPr lang="ru-RU" sz="1000" dirty="0"/>
              <a:t>Обострение глобальных проблем на рубеже XX и XXI веков стало отличительной чертой современного этапа развития мирового сообщества. Они превратились в реалии, во многом определяющие сегодняшние особенности международных отношений и основные направления мировой политики.</a:t>
            </a:r>
          </a:p>
          <a:p>
            <a:pPr algn="just">
              <a:spcBef>
                <a:spcPts val="0"/>
              </a:spcBef>
              <a:spcAft>
                <a:spcPts val="0"/>
              </a:spcAft>
            </a:pPr>
            <a:r>
              <a:rPr lang="ru-RU" sz="1000" dirty="0"/>
              <a:t>Участие в международном сотрудничестве по преодолению глобальных проблем следует оценивать как специфическую форму продолжения внутренней политики государства за его пределы в мировое геополитическое пространство.</a:t>
            </a:r>
          </a:p>
          <a:p>
            <a:pPr algn="just">
              <a:spcBef>
                <a:spcPts val="0"/>
              </a:spcBef>
              <a:spcAft>
                <a:spcPts val="0"/>
              </a:spcAft>
            </a:pPr>
            <a:r>
              <a:rPr lang="ru-RU" sz="1000" dirty="0"/>
              <a:t>Цели и результаты такого участия свидетельствуют о таких компонентах жизни государства, как его политическая ориентация, его социальный и культурный уровень, степень научного и технологического развития.</a:t>
            </a:r>
          </a:p>
          <a:p>
            <a:pPr algn="just">
              <a:spcBef>
                <a:spcPts val="0"/>
              </a:spcBef>
              <a:spcAft>
                <a:spcPts val="0"/>
              </a:spcAft>
            </a:pPr>
            <a:r>
              <a:rPr lang="ru-RU" sz="1000" dirty="0"/>
              <a:t>В политической </a:t>
            </a:r>
            <a:r>
              <a:rPr lang="ru-RU" sz="1000" dirty="0" err="1"/>
              <a:t>глобалистике</a:t>
            </a:r>
            <a:r>
              <a:rPr lang="ru-RU" sz="1000" dirty="0"/>
              <a:t> традиционно выделяют группу общечеловеческих проблем, связанных со сферой международных отношений. К этой группе с периода возникновения </a:t>
            </a:r>
            <a:r>
              <a:rPr lang="ru-RU" sz="1000" dirty="0" err="1"/>
              <a:t>глобалистских</a:t>
            </a:r>
            <a:r>
              <a:rPr lang="ru-RU" sz="1000" dirty="0"/>
              <a:t> исследований относили в качестве центральной проблему сохранения мира или, как её ещё расширительно обозначают, военно-политическую глобальную проблему.</a:t>
            </a:r>
          </a:p>
          <a:p>
            <a:pPr algn="just">
              <a:spcBef>
                <a:spcPts val="0"/>
              </a:spcBef>
              <a:spcAft>
                <a:spcPts val="0"/>
              </a:spcAft>
            </a:pPr>
            <a:r>
              <a:rPr lang="ru-RU" sz="1000" dirty="0"/>
              <a:t>В последнее время проблема международного терроризма превратилась в одну из острейших глобальных проблем современности, связанных со сферой международных отношений.</a:t>
            </a:r>
          </a:p>
          <a:p>
            <a:pPr algn="just">
              <a:spcBef>
                <a:spcPts val="0"/>
              </a:spcBef>
              <a:spcAft>
                <a:spcPts val="0"/>
              </a:spcAft>
            </a:pPr>
            <a:r>
              <a:rPr lang="ru-RU" sz="1000" dirty="0"/>
              <a:t>Современный всплеск международного терроризма представляет собой проявление острых противоречий, вызванных в первую очередь неравномерностью в развитии стран мира.</a:t>
            </a:r>
          </a:p>
          <a:p>
            <a:pPr algn="just">
              <a:spcBef>
                <a:spcPts val="0"/>
              </a:spcBef>
              <a:spcAft>
                <a:spcPts val="0"/>
              </a:spcAft>
            </a:pPr>
            <a:r>
              <a:rPr lang="ru-RU" sz="1000" dirty="0"/>
              <a:t>Эта трансформация обусловлена, по нашему мнению, следующими причинами.</a:t>
            </a:r>
          </a:p>
          <a:p>
            <a:pPr algn="just">
              <a:spcBef>
                <a:spcPts val="0"/>
              </a:spcBef>
              <a:spcAft>
                <a:spcPts val="0"/>
              </a:spcAft>
            </a:pPr>
            <a:r>
              <a:rPr lang="ru-RU" sz="1000" dirty="0"/>
              <a:t>Во-первых, международный терроризм, к сожалению, получает всё более широкое распространение в планетарном масштабе.</a:t>
            </a:r>
          </a:p>
          <a:p>
            <a:pPr algn="just">
              <a:spcBef>
                <a:spcPts val="0"/>
              </a:spcBef>
              <a:spcAft>
                <a:spcPts val="0"/>
              </a:spcAft>
            </a:pPr>
            <a:r>
              <a:rPr lang="ru-RU" sz="1000" dirty="0"/>
              <a:t>Во-вторых, международный терроризм представляет собой серьёзную угрозу для безопасности отдельных государств и всего мирового сообщества в целом.</a:t>
            </a:r>
          </a:p>
          <a:p>
            <a:pPr algn="just">
              <a:spcBef>
                <a:spcPts val="0"/>
              </a:spcBef>
              <a:spcAft>
                <a:spcPts val="0"/>
              </a:spcAft>
            </a:pPr>
            <a:r>
              <a:rPr lang="ru-RU" sz="1000" dirty="0"/>
              <a:t>В-третьих, для борьбы с международным терроризмом недостаточно усилий одной великой державы или даже группы высокоразвитых государств.</a:t>
            </a:r>
          </a:p>
          <a:p>
            <a:pPr algn="just">
              <a:spcBef>
                <a:spcPts val="0"/>
              </a:spcBef>
              <a:spcAft>
                <a:spcPts val="0"/>
              </a:spcAft>
            </a:pPr>
            <a:r>
              <a:rPr lang="ru-RU" sz="1000" dirty="0"/>
              <a:t>В-четвёртых, всё более явной и наглядной становится связь современного феномена международного терроризма с другими актуальными глобальными проблемами современности.</a:t>
            </a:r>
          </a:p>
          <a:p>
            <a:pPr algn="just">
              <a:spcBef>
                <a:spcPts val="0"/>
              </a:spcBef>
              <a:spcAft>
                <a:spcPts val="0"/>
              </a:spcAft>
            </a:pPr>
            <a:r>
              <a:rPr lang="ru-RU" sz="1000" dirty="0"/>
              <a:t>Проблеме международного терроризма присущи многие общие черты, характерные для других общечеловеческих затруднений, такие как планетарные масштабы проявления; большая острота; негативный динамизм, когда отрицательное воздействие на жизнедеятельность человечества возрастает; потребность неотложного решения и т. д. В то же время глобальная проблема международного терроризма имеет и специфические, характерные для неё черты.</a:t>
            </a:r>
          </a:p>
          <a:p>
            <a:pPr algn="just">
              <a:spcBef>
                <a:spcPts val="0"/>
              </a:spcBef>
              <a:spcAft>
                <a:spcPts val="0"/>
              </a:spcAft>
            </a:pPr>
            <a:r>
              <a:rPr lang="ru-RU" sz="1000" dirty="0"/>
              <a:t>Прежде всего следует обратить внимание на то, что проблема международного терроризма связана с основными сферами жизнедеятельности мирового сообщества и социумов отдельных стран. Эта связь получила отражение в существовании различных видов терроризма, к которым относят: политический, националистический, религиозный, криминальный и экологический терроризм.</a:t>
            </a:r>
          </a:p>
          <a:p>
            <a:pPr algn="just">
              <a:spcBef>
                <a:spcPts val="0"/>
              </a:spcBef>
              <a:spcAft>
                <a:spcPts val="0"/>
              </a:spcAft>
            </a:pPr>
            <a:r>
              <a:rPr lang="ru-RU" sz="1000" dirty="0"/>
              <a:t>Международный терроризм является в наши дни неотъемлемой частью процесса распространения транснациональных преступных организаций.</a:t>
            </a:r>
          </a:p>
          <a:p>
            <a:pPr algn="just">
              <a:spcBef>
                <a:spcPts val="0"/>
              </a:spcBef>
              <a:spcAft>
                <a:spcPts val="0"/>
              </a:spcAft>
            </a:pPr>
            <a:r>
              <a:rPr lang="ru-RU" sz="1000" dirty="0"/>
              <a:t>Ещё одной специфической чертой глобальной проблемы международного терроризма является её </a:t>
            </a:r>
            <a:r>
              <a:rPr lang="ru-RU" sz="1000" dirty="0" err="1"/>
              <a:t>труднопрогнозируемость</a:t>
            </a:r>
            <a:r>
              <a:rPr lang="ru-RU" sz="1000" dirty="0"/>
              <a:t>.</a:t>
            </a:r>
          </a:p>
          <a:p>
            <a:pPr algn="just">
              <a:spcBef>
                <a:spcPts val="0"/>
              </a:spcBef>
              <a:spcAft>
                <a:spcPts val="0"/>
              </a:spcAft>
            </a:pPr>
            <a:r>
              <a:rPr lang="ru-RU" sz="1000" dirty="0"/>
              <a:t>Кроме того, терроризм часто рассматривают как способ достижения целей на мировой арене и в международных отношениях, которые не могут быть осуществлены какими-либо иными методами.</a:t>
            </a:r>
          </a:p>
          <a:p>
            <a:pPr algn="just">
              <a:spcBef>
                <a:spcPts val="0"/>
              </a:spcBef>
              <a:spcAft>
                <a:spcPts val="0"/>
              </a:spcAft>
            </a:pPr>
            <a:r>
              <a:rPr lang="ru-RU" sz="1000" dirty="0"/>
              <a:t>(</a:t>
            </a:r>
            <a:r>
              <a:rPr lang="ru-RU" sz="1000" i="1" dirty="0"/>
              <a:t>по А. А. </a:t>
            </a:r>
            <a:r>
              <a:rPr lang="ru-RU" sz="1000" i="1" dirty="0" err="1"/>
              <a:t>Похилько</a:t>
            </a:r>
            <a:r>
              <a:rPr lang="ru-RU" sz="1000" dirty="0"/>
              <a:t>)</a:t>
            </a:r>
          </a:p>
          <a:p>
            <a:endParaRPr lang="ru-RU" dirty="0"/>
          </a:p>
        </p:txBody>
      </p:sp>
    </p:spTree>
    <p:extLst>
      <p:ext uri="{BB962C8B-B14F-4D97-AF65-F5344CB8AC3E}">
        <p14:creationId xmlns:p14="http://schemas.microsoft.com/office/powerpoint/2010/main" xmlns="" val="23122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a:xfrm>
            <a:off x="345057" y="1431984"/>
            <a:ext cx="11395494" cy="5426016"/>
          </a:xfrm>
        </p:spPr>
        <p:txBody>
          <a:bodyPr/>
          <a:lstStyle/>
          <a:p>
            <a:pPr indent="238125" algn="just">
              <a:lnSpc>
                <a:spcPct val="115000"/>
              </a:lnSpc>
              <a:spcAft>
                <a:spcPts val="0"/>
              </a:spcAft>
            </a:pPr>
            <a:r>
              <a:rPr lang="ru-RU" sz="1400" dirty="0">
                <a:solidFill>
                  <a:srgbClr val="000000"/>
                </a:solidFill>
                <a:latin typeface="+mj-lt"/>
                <a:ea typeface="Times New Roman"/>
                <a:cs typeface="Times New Roman"/>
              </a:rPr>
              <a:t>Задание </a:t>
            </a:r>
            <a:r>
              <a:rPr lang="ru-RU" sz="1400" dirty="0" smtClean="0">
                <a:solidFill>
                  <a:srgbClr val="000000"/>
                </a:solidFill>
                <a:latin typeface="+mj-lt"/>
                <a:ea typeface="Times New Roman"/>
                <a:cs typeface="Times New Roman"/>
              </a:rPr>
              <a:t>№4 </a:t>
            </a:r>
          </a:p>
          <a:p>
            <a:pPr indent="238125" algn="just">
              <a:lnSpc>
                <a:spcPct val="115000"/>
              </a:lnSpc>
              <a:spcAft>
                <a:spcPts val="0"/>
              </a:spcAft>
            </a:pPr>
            <a:r>
              <a:rPr lang="ru-RU" sz="1400" dirty="0" smtClean="0">
                <a:solidFill>
                  <a:srgbClr val="000000"/>
                </a:solidFill>
                <a:latin typeface="+mj-lt"/>
                <a:ea typeface="Times New Roman"/>
                <a:cs typeface="Times New Roman"/>
              </a:rPr>
              <a:t>Суть </a:t>
            </a:r>
            <a:r>
              <a:rPr lang="ru-RU" sz="1400" dirty="0">
                <a:solidFill>
                  <a:srgbClr val="000000"/>
                </a:solidFill>
                <a:latin typeface="+mj-lt"/>
                <a:ea typeface="Times New Roman"/>
                <a:cs typeface="Times New Roman"/>
              </a:rPr>
              <a:t>глобальной проблемы «Север-Юг» состоит в</a:t>
            </a:r>
            <a:endParaRPr lang="ru-RU" sz="1400" dirty="0">
              <a:latin typeface="+mj-lt"/>
              <a:ea typeface="Calibri"/>
              <a:cs typeface="Times New Roman"/>
            </a:endParaRPr>
          </a:p>
          <a:p>
            <a:pPr algn="just">
              <a:lnSpc>
                <a:spcPct val="115000"/>
              </a:lnSpc>
              <a:spcAft>
                <a:spcPts val="0"/>
              </a:spcAft>
            </a:pPr>
            <a:r>
              <a:rPr lang="ru-RU" sz="1400" dirty="0">
                <a:solidFill>
                  <a:srgbClr val="000000"/>
                </a:solidFill>
                <a:latin typeface="+mj-lt"/>
                <a:ea typeface="Times New Roman"/>
                <a:cs typeface="Times New Roman"/>
              </a:rPr>
              <a:t> </a:t>
            </a:r>
            <a:endParaRPr lang="ru-RU" sz="1400" dirty="0">
              <a:latin typeface="+mj-lt"/>
              <a:ea typeface="Calibri"/>
              <a:cs typeface="Times New Roman"/>
            </a:endParaRPr>
          </a:p>
          <a:p>
            <a:pPr indent="238125" algn="just">
              <a:lnSpc>
                <a:spcPct val="115000"/>
              </a:lnSpc>
              <a:spcAft>
                <a:spcPts val="0"/>
              </a:spcAft>
            </a:pPr>
            <a:r>
              <a:rPr lang="ru-RU" sz="1400" dirty="0">
                <a:solidFill>
                  <a:srgbClr val="000000"/>
                </a:solidFill>
                <a:latin typeface="+mj-lt"/>
                <a:ea typeface="Times New Roman"/>
                <a:cs typeface="Times New Roman"/>
              </a:rPr>
              <a:t>1) старении европейских наций, снижении рождаемости</a:t>
            </a:r>
            <a:endParaRPr lang="ru-RU" sz="1400" dirty="0">
              <a:latin typeface="+mj-lt"/>
              <a:ea typeface="Calibri"/>
              <a:cs typeface="Times New Roman"/>
            </a:endParaRPr>
          </a:p>
          <a:p>
            <a:pPr indent="238125" algn="just">
              <a:lnSpc>
                <a:spcPct val="115000"/>
              </a:lnSpc>
              <a:spcAft>
                <a:spcPts val="0"/>
              </a:spcAft>
            </a:pPr>
            <a:r>
              <a:rPr lang="ru-RU" sz="1400" dirty="0">
                <a:solidFill>
                  <a:srgbClr val="000000"/>
                </a:solidFill>
                <a:latin typeface="+mj-lt"/>
                <a:ea typeface="Times New Roman"/>
                <a:cs typeface="Times New Roman"/>
              </a:rPr>
              <a:t>2) загрязнении окружающей среды, вод мирового океана, сокращении океанической флоры и фауны</a:t>
            </a:r>
            <a:endParaRPr lang="ru-RU" sz="1400" dirty="0">
              <a:latin typeface="+mj-lt"/>
              <a:ea typeface="Calibri"/>
              <a:cs typeface="Times New Roman"/>
            </a:endParaRPr>
          </a:p>
          <a:p>
            <a:pPr indent="238125" algn="just">
              <a:lnSpc>
                <a:spcPct val="115000"/>
              </a:lnSpc>
              <a:spcAft>
                <a:spcPts val="0"/>
              </a:spcAft>
            </a:pPr>
            <a:r>
              <a:rPr lang="ru-RU" sz="1400" dirty="0">
                <a:solidFill>
                  <a:srgbClr val="000000"/>
                </a:solidFill>
                <a:latin typeface="+mj-lt"/>
                <a:ea typeface="Times New Roman"/>
                <a:cs typeface="Times New Roman"/>
              </a:rPr>
              <a:t>3) росте международного экстремизма и терроризма, оснащении террористов современным оружием</a:t>
            </a:r>
            <a:endParaRPr lang="ru-RU" sz="1400" dirty="0">
              <a:latin typeface="+mj-lt"/>
              <a:ea typeface="Calibri"/>
              <a:cs typeface="Times New Roman"/>
            </a:endParaRPr>
          </a:p>
          <a:p>
            <a:r>
              <a:rPr lang="ru-RU" sz="1400" dirty="0" smtClean="0">
                <a:solidFill>
                  <a:srgbClr val="000000"/>
                </a:solidFill>
                <a:latin typeface="+mj-lt"/>
                <a:ea typeface="Times New Roman"/>
                <a:cs typeface="Times New Roman"/>
              </a:rPr>
              <a:t>    4</a:t>
            </a:r>
            <a:r>
              <a:rPr lang="ru-RU" sz="1400" dirty="0">
                <a:solidFill>
                  <a:srgbClr val="000000"/>
                </a:solidFill>
                <a:latin typeface="+mj-lt"/>
                <a:ea typeface="Times New Roman"/>
                <a:cs typeface="Times New Roman"/>
              </a:rPr>
              <a:t>) углублении разрыва в уровне развития между богатыми и наиболее бедными, отсталыми странами </a:t>
            </a:r>
            <a:r>
              <a:rPr lang="ru-RU" sz="1400" dirty="0" smtClean="0">
                <a:solidFill>
                  <a:srgbClr val="000000"/>
                </a:solidFill>
                <a:latin typeface="+mj-lt"/>
                <a:ea typeface="Times New Roman"/>
                <a:cs typeface="Times New Roman"/>
              </a:rPr>
              <a:t>мира</a:t>
            </a:r>
          </a:p>
          <a:p>
            <a:endParaRPr lang="ru-RU" sz="1400" dirty="0">
              <a:solidFill>
                <a:srgbClr val="000000"/>
              </a:solidFill>
              <a:latin typeface="+mj-lt"/>
              <a:ea typeface="Times New Roman"/>
              <a:cs typeface="Times New Roman"/>
            </a:endParaRPr>
          </a:p>
          <a:p>
            <a:endParaRPr lang="ru-RU" sz="1400" dirty="0" smtClean="0">
              <a:solidFill>
                <a:srgbClr val="000000"/>
              </a:solidFill>
              <a:latin typeface="+mj-lt"/>
              <a:ea typeface="Times New Roman"/>
              <a:cs typeface="Times New Roman"/>
            </a:endParaRPr>
          </a:p>
          <a:p>
            <a:r>
              <a:rPr lang="ru-RU" sz="1400" dirty="0">
                <a:solidFill>
                  <a:srgbClr val="000000"/>
                </a:solidFill>
                <a:latin typeface="+mj-lt"/>
                <a:ea typeface="Times New Roman"/>
                <a:cs typeface="Times New Roman"/>
              </a:rPr>
              <a:t>Задание </a:t>
            </a:r>
            <a:r>
              <a:rPr lang="ru-RU" sz="1400" dirty="0" smtClean="0">
                <a:solidFill>
                  <a:srgbClr val="000000"/>
                </a:solidFill>
                <a:latin typeface="+mj-lt"/>
                <a:ea typeface="Times New Roman"/>
                <a:cs typeface="Times New Roman"/>
              </a:rPr>
              <a:t>№5</a:t>
            </a:r>
          </a:p>
          <a:p>
            <a:r>
              <a:rPr lang="ru-RU" sz="1400" dirty="0" smtClean="0">
                <a:latin typeface="+mj-lt"/>
              </a:rPr>
              <a:t> </a:t>
            </a:r>
            <a:r>
              <a:rPr lang="ru-RU" sz="1400" dirty="0">
                <a:latin typeface="+mj-lt"/>
              </a:rPr>
              <a:t>Индустриальное и информационное общества объединяет общий признак </a:t>
            </a:r>
            <a:r>
              <a:rPr lang="ru-RU" sz="1400" dirty="0" smtClean="0">
                <a:latin typeface="+mj-lt"/>
              </a:rPr>
              <a:t>–</a:t>
            </a:r>
            <a:endParaRPr lang="ru-RU" sz="1400" dirty="0">
              <a:latin typeface="+mj-lt"/>
            </a:endParaRPr>
          </a:p>
          <a:p>
            <a:r>
              <a:rPr lang="ru-RU" sz="1400" dirty="0">
                <a:latin typeface="+mj-lt"/>
              </a:rPr>
              <a:t>1) широкое распространение социальных сетей</a:t>
            </a:r>
          </a:p>
          <a:p>
            <a:r>
              <a:rPr lang="ru-RU" sz="1400" dirty="0">
                <a:latin typeface="+mj-lt"/>
              </a:rPr>
              <a:t>2) создание единых мировых финансовых центров</a:t>
            </a:r>
          </a:p>
          <a:p>
            <a:r>
              <a:rPr lang="ru-RU" sz="1400" dirty="0">
                <a:latin typeface="+mj-lt"/>
              </a:rPr>
              <a:t>3) преобладание крупной промышленности и транспорта</a:t>
            </a:r>
          </a:p>
          <a:p>
            <a:r>
              <a:rPr lang="ru-RU" sz="1400" dirty="0">
                <a:latin typeface="+mj-lt"/>
              </a:rPr>
              <a:t>4) признание ценности индивидуальной свободы и частной собственности</a:t>
            </a:r>
          </a:p>
          <a:p>
            <a:pPr indent="238125" algn="just">
              <a:lnSpc>
                <a:spcPct val="115000"/>
              </a:lnSpc>
              <a:spcAft>
                <a:spcPts val="0"/>
              </a:spcAft>
            </a:pPr>
            <a:endParaRPr lang="ru-RU" sz="3200" dirty="0">
              <a:latin typeface="Calibri"/>
              <a:ea typeface="Calibri"/>
              <a:cs typeface="Times New Roman"/>
            </a:endParaRPr>
          </a:p>
          <a:p>
            <a:endParaRPr lang="ru-RU" dirty="0"/>
          </a:p>
        </p:txBody>
      </p:sp>
    </p:spTree>
    <p:extLst>
      <p:ext uri="{BB962C8B-B14F-4D97-AF65-F5344CB8AC3E}">
        <p14:creationId xmlns:p14="http://schemas.microsoft.com/office/powerpoint/2010/main" xmlns="" val="80377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300" dirty="0">
                <a:solidFill>
                  <a:srgbClr val="D1282E"/>
                </a:solidFill>
              </a:rPr>
              <a:t>Задания для </a:t>
            </a:r>
            <a:br>
              <a:rPr lang="ru-RU" sz="2300" dirty="0">
                <a:solidFill>
                  <a:srgbClr val="D1282E"/>
                </a:solidFill>
              </a:rPr>
            </a:br>
            <a:r>
              <a:rPr lang="ru-RU" sz="2300" dirty="0">
                <a:solidFill>
                  <a:srgbClr val="D1282E"/>
                </a:solidFill>
              </a:rPr>
              <a:t>закрепления и рекомендации:</a:t>
            </a:r>
            <a:endParaRPr lang="ru-RU" dirty="0"/>
          </a:p>
        </p:txBody>
      </p:sp>
      <p:sp>
        <p:nvSpPr>
          <p:cNvPr id="3" name="Объект 2"/>
          <p:cNvSpPr>
            <a:spLocks noGrp="1"/>
          </p:cNvSpPr>
          <p:nvPr>
            <p:ph idx="1"/>
          </p:nvPr>
        </p:nvSpPr>
        <p:spPr>
          <a:xfrm>
            <a:off x="609600" y="1752600"/>
            <a:ext cx="10160000" cy="4950125"/>
          </a:xfrm>
        </p:spPr>
        <p:txBody>
          <a:bodyPr/>
          <a:lstStyle/>
          <a:p>
            <a:pPr lvl="0"/>
            <a:r>
              <a:rPr lang="ru-RU" sz="1400" dirty="0">
                <a:solidFill>
                  <a:srgbClr val="000000"/>
                </a:solidFill>
                <a:latin typeface="Arial Black"/>
                <a:ea typeface="Times New Roman"/>
                <a:cs typeface="Times New Roman"/>
              </a:rPr>
              <a:t>Задание </a:t>
            </a:r>
            <a:r>
              <a:rPr lang="ru-RU" sz="1400" dirty="0" smtClean="0">
                <a:solidFill>
                  <a:srgbClr val="000000"/>
                </a:solidFill>
                <a:latin typeface="Arial Black"/>
                <a:ea typeface="Times New Roman"/>
                <a:cs typeface="Times New Roman"/>
              </a:rPr>
              <a:t>№6</a:t>
            </a:r>
            <a:endParaRPr lang="ru-RU" sz="1400" dirty="0">
              <a:solidFill>
                <a:srgbClr val="000000"/>
              </a:solidFill>
              <a:latin typeface="Arial Black"/>
              <a:ea typeface="Times New Roman"/>
              <a:cs typeface="Times New Roman"/>
            </a:endParaRPr>
          </a:p>
          <a:p>
            <a:pPr indent="238125" algn="just">
              <a:lnSpc>
                <a:spcPct val="115000"/>
              </a:lnSpc>
              <a:spcAft>
                <a:spcPts val="0"/>
              </a:spcAft>
            </a:pPr>
            <a:r>
              <a:rPr lang="ru-RU" dirty="0" smtClean="0">
                <a:solidFill>
                  <a:srgbClr val="000000"/>
                </a:solidFill>
                <a:latin typeface="Verdana"/>
                <a:ea typeface="Times New Roman"/>
                <a:cs typeface="Times New Roman"/>
              </a:rPr>
              <a:t>Верны </a:t>
            </a:r>
            <a:r>
              <a:rPr lang="ru-RU" dirty="0">
                <a:solidFill>
                  <a:srgbClr val="000000"/>
                </a:solidFill>
                <a:latin typeface="Verdana"/>
                <a:ea typeface="Times New Roman"/>
                <a:cs typeface="Times New Roman"/>
              </a:rPr>
              <a:t>ли следующие суждения об информационном обществе?</a:t>
            </a:r>
            <a:endParaRPr lang="ru-RU" sz="3200" dirty="0">
              <a:latin typeface="Calibri"/>
              <a:ea typeface="Calibri"/>
              <a:cs typeface="Times New Roman"/>
            </a:endParaRPr>
          </a:p>
          <a:p>
            <a:pPr algn="just">
              <a:lnSpc>
                <a:spcPct val="115000"/>
              </a:lnSpc>
              <a:spcAft>
                <a:spcPts val="0"/>
              </a:spcAft>
            </a:pPr>
            <a:r>
              <a:rPr lang="ru-RU" dirty="0">
                <a:solidFill>
                  <a:srgbClr val="000000"/>
                </a:solidFill>
                <a:latin typeface="Verdana"/>
                <a:ea typeface="Times New Roman"/>
                <a:cs typeface="Times New Roman"/>
              </a:rPr>
              <a:t> </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А. Ведущим социальным лифтом в информационном обществе является образование.</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Б. Социальная структура информационного общества характеризуется приростом численности занятых в сфере услуг и сфере высоких технологий.</a:t>
            </a:r>
            <a:endParaRPr lang="ru-RU" sz="3200" dirty="0">
              <a:latin typeface="Calibri"/>
              <a:ea typeface="Calibri"/>
              <a:cs typeface="Times New Roman"/>
            </a:endParaRPr>
          </a:p>
          <a:p>
            <a:pPr algn="just">
              <a:lnSpc>
                <a:spcPct val="115000"/>
              </a:lnSpc>
              <a:spcAft>
                <a:spcPts val="0"/>
              </a:spcAft>
            </a:pPr>
            <a:r>
              <a:rPr lang="ru-RU" dirty="0">
                <a:solidFill>
                  <a:srgbClr val="000000"/>
                </a:solidFill>
                <a:latin typeface="Verdana"/>
                <a:ea typeface="Times New Roman"/>
                <a:cs typeface="Times New Roman"/>
              </a:rPr>
              <a:t> </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1) верно только А</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2) верно только Б</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3) верны оба суждения</a:t>
            </a:r>
            <a:endParaRPr lang="ru-RU" sz="3200" dirty="0">
              <a:latin typeface="Calibri"/>
              <a:ea typeface="Calibri"/>
              <a:cs typeface="Times New Roman"/>
            </a:endParaRPr>
          </a:p>
          <a:p>
            <a:pPr indent="238125" algn="just">
              <a:lnSpc>
                <a:spcPct val="115000"/>
              </a:lnSpc>
              <a:spcAft>
                <a:spcPts val="0"/>
              </a:spcAft>
            </a:pPr>
            <a:r>
              <a:rPr lang="ru-RU" dirty="0">
                <a:solidFill>
                  <a:srgbClr val="000000"/>
                </a:solidFill>
                <a:latin typeface="Verdana"/>
                <a:ea typeface="Times New Roman"/>
                <a:cs typeface="Times New Roman"/>
              </a:rPr>
              <a:t>4) оба суждения неверны</a:t>
            </a:r>
            <a:endParaRPr lang="ru-RU" sz="3200" dirty="0">
              <a:latin typeface="Calibri"/>
              <a:ea typeface="Calibri"/>
              <a:cs typeface="Times New Roman"/>
            </a:endParaRPr>
          </a:p>
          <a:p>
            <a:endParaRPr lang="ru-RU" dirty="0"/>
          </a:p>
        </p:txBody>
      </p:sp>
    </p:spTree>
    <p:extLst>
      <p:ext uri="{BB962C8B-B14F-4D97-AF65-F5344CB8AC3E}">
        <p14:creationId xmlns:p14="http://schemas.microsoft.com/office/powerpoint/2010/main" xmlns="" val="307904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287338"/>
            <a:ext cx="4618037" cy="1260475"/>
          </a:xfrm>
        </p:spPr>
        <p:txBody>
          <a:bodyPr>
            <a:normAutofit fontScale="90000"/>
          </a:bodyPr>
          <a:lstStyle/>
          <a:p>
            <a:pPr eaLnBrk="1" fontAlgn="auto" hangingPunct="1">
              <a:spcAft>
                <a:spcPts val="0"/>
              </a:spcAft>
              <a:defRPr/>
            </a:pPr>
            <a:r>
              <a:rPr lang="ru-RU" sz="2600" dirty="0">
                <a:solidFill>
                  <a:srgbClr val="D1282E"/>
                </a:solidFill>
              </a:rPr>
              <a:t>Задания для </a:t>
            </a:r>
            <a:br>
              <a:rPr lang="ru-RU" sz="2600" dirty="0">
                <a:solidFill>
                  <a:srgbClr val="D1282E"/>
                </a:solidFill>
              </a:rPr>
            </a:br>
            <a:r>
              <a:rPr lang="ru-RU" sz="2600" dirty="0">
                <a:solidFill>
                  <a:srgbClr val="D1282E"/>
                </a:solidFill>
              </a:rPr>
              <a:t>закрепления и рекомендации:</a:t>
            </a:r>
            <a:endParaRPr lang="ru-RU" dirty="0"/>
          </a:p>
        </p:txBody>
      </p:sp>
      <p:sp>
        <p:nvSpPr>
          <p:cNvPr id="23555" name="Объект 2"/>
          <p:cNvSpPr>
            <a:spLocks noGrp="1"/>
          </p:cNvSpPr>
          <p:nvPr>
            <p:ph idx="1"/>
          </p:nvPr>
        </p:nvSpPr>
        <p:spPr>
          <a:xfrm>
            <a:off x="1096963" y="1811338"/>
            <a:ext cx="9647237" cy="4057650"/>
          </a:xfrm>
        </p:spPr>
        <p:txBody>
          <a:bodyPr/>
          <a:lstStyle/>
          <a:p>
            <a:pPr algn="just" eaLnBrk="1" hangingPunct="1">
              <a:spcBef>
                <a:spcPct val="0"/>
              </a:spcBef>
              <a:spcAft>
                <a:spcPct val="0"/>
              </a:spcAft>
            </a:pPr>
            <a:r>
              <a:rPr lang="ru-RU" altLang="ru-RU" sz="1800" dirty="0" smtClean="0">
                <a:solidFill>
                  <a:srgbClr val="000000"/>
                </a:solidFill>
              </a:rPr>
              <a:t>Дорогие ребята! Для эффективной подготовки и понимания материала рекомендую </a:t>
            </a:r>
            <a:r>
              <a:rPr lang="ru-RU" altLang="ru-RU" sz="1800" u="sng" dirty="0" smtClean="0">
                <a:solidFill>
                  <a:srgbClr val="FF0000"/>
                </a:solidFill>
              </a:rPr>
              <a:t>прослушать</a:t>
            </a:r>
            <a:r>
              <a:rPr lang="ru-RU" altLang="ru-RU" sz="1800" dirty="0" smtClean="0">
                <a:solidFill>
                  <a:srgbClr val="000000"/>
                </a:solidFill>
              </a:rPr>
              <a:t> на сайте Российская электронная школа Урок 23, Урок 15  (для повторения), а также решать задания на сайте РЕШУ ЕГЭ </a:t>
            </a:r>
            <a:r>
              <a:rPr lang="en-US" altLang="ru-RU" sz="1800" dirty="0" smtClean="0">
                <a:solidFill>
                  <a:srgbClr val="000000"/>
                </a:solidFill>
                <a:hlinkClick r:id="rId2"/>
              </a:rPr>
              <a:t>https://soc-ege.sdamgia.ru/</a:t>
            </a:r>
            <a:r>
              <a:rPr lang="ru-RU" altLang="ru-RU" sz="1800" dirty="0" smtClean="0">
                <a:solidFill>
                  <a:srgbClr val="000000"/>
                </a:solidFill>
              </a:rPr>
              <a:t>.</a:t>
            </a:r>
          </a:p>
          <a:p>
            <a:pPr eaLnBrk="1" hangingPunct="1"/>
            <a:endParaRPr lang="ru-RU" altLang="ru-RU" dirty="0" smtClean="0"/>
          </a:p>
        </p:txBody>
      </p:sp>
      <p:pic>
        <p:nvPicPr>
          <p:cNvPr id="23558" name="Рисунок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127875" y="3265488"/>
            <a:ext cx="2895600" cy="290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6665" y="2921689"/>
            <a:ext cx="4084638" cy="377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61"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42171" y="3047043"/>
            <a:ext cx="3730625" cy="313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a:solidFill>
                  <a:srgbClr val="FF0000"/>
                </a:solidFill>
                <a:latin typeface="Arial"/>
              </a:rPr>
              <a:t>Процессуальное право </a:t>
            </a:r>
            <a:r>
              <a:rPr lang="ru-RU" b="1" dirty="0" smtClean="0">
                <a:solidFill>
                  <a:srgbClr val="FF0000"/>
                </a:solidFill>
                <a:latin typeface="Arial"/>
              </a:rPr>
              <a:t/>
            </a:r>
            <a:br>
              <a:rPr lang="ru-RU" b="1" dirty="0" smtClean="0">
                <a:solidFill>
                  <a:srgbClr val="FF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p>
        </p:txBody>
      </p:sp>
      <p:sp>
        <p:nvSpPr>
          <p:cNvPr id="7171" name="Объект 2"/>
          <p:cNvSpPr>
            <a:spLocks noGrp="1"/>
          </p:cNvSpPr>
          <p:nvPr>
            <p:ph idx="1"/>
          </p:nvPr>
        </p:nvSpPr>
        <p:spPr/>
        <p:txBody>
          <a:bodyPr/>
          <a:lstStyle/>
          <a:p>
            <a:pPr eaLnBrk="1" hangingPunct="1"/>
            <a:r>
              <a:rPr lang="ru-RU" altLang="ru-RU" smtClean="0"/>
              <a:t>Задание №1</a:t>
            </a:r>
          </a:p>
        </p:txBody>
      </p:sp>
      <p:graphicFrame>
        <p:nvGraphicFramePr>
          <p:cNvPr id="10" name="Таблица 9"/>
          <p:cNvGraphicFramePr>
            <a:graphicFrameLocks noGrp="1"/>
          </p:cNvGraphicFramePr>
          <p:nvPr/>
        </p:nvGraphicFramePr>
        <p:xfrm>
          <a:off x="1419225" y="2428875"/>
          <a:ext cx="7473950" cy="2855994"/>
        </p:xfrm>
        <a:graphic>
          <a:graphicData uri="http://schemas.openxmlformats.org/drawingml/2006/table">
            <a:tbl>
              <a:tblPr/>
              <a:tblGrid>
                <a:gridCol w="2446020">
                  <a:extLst>
                    <a:ext uri="{9D8B030D-6E8A-4147-A177-3AD203B41FA5}"/>
                  </a:extLst>
                </a:gridCol>
                <a:gridCol w="5027930">
                  <a:extLst>
                    <a:ext uri="{9D8B030D-6E8A-4147-A177-3AD203B41FA5}"/>
                  </a:extLst>
                </a:gridCol>
              </a:tblGrid>
              <a:tr h="1057694">
                <a:tc>
                  <a:txBody>
                    <a:bodyPr/>
                    <a:lstStyle/>
                    <a:p>
                      <a:pPr algn="ctr"/>
                      <a:r>
                        <a:rPr lang="ru-RU" sz="1800" b="1" dirty="0">
                          <a:solidFill>
                            <a:srgbClr val="000000"/>
                          </a:solidFill>
                          <a:effectLst/>
                          <a:latin typeface="Arial" panose="020B0604020202020204" pitchFamily="34" charset="0"/>
                          <a:cs typeface="Arial" panose="020B0604020202020204" pitchFamily="34" charset="0"/>
                        </a:rPr>
                        <a:t>ГРУППА ОТРАСЛЕЙ ПРАВА</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800" b="1" dirty="0">
                          <a:solidFill>
                            <a:srgbClr val="000000"/>
                          </a:solidFill>
                          <a:effectLst/>
                          <a:latin typeface="Arial" panose="020B0604020202020204" pitchFamily="34" charset="0"/>
                          <a:cs typeface="Arial" panose="020B0604020202020204" pitchFamily="34" charset="0"/>
                        </a:rPr>
                        <a:t>ОТРАСЛИ ПРАВА</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extLst>
              </a:tr>
              <a:tr h="1173416">
                <a:tc>
                  <a:txBody>
                    <a:bodyPr/>
                    <a:lstStyle/>
                    <a:p>
                      <a:pPr algn="l"/>
                      <a:r>
                        <a:rPr lang="ru-RU" sz="1800" b="1" dirty="0">
                          <a:solidFill>
                            <a:srgbClr val="000000"/>
                          </a:solidFill>
                          <a:effectLst/>
                          <a:latin typeface="Arial" panose="020B0604020202020204" pitchFamily="34" charset="0"/>
                          <a:cs typeface="Arial" panose="020B0604020202020204" pitchFamily="34" charset="0"/>
                        </a:rPr>
                        <a:t>... право</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800" b="1" dirty="0">
                          <a:solidFill>
                            <a:srgbClr val="000000"/>
                          </a:solidFill>
                          <a:effectLst/>
                          <a:latin typeface="Arial" panose="020B0604020202020204" pitchFamily="34" charset="0"/>
                          <a:cs typeface="Arial" panose="020B0604020202020204" pitchFamily="34" charset="0"/>
                        </a:rPr>
                        <a:t>Конституционное право, гражданское право, трудовое право, административное право, экологическое право, семейное право и др.</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extLst>
              </a:tr>
              <a:tr h="624803">
                <a:tc>
                  <a:txBody>
                    <a:bodyPr/>
                    <a:lstStyle/>
                    <a:p>
                      <a:pPr algn="l"/>
                      <a:r>
                        <a:rPr lang="ru-RU" sz="1800" b="1" dirty="0">
                          <a:solidFill>
                            <a:srgbClr val="000000"/>
                          </a:solidFill>
                          <a:effectLst/>
                          <a:latin typeface="Arial" panose="020B0604020202020204" pitchFamily="34" charset="0"/>
                          <a:cs typeface="Arial" panose="020B0604020202020204" pitchFamily="34" charset="0"/>
                        </a:rPr>
                        <a:t>Процессуальное право</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ru-RU" sz="1800" b="1" dirty="0">
                          <a:solidFill>
                            <a:srgbClr val="000000"/>
                          </a:solidFill>
                          <a:effectLst/>
                          <a:latin typeface="Arial" panose="020B0604020202020204" pitchFamily="34" charset="0"/>
                          <a:cs typeface="Arial" panose="020B0604020202020204" pitchFamily="34" charset="0"/>
                        </a:rPr>
                        <a:t>Гражданское процессуальное право, уголовно-процессуальное право и др.</a:t>
                      </a:r>
                    </a:p>
                  </a:txBody>
                  <a:tcPr marL="38105" marR="38105" marT="38095" marB="38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287338"/>
            <a:ext cx="5233987" cy="1449387"/>
          </a:xfrm>
        </p:spPr>
        <p:txBody>
          <a:bodyPr>
            <a:normAutofit fontScale="90000"/>
          </a:bodyPr>
          <a:lstStyle/>
          <a:p>
            <a:pPr eaLnBrk="1" fontAlgn="auto" hangingPunct="1">
              <a:spcAft>
                <a:spcPts val="0"/>
              </a:spcAft>
              <a:defRPr/>
            </a:pPr>
            <a:r>
              <a:rPr lang="ru-RU" sz="3200" dirty="0">
                <a:solidFill>
                  <a:srgbClr val="D1282E"/>
                </a:solidFill>
              </a:rPr>
              <a:t>Литература и интернет сайты для подготовки дз</a:t>
            </a:r>
            <a:endParaRPr lang="ru-RU" dirty="0"/>
          </a:p>
        </p:txBody>
      </p:sp>
      <p:sp>
        <p:nvSpPr>
          <p:cNvPr id="24579" name="Объект 2"/>
          <p:cNvSpPr>
            <a:spLocks noGrp="1"/>
          </p:cNvSpPr>
          <p:nvPr>
            <p:ph idx="1"/>
          </p:nvPr>
        </p:nvSpPr>
        <p:spPr>
          <a:xfrm>
            <a:off x="1009650" y="1889125"/>
            <a:ext cx="9190038" cy="4168775"/>
          </a:xfrm>
        </p:spPr>
        <p:txBody>
          <a:bodyPr/>
          <a:lstStyle/>
          <a:p>
            <a:pPr eaLnBrk="1" hangingPunct="1"/>
            <a:r>
              <a:rPr lang="ru-RU" altLang="ru-RU" dirty="0" smtClean="0">
                <a:solidFill>
                  <a:srgbClr val="000000"/>
                </a:solidFill>
              </a:rPr>
              <a:t>Учебник: Обществознание.  10 класс: учеб. для </a:t>
            </a:r>
            <a:r>
              <a:rPr lang="ru-RU" altLang="ru-RU" dirty="0" err="1" smtClean="0">
                <a:solidFill>
                  <a:srgbClr val="000000"/>
                </a:solidFill>
              </a:rPr>
              <a:t>общеобразоват</a:t>
            </a:r>
            <a:r>
              <a:rPr lang="ru-RU" altLang="ru-RU" dirty="0" smtClean="0">
                <a:solidFill>
                  <a:srgbClr val="000000"/>
                </a:solidFill>
              </a:rPr>
              <a:t>. Организации : базовый уровень / Л.Н. </a:t>
            </a:r>
            <a:r>
              <a:rPr lang="ru-RU" altLang="ru-RU" dirty="0" smtClean="0">
                <a:solidFill>
                  <a:srgbClr val="000000"/>
                </a:solidFill>
              </a:rPr>
              <a:t>Боголюбова</a:t>
            </a:r>
            <a:endParaRPr lang="ru-RU" altLang="ru-RU" dirty="0" smtClean="0">
              <a:solidFill>
                <a:srgbClr val="000000"/>
              </a:solidFill>
            </a:endParaRPr>
          </a:p>
          <a:p>
            <a:pPr eaLnBrk="1" hangingPunct="1"/>
            <a:endParaRPr lang="ru-RU" altLang="ru-RU" dirty="0" smtClean="0">
              <a:solidFill>
                <a:srgbClr val="000000"/>
              </a:solidFill>
            </a:endParaRPr>
          </a:p>
          <a:p>
            <a:pPr eaLnBrk="1" hangingPunct="1"/>
            <a:r>
              <a:rPr lang="ru-RU" altLang="ru-RU" dirty="0" smtClean="0">
                <a:solidFill>
                  <a:srgbClr val="000000"/>
                </a:solidFill>
              </a:rPr>
              <a:t>РЕШУ ЕГЭ Обществознание // </a:t>
            </a:r>
            <a:r>
              <a:rPr lang="en-US" altLang="ru-RU" sz="1800" dirty="0" smtClean="0">
                <a:solidFill>
                  <a:srgbClr val="000000"/>
                </a:solidFill>
                <a:hlinkClick r:id="rId2"/>
              </a:rPr>
              <a:t>https://soc-ege.sdamgia.ru</a:t>
            </a:r>
            <a:endParaRPr lang="ru-RU" altLang="ru-RU" sz="1800" dirty="0" smtClean="0">
              <a:solidFill>
                <a:srgbClr val="000000"/>
              </a:solidFill>
            </a:endParaRPr>
          </a:p>
          <a:p>
            <a:pPr eaLnBrk="1" hangingPunct="1"/>
            <a:endParaRPr lang="ru-RU" altLang="ru-RU" sz="1800" u="sng" dirty="0" smtClean="0">
              <a:solidFill>
                <a:srgbClr val="0000FF"/>
              </a:solidFill>
              <a:cs typeface="Times New Roman" pitchFamily="18" charset="0"/>
            </a:endParaRPr>
          </a:p>
          <a:p>
            <a:pPr eaLnBrk="1" hangingPunct="1"/>
            <a:r>
              <a:rPr lang="ru-RU" altLang="ru-RU" sz="1800" dirty="0" smtClean="0">
                <a:solidFill>
                  <a:srgbClr val="000000"/>
                </a:solidFill>
              </a:rPr>
              <a:t>РОССИЙСКАЯ ЭЛЕКТРОННАЯ ШКОЛА // </a:t>
            </a:r>
            <a:r>
              <a:rPr lang="en-US" altLang="ru-RU" sz="1800" dirty="0" smtClean="0">
                <a:solidFill>
                  <a:srgbClr val="000000"/>
                </a:solidFill>
                <a:hlinkClick r:id="rId3"/>
              </a:rPr>
              <a:t>https://resh.edu.ru</a:t>
            </a:r>
            <a:r>
              <a:rPr lang="ru-RU" altLang="ru-RU" sz="1800" dirty="0" smtClean="0">
                <a:solidFill>
                  <a:srgbClr val="000000"/>
                </a:solidFill>
              </a:rPr>
              <a:t>  </a:t>
            </a:r>
          </a:p>
          <a:p>
            <a:pPr eaLnBrk="1" hangingPunct="1"/>
            <a:endParaRPr lang="ru-RU" altLang="ru-RU" sz="1800" dirty="0" smtClean="0">
              <a:solidFill>
                <a:srgbClr val="000000"/>
              </a:solidFill>
            </a:endParaRPr>
          </a:p>
          <a:p>
            <a:pPr eaLnBrk="1" hangingPunct="1"/>
            <a:endParaRPr lang="ru-RU" alt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dirty="0" smtClean="0"/>
              <a:t>Домашнее задание</a:t>
            </a:r>
            <a:endParaRPr lang="ru-RU" dirty="0"/>
          </a:p>
        </p:txBody>
      </p:sp>
      <p:sp>
        <p:nvSpPr>
          <p:cNvPr id="25603" name="Объект 2"/>
          <p:cNvSpPr>
            <a:spLocks noGrp="1"/>
          </p:cNvSpPr>
          <p:nvPr>
            <p:ph idx="1"/>
          </p:nvPr>
        </p:nvSpPr>
        <p:spPr/>
        <p:txBody>
          <a:bodyPr/>
          <a:lstStyle/>
          <a:p>
            <a:pPr algn="just" eaLnBrk="1" hangingPunct="1">
              <a:spcBef>
                <a:spcPts val="338"/>
              </a:spcBef>
            </a:pPr>
            <a:r>
              <a:rPr lang="ru-RU" altLang="ru-RU" sz="4000" b="0" dirty="0" smtClean="0">
                <a:solidFill>
                  <a:srgbClr val="222222"/>
                </a:solidFill>
                <a:latin typeface="Times New Roman" pitchFamily="18" charset="0"/>
              </a:rPr>
              <a:t>10 класс Обществознание</a:t>
            </a:r>
          </a:p>
          <a:p>
            <a:pPr algn="just" eaLnBrk="1" hangingPunct="1">
              <a:spcBef>
                <a:spcPts val="338"/>
              </a:spcBef>
            </a:pPr>
            <a:r>
              <a:rPr lang="ru-RU" altLang="ru-RU" sz="4000" b="0" dirty="0" smtClean="0">
                <a:solidFill>
                  <a:srgbClr val="222222"/>
                </a:solidFill>
                <a:latin typeface="Times New Roman" pitchFamily="18" charset="0"/>
              </a:rPr>
              <a:t>§</a:t>
            </a:r>
            <a:r>
              <a:rPr lang="ru-RU" altLang="ru-RU" sz="4000" b="0" dirty="0" smtClean="0">
                <a:solidFill>
                  <a:srgbClr val="000000"/>
                </a:solidFill>
                <a:latin typeface="Times New Roman" pitchFamily="18" charset="0"/>
              </a:rPr>
              <a:t> </a:t>
            </a:r>
            <a:r>
              <a:rPr lang="ru-RU" altLang="ru-RU" sz="4000" b="0" dirty="0" smtClean="0">
                <a:solidFill>
                  <a:srgbClr val="000000"/>
                </a:solidFill>
                <a:latin typeface="Times New Roman" pitchFamily="18" charset="0"/>
              </a:rPr>
              <a:t>30 (читать), С. 322  </a:t>
            </a:r>
            <a:r>
              <a:rPr lang="ru-RU" altLang="ru-RU" sz="4000" b="0" dirty="0" smtClean="0">
                <a:solidFill>
                  <a:srgbClr val="222222"/>
                </a:solidFill>
                <a:latin typeface="Times New Roman" pitchFamily="18" charset="0"/>
              </a:rPr>
              <a:t>в учеб.; Д/З Работа над проектом</a:t>
            </a:r>
            <a:endParaRPr lang="ru-RU" altLang="ru-RU" sz="4000" b="0" dirty="0" smtClean="0">
              <a:latin typeface="Times New Roman" pitchFamily="18" charset="0"/>
              <a:cs typeface="Times New Roman" pitchFamily="18" charset="0"/>
            </a:endParaRPr>
          </a:p>
          <a:p>
            <a:pPr eaLnBrk="1" hangingPunct="1"/>
            <a:endParaRPr lang="ru-RU" alt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038" y="342900"/>
            <a:ext cx="10058400" cy="725488"/>
          </a:xfrm>
        </p:spPr>
        <p:txBody>
          <a:bodyPr>
            <a:normAutofit fontScale="90000"/>
          </a:bodyPr>
          <a:lstStyle/>
          <a:p>
            <a:pPr eaLnBrk="1" fontAlgn="auto" hangingPunct="1">
              <a:spcAft>
                <a:spcPts val="0"/>
              </a:spcAft>
              <a:defRPr/>
            </a:pPr>
            <a:r>
              <a:rPr lang="ru-RU" b="1" dirty="0">
                <a:solidFill>
                  <a:srgbClr val="FF0000"/>
                </a:solidFill>
                <a:latin typeface="Arial" panose="020B0604020202020204" pitchFamily="34" charset="0"/>
                <a:cs typeface="Arial" panose="020B0604020202020204" pitchFamily="34" charset="0"/>
              </a:rPr>
              <a:t>Гражданский </a:t>
            </a:r>
            <a:r>
              <a:rPr lang="ru-RU" b="1" dirty="0" smtClean="0">
                <a:solidFill>
                  <a:srgbClr val="FF0000"/>
                </a:solidFill>
                <a:latin typeface="Arial" panose="020B0604020202020204" pitchFamily="34" charset="0"/>
                <a:cs typeface="Arial" panose="020B0604020202020204" pitchFamily="34" charset="0"/>
              </a:rPr>
              <a:t>процесс</a:t>
            </a:r>
            <a:r>
              <a:rPr lang="ru-RU" sz="1600" b="1" cap="none" spc="0" dirty="0">
                <a:solidFill>
                  <a:srgbClr val="000000"/>
                </a:solidFill>
                <a:latin typeface="Arial"/>
              </a:rPr>
              <a:t> </a:t>
            </a:r>
            <a:r>
              <a:rPr lang="ru-RU" sz="1600" b="1" cap="none" spc="0" dirty="0" smtClean="0">
                <a:solidFill>
                  <a:srgbClr val="000000"/>
                </a:solidFill>
                <a:latin typeface="Arial"/>
              </a:rPr>
              <a:t/>
            </a:r>
            <a:br>
              <a:rPr lang="ru-RU" sz="1600" b="1" cap="none" spc="0" dirty="0" smtClean="0">
                <a:solidFill>
                  <a:srgbClr val="00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solidFill>
                <a:srgbClr val="FF0000"/>
              </a:solidFill>
            </a:endParaRPr>
          </a:p>
        </p:txBody>
      </p:sp>
      <p:sp>
        <p:nvSpPr>
          <p:cNvPr id="8195" name="Объект 2"/>
          <p:cNvSpPr>
            <a:spLocks noGrp="1"/>
          </p:cNvSpPr>
          <p:nvPr>
            <p:ph idx="1"/>
          </p:nvPr>
        </p:nvSpPr>
        <p:spPr>
          <a:xfrm>
            <a:off x="773113" y="1212850"/>
            <a:ext cx="10382250" cy="5126038"/>
          </a:xfrm>
        </p:spPr>
        <p:txBody>
          <a:bodyPr/>
          <a:lstStyle/>
          <a:p>
            <a:pPr eaLnBrk="1" hangingPunct="1"/>
            <a:r>
              <a:rPr lang="ru-RU" altLang="ru-RU" u="sng" smtClean="0">
                <a:solidFill>
                  <a:srgbClr val="FF0000"/>
                </a:solidFill>
                <a:cs typeface="Arial" pitchFamily="34" charset="0"/>
              </a:rPr>
              <a:t>Гражданско-процессуальное право </a:t>
            </a:r>
            <a:r>
              <a:rPr lang="ru-RU" altLang="ru-RU" smtClean="0">
                <a:cs typeface="Arial" pitchFamily="34" charset="0"/>
              </a:rPr>
              <a:t>регулирует рассмотрение гражданских дел в суде, в том числе порядок и последовательность процессуальных действий, права и обязанности участников процесса.</a:t>
            </a:r>
          </a:p>
          <a:p>
            <a:pPr eaLnBrk="1" hangingPunct="1"/>
            <a:endParaRPr lang="ru-RU" altLang="ru-RU" smtClean="0">
              <a:cs typeface="Arial" pitchFamily="34" charset="0"/>
            </a:endParaRPr>
          </a:p>
          <a:p>
            <a:pPr eaLnBrk="1" hangingPunct="1"/>
            <a:r>
              <a:rPr lang="ru-RU" altLang="ru-RU" smtClean="0">
                <a:cs typeface="Arial" pitchFamily="34" charset="0"/>
              </a:rPr>
              <a:t>Задание №2. Соотнесите процессуальные действия и виды процессов, в рамках которых могут быть осуществлены данные процессуальные действия.</a:t>
            </a:r>
          </a:p>
          <a:p>
            <a:pPr eaLnBrk="1" hangingPunct="1"/>
            <a:r>
              <a:rPr lang="ru-RU" altLang="ru-RU" smtClean="0">
                <a:cs typeface="Arial" pitchFamily="34" charset="0"/>
              </a:rPr>
              <a:t>ПРОЦЕССУАЛЬНОЕ ДЕЙСТВИЕ	 	          ВИД ПРОЦЕССА</a:t>
            </a:r>
          </a:p>
          <a:p>
            <a:pPr eaLnBrk="1" hangingPunct="1"/>
            <a:r>
              <a:rPr lang="ru-RU" altLang="ru-RU" smtClean="0">
                <a:cs typeface="Arial" pitchFamily="34" charset="0"/>
              </a:rPr>
              <a:t>А) Предъявление иска                                                1) уголовный</a:t>
            </a:r>
          </a:p>
          <a:p>
            <a:pPr eaLnBrk="1" hangingPunct="1"/>
            <a:r>
              <a:rPr lang="ru-RU" altLang="ru-RU" smtClean="0">
                <a:cs typeface="Arial" pitchFamily="34" charset="0"/>
              </a:rPr>
              <a:t>Б) Издание судебного приказа                                   2) гражданский</a:t>
            </a:r>
          </a:p>
          <a:p>
            <a:pPr eaLnBrk="1" hangingPunct="1"/>
            <a:r>
              <a:rPr lang="ru-RU" altLang="ru-RU" smtClean="0">
                <a:cs typeface="Arial" pitchFamily="34" charset="0"/>
              </a:rPr>
              <a:t>В) Вынесение приговора</a:t>
            </a:r>
          </a:p>
          <a:p>
            <a:pPr eaLnBrk="1" hangingPunct="1"/>
            <a:r>
              <a:rPr lang="ru-RU" altLang="ru-RU" smtClean="0">
                <a:cs typeface="Arial" pitchFamily="34" charset="0"/>
              </a:rPr>
              <a:t>Г) Возбуждение исполнительного производства</a:t>
            </a:r>
          </a:p>
          <a:p>
            <a:pPr eaLnBrk="1" hangingPunct="1"/>
            <a:r>
              <a:rPr lang="ru-RU" altLang="ru-RU" smtClean="0">
                <a:cs typeface="Arial" pitchFamily="34" charset="0"/>
              </a:rPr>
              <a:t>  Д) Проведение обыска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450" y="519113"/>
            <a:ext cx="10058400" cy="752475"/>
          </a:xfrm>
        </p:spPr>
        <p:txBody>
          <a:bodyPr>
            <a:normAutofit fontScale="90000"/>
          </a:bodyPr>
          <a:lstStyle/>
          <a:p>
            <a:pPr eaLnBrk="1" fontAlgn="auto" hangingPunct="1">
              <a:spcAft>
                <a:spcPts val="0"/>
              </a:spcAft>
              <a:defRPr/>
            </a:pPr>
            <a:r>
              <a:rPr lang="ru-RU" b="1" spc="0" dirty="0">
                <a:solidFill>
                  <a:srgbClr val="FF0000"/>
                </a:solidFill>
                <a:latin typeface="Arial"/>
              </a:rPr>
              <a:t>Арбитражный </a:t>
            </a:r>
            <a:r>
              <a:rPr lang="ru-RU" b="1" spc="0" dirty="0" smtClean="0">
                <a:solidFill>
                  <a:srgbClr val="FF0000"/>
                </a:solidFill>
                <a:latin typeface="Arial"/>
              </a:rPr>
              <a:t>процесс</a:t>
            </a:r>
            <a:r>
              <a:rPr lang="ru-RU" sz="1600" b="1" cap="none" spc="0" dirty="0">
                <a:solidFill>
                  <a:srgbClr val="000000"/>
                </a:solidFill>
                <a:latin typeface="Arial"/>
              </a:rPr>
              <a:t> </a:t>
            </a:r>
            <a:r>
              <a:rPr lang="ru-RU" sz="1600" b="1" cap="none" spc="0" dirty="0" smtClean="0">
                <a:solidFill>
                  <a:srgbClr val="000000"/>
                </a:solidFill>
                <a:latin typeface="Arial"/>
              </a:rPr>
              <a:t/>
            </a:r>
            <a:br>
              <a:rPr lang="ru-RU" sz="1600" b="1" cap="none" spc="0" dirty="0" smtClean="0">
                <a:solidFill>
                  <a:srgbClr val="000000"/>
                </a:solidFill>
                <a:latin typeface="Arial"/>
              </a:rPr>
            </a:br>
            <a:r>
              <a:rPr lang="ru-RU" sz="1600" b="1" cap="none" spc="0" dirty="0" smtClean="0">
                <a:solidFill>
                  <a:srgbClr val="000000"/>
                </a:solidFill>
                <a:latin typeface="Arial"/>
              </a:rPr>
              <a:t>Повторение </a:t>
            </a:r>
            <a:r>
              <a:rPr lang="ru-RU" sz="1600" b="1" cap="none" spc="0" dirty="0">
                <a:solidFill>
                  <a:srgbClr val="000000"/>
                </a:solidFill>
                <a:latin typeface="Arial"/>
              </a:rPr>
              <a:t>ранее изученного материала</a:t>
            </a:r>
            <a:endParaRPr lang="ru-RU" dirty="0">
              <a:solidFill>
                <a:srgbClr val="FF0000"/>
              </a:solidFill>
            </a:endParaRPr>
          </a:p>
        </p:txBody>
      </p:sp>
      <p:sp>
        <p:nvSpPr>
          <p:cNvPr id="9219" name="Объект 2"/>
          <p:cNvSpPr>
            <a:spLocks noGrp="1"/>
          </p:cNvSpPr>
          <p:nvPr>
            <p:ph idx="1"/>
          </p:nvPr>
        </p:nvSpPr>
        <p:spPr>
          <a:xfrm>
            <a:off x="436563" y="1925638"/>
            <a:ext cx="5991225" cy="5026025"/>
          </a:xfrm>
        </p:spPr>
        <p:txBody>
          <a:bodyPr/>
          <a:lstStyle/>
          <a:p>
            <a:pPr eaLnBrk="1" hangingPunct="1"/>
            <a:r>
              <a:rPr lang="ru-RU" altLang="ru-RU" sz="2600" u="sng" smtClean="0">
                <a:solidFill>
                  <a:srgbClr val="FF0000"/>
                </a:solidFill>
                <a:cs typeface="Arial" pitchFamily="34" charset="0"/>
              </a:rPr>
              <a:t>Арбитражный процесс </a:t>
            </a:r>
            <a:r>
              <a:rPr lang="ru-RU" altLang="ru-RU" sz="2600" smtClean="0">
                <a:cs typeface="Arial" pitchFamily="34" charset="0"/>
              </a:rPr>
              <a:t>– это процесс прохождения дел в арбитражных судах. Его цель – рассмотрение и разрешение экономических споров, споров в области бизнеса и других дел, отнесённых к компетенции арбитражных судов.</a:t>
            </a:r>
          </a:p>
          <a:p>
            <a:pPr eaLnBrk="1" hangingPunct="1"/>
            <a:endParaRPr lang="ru-RU" altLang="ru-RU" smtClean="0"/>
          </a:p>
        </p:txBody>
      </p:sp>
      <p:pic>
        <p:nvPicPr>
          <p:cNvPr id="9220" name="Рисунок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7425" y="1754188"/>
            <a:ext cx="5791200"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1800" b="1" spc="0" dirty="0">
                <a:solidFill>
                  <a:srgbClr val="000000"/>
                </a:solidFill>
                <a:latin typeface="Arial"/>
                <a:ea typeface="+mn-ea"/>
                <a:cs typeface="+mn-cs"/>
              </a:rPr>
              <a:t>повторение + задание</a:t>
            </a:r>
            <a:endParaRPr lang="ru-RU" dirty="0"/>
          </a:p>
        </p:txBody>
      </p:sp>
      <p:sp>
        <p:nvSpPr>
          <p:cNvPr id="3" name="Объект 2"/>
          <p:cNvSpPr>
            <a:spLocks noGrp="1"/>
          </p:cNvSpPr>
          <p:nvPr>
            <p:ph idx="1"/>
          </p:nvPr>
        </p:nvSpPr>
        <p:spPr>
          <a:xfrm>
            <a:off x="588963" y="1846263"/>
            <a:ext cx="11172825" cy="4502150"/>
          </a:xfrm>
        </p:spPr>
        <p:txBody>
          <a:bodyPr rtlCol="0">
            <a:normAutofit lnSpcReduction="10000"/>
          </a:bodyPr>
          <a:lstStyle/>
          <a:p>
            <a:pPr eaLnBrk="1" fontAlgn="auto" hangingPunct="1">
              <a:defRPr/>
            </a:pPr>
            <a:r>
              <a:rPr lang="ru-RU" dirty="0" smtClean="0"/>
              <a:t>Задание №3 Установите </a:t>
            </a:r>
            <a:r>
              <a:rPr lang="ru-RU" dirty="0"/>
              <a:t>соответствие между функциями судопроизводства и видами, для которых они характерны: к каждой позиции, данной в первом столбце, подберите соответствующую позицию из второго </a:t>
            </a:r>
            <a:r>
              <a:rPr lang="ru-RU" dirty="0" smtClean="0"/>
              <a:t>столбца.</a:t>
            </a:r>
          </a:p>
          <a:p>
            <a:pPr eaLnBrk="1" fontAlgn="auto" hangingPunct="1">
              <a:defRPr/>
            </a:pPr>
            <a:r>
              <a:rPr lang="ru-RU" dirty="0" smtClean="0"/>
              <a:t>ФУНКЦИИ СУДОПРОИЗВОДСТВА                                                                ВИДЫ </a:t>
            </a:r>
            <a:r>
              <a:rPr lang="ru-RU" dirty="0"/>
              <a:t>СУДОПРОИЗВОДСТВА</a:t>
            </a:r>
          </a:p>
          <a:p>
            <a:pPr eaLnBrk="1" fontAlgn="auto" hangingPunct="1">
              <a:defRPr/>
            </a:pPr>
            <a:r>
              <a:rPr lang="ru-RU" dirty="0"/>
              <a:t>A) защита личности от необоснованного </a:t>
            </a:r>
            <a:r>
              <a:rPr lang="ru-RU" dirty="0" smtClean="0"/>
              <a:t>обвинения</a:t>
            </a:r>
          </a:p>
          <a:p>
            <a:pPr eaLnBrk="1" fontAlgn="auto" hangingPunct="1">
              <a:defRPr/>
            </a:pPr>
            <a:r>
              <a:rPr lang="ru-RU" dirty="0" smtClean="0"/>
              <a:t>Б</a:t>
            </a:r>
            <a:r>
              <a:rPr lang="ru-RU" dirty="0"/>
              <a:t>) изобличение подозреваемого, </a:t>
            </a:r>
            <a:r>
              <a:rPr lang="ru-RU" dirty="0" smtClean="0"/>
              <a:t>                                                               1</a:t>
            </a:r>
            <a:r>
              <a:rPr lang="ru-RU" dirty="0"/>
              <a:t>) уголовное </a:t>
            </a:r>
            <a:r>
              <a:rPr lang="ru-RU" dirty="0" smtClean="0"/>
              <a:t>судопроизводство обвиняемого </a:t>
            </a:r>
            <a:r>
              <a:rPr lang="ru-RU" dirty="0"/>
              <a:t>в совершении преступления</a:t>
            </a:r>
          </a:p>
          <a:p>
            <a:pPr eaLnBrk="1" fontAlgn="auto" hangingPunct="1">
              <a:defRPr/>
            </a:pPr>
            <a:r>
              <a:rPr lang="ru-RU" dirty="0" smtClean="0"/>
              <a:t> B</a:t>
            </a:r>
            <a:r>
              <a:rPr lang="ru-RU" dirty="0"/>
              <a:t>) разрешение экономических </a:t>
            </a:r>
            <a:r>
              <a:rPr lang="ru-RU" dirty="0" smtClean="0"/>
              <a:t>споров                                                       </a:t>
            </a:r>
            <a:r>
              <a:rPr lang="ru-RU" dirty="0"/>
              <a:t>2) арбитражное </a:t>
            </a:r>
            <a:r>
              <a:rPr lang="ru-RU" dirty="0" smtClean="0"/>
              <a:t>судопроизводство</a:t>
            </a:r>
            <a:endParaRPr lang="ru-RU" dirty="0"/>
          </a:p>
          <a:p>
            <a:pPr eaLnBrk="1" fontAlgn="auto" hangingPunct="1">
              <a:defRPr/>
            </a:pPr>
            <a:r>
              <a:rPr lang="ru-RU" dirty="0"/>
              <a:t>Г) принятие решения о виновности обвиняемого </a:t>
            </a:r>
            <a:r>
              <a:rPr lang="ru-RU" dirty="0" smtClean="0"/>
              <a:t>судом</a:t>
            </a:r>
            <a:endParaRPr lang="ru-RU" dirty="0"/>
          </a:p>
          <a:p>
            <a:pPr eaLnBrk="1" fontAlgn="auto" hangingPunct="1">
              <a:defRPr/>
            </a:pPr>
            <a:r>
              <a:rPr lang="ru-RU" dirty="0"/>
              <a:t>Д) защита прав субъектов </a:t>
            </a:r>
            <a:r>
              <a:rPr lang="ru-RU" dirty="0" smtClean="0"/>
              <a:t>хозяйствования</a:t>
            </a:r>
            <a:r>
              <a:rPr lang="ru-RU"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b="1" dirty="0">
                <a:solidFill>
                  <a:srgbClr val="FF0000"/>
                </a:solidFill>
                <a:latin typeface="Arial" panose="020B0604020202020204" pitchFamily="34" charset="0"/>
                <a:cs typeface="Arial" panose="020B0604020202020204" pitchFamily="34" charset="0"/>
              </a:rPr>
              <a:t>Уголовный </a:t>
            </a:r>
            <a:r>
              <a:rPr lang="ru-RU" b="1" dirty="0" smtClean="0">
                <a:solidFill>
                  <a:srgbClr val="FF0000"/>
                </a:solidFill>
                <a:latin typeface="Arial" panose="020B0604020202020204" pitchFamily="34" charset="0"/>
                <a:cs typeface="Arial" panose="020B0604020202020204" pitchFamily="34" charset="0"/>
              </a:rPr>
              <a:t>процесс </a:t>
            </a:r>
            <a:r>
              <a:rPr lang="ru-RU" b="1" dirty="0">
                <a:solidFill>
                  <a:srgbClr val="FF0000"/>
                </a:solidFill>
                <a:latin typeface="Arial" panose="020B0604020202020204" pitchFamily="34" charset="0"/>
                <a:cs typeface="Arial" panose="020B0604020202020204" pitchFamily="34" charset="0"/>
              </a:rPr>
              <a:t>и Административная </a:t>
            </a:r>
            <a:r>
              <a:rPr lang="ru-RU" b="1" dirty="0" smtClean="0">
                <a:solidFill>
                  <a:srgbClr val="FF0000"/>
                </a:solidFill>
                <a:latin typeface="Arial" panose="020B0604020202020204" pitchFamily="34" charset="0"/>
                <a:cs typeface="Arial" panose="020B0604020202020204" pitchFamily="34" charset="0"/>
              </a:rPr>
              <a:t>юрисдикция</a:t>
            </a:r>
            <a:r>
              <a:rPr lang="ru-RU" sz="1800" b="1" cap="none" spc="0" dirty="0">
                <a:solidFill>
                  <a:srgbClr val="000000"/>
                </a:solidFill>
                <a:latin typeface="Arial"/>
              </a:rPr>
              <a:t> Повторение ранее изученного материала</a:t>
            </a:r>
            <a:r>
              <a:rPr lang="ru-RU" b="1" dirty="0" smtClean="0">
                <a:solidFill>
                  <a:srgbClr val="FF0000"/>
                </a:solidFill>
                <a:latin typeface="Arial" panose="020B0604020202020204" pitchFamily="34" charset="0"/>
                <a:cs typeface="Arial" panose="020B0604020202020204" pitchFamily="34" charset="0"/>
              </a:rPr>
              <a:t> </a:t>
            </a:r>
            <a:endParaRPr lang="ru-RU" dirty="0">
              <a:solidFill>
                <a:srgbClr val="FF0000"/>
              </a:solidFill>
            </a:endParaRPr>
          </a:p>
        </p:txBody>
      </p:sp>
      <p:sp>
        <p:nvSpPr>
          <p:cNvPr id="11267" name="Объект 2"/>
          <p:cNvSpPr>
            <a:spLocks noGrp="1"/>
          </p:cNvSpPr>
          <p:nvPr>
            <p:ph idx="1"/>
          </p:nvPr>
        </p:nvSpPr>
        <p:spPr/>
        <p:txBody>
          <a:bodyPr/>
          <a:lstStyle/>
          <a:p>
            <a:pPr eaLnBrk="1" hangingPunct="1"/>
            <a:r>
              <a:rPr lang="ru-RU" altLang="ru-RU" smtClean="0">
                <a:solidFill>
                  <a:srgbClr val="FF0000"/>
                </a:solidFill>
                <a:cs typeface="Arial" pitchFamily="34" charset="0"/>
              </a:rPr>
              <a:t>Уголовный процесс</a:t>
            </a:r>
            <a:r>
              <a:rPr lang="ru-RU" altLang="ru-RU" smtClean="0">
                <a:cs typeface="Arial" pitchFamily="34" charset="0"/>
              </a:rPr>
              <a:t> – это упорядоченная уголовно-процессуальным кодексом деятельность специально уполномоченных на то субъектов, направленная на установление события преступления, лиц, виновных в его совершении, а также принятие всех предусмотренных законом мер для их наказания в соответствии с уголовным законодательством.</a:t>
            </a:r>
          </a:p>
          <a:p>
            <a:pPr eaLnBrk="1" hangingPunct="1"/>
            <a:r>
              <a:rPr lang="ru-RU" altLang="ru-RU" smtClean="0">
                <a:solidFill>
                  <a:srgbClr val="FF0000"/>
                </a:solidFill>
                <a:cs typeface="Arial" pitchFamily="34" charset="0"/>
              </a:rPr>
              <a:t>Административная юрисдикция </a:t>
            </a:r>
            <a:r>
              <a:rPr lang="ru-RU" altLang="ru-RU" smtClean="0">
                <a:cs typeface="Arial" pitchFamily="34" charset="0"/>
              </a:rPr>
              <a:t>в своем основании содержит рассмотрение и урегулирование дел об административных правонарушениях и индивидуальных дел об административных правовых спорах в порядке и объеме, которые определенны административными процедурами и административно-процессуальными нормами.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1800" b="1" spc="0" dirty="0">
                <a:solidFill>
                  <a:srgbClr val="000000"/>
                </a:solidFill>
                <a:latin typeface="Arial"/>
                <a:ea typeface="+mn-ea"/>
                <a:cs typeface="+mn-cs"/>
              </a:rPr>
              <a:t>повторение + задание</a:t>
            </a:r>
            <a:endParaRPr lang="ru-RU" dirty="0"/>
          </a:p>
        </p:txBody>
      </p:sp>
      <p:sp>
        <p:nvSpPr>
          <p:cNvPr id="12291" name="Объект 2"/>
          <p:cNvSpPr>
            <a:spLocks noGrp="1"/>
          </p:cNvSpPr>
          <p:nvPr>
            <p:ph idx="1"/>
          </p:nvPr>
        </p:nvSpPr>
        <p:spPr/>
        <p:txBody>
          <a:bodyPr/>
          <a:lstStyle/>
          <a:p>
            <a:pPr eaLnBrk="1" hangingPunct="1"/>
            <a:r>
              <a:rPr lang="ru-RU" altLang="ru-RU" sz="1900" smtClean="0">
                <a:cs typeface="Arial" pitchFamily="34" charset="0"/>
              </a:rPr>
              <a:t>Задание №4 Установите соответствие между видами проступков и предусмотренными за них санкциями: к каждой позиции, данной в первом столбце, подберите соответствующую позицию из второго столбца.</a:t>
            </a:r>
          </a:p>
          <a:p>
            <a:pPr eaLnBrk="1" hangingPunct="1"/>
            <a:r>
              <a:rPr lang="ru-RU" altLang="ru-RU" sz="1900" smtClean="0">
                <a:cs typeface="Arial" pitchFamily="34" charset="0"/>
              </a:rPr>
              <a:t>САНКЦИИ                                                                                     ВИДЫ ПРОСТУПКОВ</a:t>
            </a:r>
          </a:p>
          <a:p>
            <a:pPr eaLnBrk="1" hangingPunct="1"/>
            <a:r>
              <a:rPr lang="ru-RU" altLang="ru-RU" sz="1900" smtClean="0">
                <a:cs typeface="Arial" pitchFamily="34" charset="0"/>
              </a:rPr>
              <a:t>A) взыскание неустойки                                                           1) административные</a:t>
            </a:r>
          </a:p>
          <a:p>
            <a:pPr eaLnBrk="1" hangingPunct="1"/>
            <a:r>
              <a:rPr lang="ru-RU" altLang="ru-RU" sz="1900" smtClean="0">
                <a:cs typeface="Arial" pitchFamily="34" charset="0"/>
              </a:rPr>
              <a:t>Б) лишение прав управления транспортным средства     2) гражданско-правовые</a:t>
            </a:r>
          </a:p>
          <a:p>
            <a:pPr eaLnBrk="1" hangingPunct="1"/>
            <a:r>
              <a:rPr lang="ru-RU" altLang="ru-RU" sz="1900" smtClean="0">
                <a:cs typeface="Arial" pitchFamily="34" charset="0"/>
              </a:rPr>
              <a:t>B) объявление выговора                                                         3) дисциплинарные</a:t>
            </a:r>
          </a:p>
          <a:p>
            <a:pPr eaLnBrk="1" hangingPunct="1"/>
            <a:r>
              <a:rPr lang="ru-RU" altLang="ru-RU" sz="1900" smtClean="0">
                <a:cs typeface="Arial" pitchFamily="34" charset="0"/>
              </a:rPr>
              <a:t>Г) увольнение</a:t>
            </a:r>
          </a:p>
          <a:p>
            <a:pPr eaLnBrk="1" hangingPunct="1"/>
            <a:r>
              <a:rPr lang="ru-RU" altLang="ru-RU" sz="1900" smtClean="0">
                <a:cs typeface="Arial" pitchFamily="34" charset="0"/>
              </a:rPr>
              <a:t>Д) возмещение убытков	</a:t>
            </a:r>
          </a:p>
          <a:p>
            <a:pPr eaLnBrk="1" hangingPunct="1"/>
            <a:endParaRPr lang="ru-RU" altLang="ru-RU" smtClean="0"/>
          </a:p>
          <a:p>
            <a:pPr eaLnBrk="1" hangingPunct="1"/>
            <a:endParaRPr lang="ru-RU" altLang="ru-RU"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794</TotalTime>
  <Words>4663</Words>
  <Application>Microsoft Office PowerPoint</Application>
  <PresentationFormat>Произвольный</PresentationFormat>
  <Paragraphs>282</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Главная</vt:lpstr>
      <vt:lpstr>Правовые основы антитеррористической политики российского государства. </vt:lpstr>
      <vt:lpstr>План урока:</vt:lpstr>
      <vt:lpstr>1.Повторение ранее изученного материала</vt:lpstr>
      <vt:lpstr>Процессуальное право  Повторение ранее изученного материала</vt:lpstr>
      <vt:lpstr>Гражданский процесс  Повторение ранее изученного материала</vt:lpstr>
      <vt:lpstr>Арбитражный процесс  Повторение ранее изученного материала</vt:lpstr>
      <vt:lpstr>повторение + задание</vt:lpstr>
      <vt:lpstr>Уголовный процесс и Административная юрисдикция Повторение ранее изученного материала </vt:lpstr>
      <vt:lpstr>повторение + задание</vt:lpstr>
      <vt:lpstr>Конституционное судопроизводство Повторение ранее изученного материала  Понятие Конституционное судопроизводство</vt:lpstr>
      <vt:lpstr>Конституционное судопроизводство   Повторение ранее изученного  материала  Понятие Конституционное судопроизводство</vt:lpstr>
      <vt:lpstr>Конституционное судопроизводство Повторение ранее изученного материала  Цель Конституционного судопроизводства </vt:lpstr>
      <vt:lpstr>Конституционное судопроизводство Повторение ранее изученного материала Судьи Конституционного Суда</vt:lpstr>
      <vt:lpstr>    Конституционное судопроизводство Повторение ранее изученного материала Основные принципы Конституционного Суда  </vt:lpstr>
      <vt:lpstr>Конституционное судопроизводство Повторение ранее изученного материала Основные стадии Конституционного судопроизводства</vt:lpstr>
      <vt:lpstr>Конституционное судопроизводство Повторение ранее изученного материала</vt:lpstr>
      <vt:lpstr>Повторение + задание:</vt:lpstr>
      <vt:lpstr>Повторение + задание:</vt:lpstr>
      <vt:lpstr>Повторение + задание:</vt:lpstr>
      <vt:lpstr>Изучение нового материала Защита прав и свобод человека средствами ООН</vt:lpstr>
      <vt:lpstr>Задания для  закрепления и рекомендации:</vt:lpstr>
      <vt:lpstr>Международная защита прав человека Повторение ранее изученного материала Европейская система защиты прав человека</vt:lpstr>
      <vt:lpstr>Международная защита прав человека Повторение ранее изученного материала Проблемы отмены смертной казни</vt:lpstr>
      <vt:lpstr>Задания для  закрепления и рекомендации:</vt:lpstr>
      <vt:lpstr>Международная защита прав человека Повторение ранее изученного материала Международные преступления и правонарушения</vt:lpstr>
      <vt:lpstr>Международная защита прав человека Повторение ранее изученного материала Полномочия международного уголовного суда</vt:lpstr>
      <vt:lpstr>Международная защита прав человека Повторение ранее изученного материала Перспективы развития механизмов международной защиты прав и свобод человека</vt:lpstr>
      <vt:lpstr>Задания для  закрепления и рекомендации:</vt:lpstr>
      <vt:lpstr>Изучение нового материала Правовая база противодействия терроризму в России</vt:lpstr>
      <vt:lpstr>Изучение нового материала Органы власти, проводящие политику противодействия терроризму</vt:lpstr>
      <vt:lpstr>Изучение нового материала Роль СМИ и гражданского общества в противодействии терроризму</vt:lpstr>
      <vt:lpstr>Изучение нового материала Человек и глобальные вызовы современного общества</vt:lpstr>
      <vt:lpstr>Изучение нового материала Человек в мире информации</vt:lpstr>
      <vt:lpstr>Изучение нового материала Человек и ценности современного общества</vt:lpstr>
      <vt:lpstr>Задания для  закрепления и рекомендации:</vt:lpstr>
      <vt:lpstr>Задания для  закрепления и рекомендации:</vt:lpstr>
      <vt:lpstr>Задания для  закрепления и рекомендации:</vt:lpstr>
      <vt:lpstr>Задания для  закрепления и рекомендации:</vt:lpstr>
      <vt:lpstr>Задания для  закрепления и рекомендации:</vt:lpstr>
      <vt:lpstr>Литература и интернет сайты для подготовки дз</vt:lpstr>
      <vt:lpstr>Домашнее задание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КОНСТИТУЦИОННОЕ СУДОПРОИЗВОДСТВО</dc:title>
  <dc:creator>Пользователь Windows</dc:creator>
  <cp:lastModifiedBy>nout</cp:lastModifiedBy>
  <cp:revision>56</cp:revision>
  <dcterms:created xsi:type="dcterms:W3CDTF">2020-04-01T09:53:05Z</dcterms:created>
  <dcterms:modified xsi:type="dcterms:W3CDTF">2020-05-10T20:08:26Z</dcterms:modified>
</cp:coreProperties>
</file>