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0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16C92-BF79-4BE3-8416-9B5C36AF77E5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B531E-AA63-4800-B923-7474C0EB42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76C22-BEC5-4D5F-ABF9-F8E4BBE8F815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ED6C5-9FEA-4E47-9714-136902CBA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EDFBD-A644-42CF-8B99-E3F902142ED4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CEB26-8244-4AC7-8174-CE5AFF069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A818-BAF4-4EC3-ABCC-3340FECDBF73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72E06-84D2-46AF-8493-C1FABC402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24D43-986F-4F45-B59C-ABDF170B090E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A3096-82C0-4D29-9EAB-CF1FE13E8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CA179-3C96-4B28-8541-2E3DC0E23E17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A398F-089B-463C-8003-C5E91144B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78C77-0241-455A-AC42-1FF339EC0611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DDD81-D7B4-42CA-9324-605C4E5821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1DCBF-6363-475A-B428-7119E715CFDD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E7A93-C9EB-48D3-9337-1B6E3EC5D1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CED3F-763D-4E7C-8A41-07F136719A51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5BD31-C26F-474E-848C-1889859496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A1744-F054-4E5B-9908-EF1A1DBE275C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937B3-01C9-4072-ABA5-228C14FFA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5D63B-F202-43E7-B021-2342EA484CC5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BCF97-9E80-41B3-896D-3E7BA1DBE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2A1099-5829-45FE-B70B-8427F0076924}" type="datetimeFigureOut">
              <a:rPr lang="en-US"/>
              <a:pPr>
                <a:defRPr/>
              </a:pPr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368D01D-5430-4EB4-8727-C8B9B8F302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7772400" cy="1362075"/>
          </a:xfrm>
        </p:spPr>
        <p:txBody>
          <a:bodyPr/>
          <a:lstStyle/>
          <a:p>
            <a:pPr eaLnBrk="1" hangingPunct="1"/>
            <a:r>
              <a:rPr lang="ru-RU" sz="5400" b="1" dirty="0" smtClean="0"/>
              <a:t>Великое княжество Литовское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096000" y="5867400"/>
            <a:ext cx="2962275" cy="609600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</a:rPr>
              <a:t>Учитель истории и обществознания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ГБОУ Школа 2033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Кантан Ольга Евгеньевна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XIV</a:t>
            </a:r>
            <a:r>
              <a:rPr lang="ru-RU" dirty="0" smtClean="0"/>
              <a:t> – </a:t>
            </a:r>
            <a:r>
              <a:rPr lang="en-US" dirty="0" smtClean="0"/>
              <a:t>XV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распад древнерусской народности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38200" y="1752600"/>
            <a:ext cx="2057400" cy="33528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Украинский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Народ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Поднепровье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05200" y="1828800"/>
            <a:ext cx="2286000" cy="3200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Белорусский народ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Междуречье Припяти и Западной Двины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77000" y="1752600"/>
            <a:ext cx="1752600" cy="3276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Русский народ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Северные и северо-восточные земли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Междоусобицы</a:t>
            </a:r>
          </a:p>
        </p:txBody>
      </p:sp>
      <p:sp>
        <p:nvSpPr>
          <p:cNvPr id="2355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Сын Ольгерда - Ягайло</a:t>
            </a:r>
          </a:p>
        </p:txBody>
      </p:sp>
      <p:pic>
        <p:nvPicPr>
          <p:cNvPr id="23555" name="Содержимое 7" descr="Ягайло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277938" y="2484438"/>
            <a:ext cx="2400300" cy="3333750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Племянник </a:t>
            </a:r>
            <a:r>
              <a:rPr lang="ru-RU" dirty="0" err="1" smtClean="0"/>
              <a:t>Ольгерда</a:t>
            </a:r>
            <a:r>
              <a:rPr lang="ru-RU" dirty="0" smtClean="0"/>
              <a:t> - Витовт</a:t>
            </a:r>
            <a:endParaRPr lang="ru-RU" dirty="0"/>
          </a:p>
        </p:txBody>
      </p:sp>
      <p:pic>
        <p:nvPicPr>
          <p:cNvPr id="23557" name="Содержимое 8" descr="Витовт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5334000" y="2174875"/>
            <a:ext cx="2840038" cy="3719513"/>
          </a:xfrm>
        </p:spPr>
      </p:pic>
      <p:sp>
        <p:nvSpPr>
          <p:cNvPr id="23558" name="TextBox 9"/>
          <p:cNvSpPr txBox="1">
            <a:spLocks noChangeArrowheads="1"/>
          </p:cNvSpPr>
          <p:nvPr/>
        </p:nvSpPr>
        <p:spPr bwMode="auto">
          <a:xfrm>
            <a:off x="0" y="26670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Владислав</a:t>
            </a:r>
            <a:r>
              <a:rPr lang="en-US">
                <a:latin typeface="Calibri" pitchFamily="34" charset="0"/>
              </a:rPr>
              <a:t> II</a:t>
            </a:r>
            <a:endParaRPr lang="ru-RU">
              <a:latin typeface="Calibri" pitchFamily="34" charset="0"/>
            </a:endParaRPr>
          </a:p>
        </p:txBody>
      </p:sp>
      <p:sp>
        <p:nvSpPr>
          <p:cNvPr id="23559" name="TextBox 10"/>
          <p:cNvSpPr txBox="1">
            <a:spLocks noChangeArrowheads="1"/>
          </p:cNvSpPr>
          <p:nvPr/>
        </p:nvSpPr>
        <p:spPr bwMode="auto">
          <a:xfrm>
            <a:off x="1600200" y="6096000"/>
            <a:ext cx="1489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католичество</a:t>
            </a:r>
          </a:p>
        </p:txBody>
      </p:sp>
      <p:sp>
        <p:nvSpPr>
          <p:cNvPr id="23560" name="TextBox 11"/>
          <p:cNvSpPr txBox="1">
            <a:spLocks noChangeArrowheads="1"/>
          </p:cNvSpPr>
          <p:nvPr/>
        </p:nvSpPr>
        <p:spPr bwMode="auto">
          <a:xfrm>
            <a:off x="6248400" y="6096000"/>
            <a:ext cx="1446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православие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Кревская Уния – 1385г.</a:t>
            </a:r>
          </a:p>
        </p:txBody>
      </p:sp>
      <p:pic>
        <p:nvPicPr>
          <p:cNvPr id="24578" name="Рисунок 7" descr="Кревская уния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295400"/>
            <a:ext cx="3790950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8"/>
          <p:cNvSpPr txBox="1">
            <a:spLocks noChangeArrowheads="1"/>
          </p:cNvSpPr>
          <p:nvPr/>
        </p:nvSpPr>
        <p:spPr bwMode="auto">
          <a:xfrm>
            <a:off x="304800" y="1981200"/>
            <a:ext cx="22669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Calibri" pitchFamily="34" charset="0"/>
              </a:rPr>
              <a:t>Польская</a:t>
            </a:r>
          </a:p>
          <a:p>
            <a:r>
              <a:rPr lang="ru-RU" sz="3600">
                <a:latin typeface="Calibri" pitchFamily="34" charset="0"/>
              </a:rPr>
              <a:t> </a:t>
            </a:r>
            <a:r>
              <a:rPr lang="ru-RU" sz="3600"/>
              <a:t>ко</a:t>
            </a:r>
            <a:r>
              <a:rPr lang="ru-RU" sz="3600">
                <a:latin typeface="Calibri" pitchFamily="34" charset="0"/>
              </a:rPr>
              <a:t>ролева</a:t>
            </a:r>
          </a:p>
          <a:p>
            <a:r>
              <a:rPr lang="ru-RU" sz="3600">
                <a:latin typeface="Calibri" pitchFamily="34" charset="0"/>
              </a:rPr>
              <a:t>Ядвига</a:t>
            </a:r>
          </a:p>
        </p:txBody>
      </p:sp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6705600" y="1981200"/>
            <a:ext cx="20304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Литовский</a:t>
            </a:r>
          </a:p>
          <a:p>
            <a:r>
              <a:rPr lang="ru-RU" sz="3200">
                <a:latin typeface="Calibri" pitchFamily="34" charset="0"/>
              </a:rPr>
              <a:t> князь </a:t>
            </a:r>
          </a:p>
          <a:p>
            <a:r>
              <a:rPr lang="ru-RU" sz="3200">
                <a:latin typeface="Calibri" pitchFamily="34" charset="0"/>
              </a:rPr>
              <a:t>Ягайло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Грюнвальдская битва – </a:t>
            </a:r>
            <a:br>
              <a:rPr lang="ru-RU" sz="2800" smtClean="0"/>
            </a:br>
            <a:r>
              <a:rPr lang="ru-RU" sz="2800" smtClean="0"/>
              <a:t>битва народов</a:t>
            </a:r>
          </a:p>
        </p:txBody>
      </p:sp>
      <p:pic>
        <p:nvPicPr>
          <p:cNvPr id="25602" name="Содержимое 4" descr="grunvaldskaya-bitva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0" y="379413"/>
            <a:ext cx="4954588" cy="6021387"/>
          </a:xfrm>
        </p:spPr>
      </p:pic>
      <p:sp>
        <p:nvSpPr>
          <p:cNvPr id="25603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solidFill>
                  <a:srgbClr val="C00000"/>
                </a:solidFill>
              </a:rPr>
              <a:t>15 июля</a:t>
            </a:r>
          </a:p>
          <a:p>
            <a:pPr eaLnBrk="1" hangingPunct="1"/>
            <a:r>
              <a:rPr lang="ru-RU" sz="2800" b="1" smtClean="0">
                <a:solidFill>
                  <a:srgbClr val="C00000"/>
                </a:solidFill>
              </a:rPr>
              <a:t> 1410 года</a:t>
            </a:r>
          </a:p>
          <a:p>
            <a:pPr eaLnBrk="1" hangingPunct="1"/>
            <a:r>
              <a:rPr lang="ru-RU" sz="2800" b="1" smtClean="0">
                <a:solidFill>
                  <a:srgbClr val="C00000"/>
                </a:solidFill>
              </a:rPr>
              <a:t>Битва между польско-литовским войском и крестоносцами.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5"/>
          <p:cNvSpPr txBox="1">
            <a:spLocks noChangeArrowheads="1"/>
          </p:cNvSpPr>
          <p:nvPr/>
        </p:nvSpPr>
        <p:spPr bwMode="auto">
          <a:xfrm>
            <a:off x="0" y="762000"/>
            <a:ext cx="416242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Поляки – Владислав </a:t>
            </a:r>
            <a:r>
              <a:rPr lang="en-US" sz="2800" b="1">
                <a:latin typeface="Calibri" pitchFamily="34" charset="0"/>
              </a:rPr>
              <a:t>II</a:t>
            </a:r>
          </a:p>
          <a:p>
            <a:r>
              <a:rPr lang="ru-RU" sz="2800" b="1">
                <a:latin typeface="Calibri" pitchFamily="34" charset="0"/>
              </a:rPr>
              <a:t>Литовцы – Витовт</a:t>
            </a:r>
          </a:p>
          <a:p>
            <a:r>
              <a:rPr lang="ru-RU" sz="2800" b="1">
                <a:latin typeface="Calibri" pitchFamily="34" charset="0"/>
              </a:rPr>
              <a:t>Два смоленских полка</a:t>
            </a:r>
          </a:p>
          <a:p>
            <a:r>
              <a:rPr lang="ru-RU" sz="2800" b="1">
                <a:latin typeface="Calibri" pitchFamily="34" charset="0"/>
              </a:rPr>
              <a:t>Татары</a:t>
            </a:r>
          </a:p>
          <a:p>
            <a:r>
              <a:rPr lang="ru-RU" sz="2800" b="1">
                <a:latin typeface="Calibri" pitchFamily="34" charset="0"/>
              </a:rPr>
              <a:t>Чехи – Ян Жижка</a:t>
            </a:r>
          </a:p>
        </p:txBody>
      </p:sp>
      <p:pic>
        <p:nvPicPr>
          <p:cNvPr id="26626" name="Рисунок 6" descr="Grunval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381000"/>
            <a:ext cx="4433888" cy="549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33400" y="3657600"/>
            <a:ext cx="3124200" cy="2362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</a:rPr>
              <a:t>Победа над крестоносцами.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</a:rPr>
              <a:t>Рыцарской агрессии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</a:rPr>
              <a:t>Пришел конец.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2" descr="ВКЛ карт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152400"/>
            <a:ext cx="488632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Рисунок 3" descr="Витовт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8600"/>
            <a:ext cx="3394075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1219200" y="4876800"/>
            <a:ext cx="1181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1392-1430</a:t>
            </a:r>
            <a:endParaRPr lang="ru-RU" b="1"/>
          </a:p>
          <a:p>
            <a:pPr algn="ctr"/>
            <a:r>
              <a:rPr lang="ru-RU" b="1"/>
              <a:t>Витовт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Люблинская уния </a:t>
            </a:r>
            <a:r>
              <a:rPr lang="ru-RU" b="1" smtClean="0">
                <a:solidFill>
                  <a:srgbClr val="FF0000"/>
                </a:solidFill>
              </a:rPr>
              <a:t>1569</a:t>
            </a:r>
            <a:r>
              <a:rPr lang="ru-RU" smtClean="0"/>
              <a:t> года</a:t>
            </a:r>
          </a:p>
        </p:txBody>
      </p:sp>
      <p:pic>
        <p:nvPicPr>
          <p:cNvPr id="28674" name="Рисунок 2" descr="Люблинская уния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19200"/>
            <a:ext cx="7051675" cy="409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66800" y="5103674"/>
            <a:ext cx="7194532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Литва + Польша = Речь </a:t>
            </a:r>
            <a:r>
              <a:rPr lang="ru-RU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Посполитая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2" descr="RPmap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6825" y="0"/>
            <a:ext cx="6610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1" descr="606px-Coat_of_Arms_of_the_Polish-Lithuanian_Commonwealth.svg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5925" y="576263"/>
            <a:ext cx="57721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6705600" y="457200"/>
            <a:ext cx="2209800" cy="1295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Религия - католичество</a:t>
            </a:r>
          </a:p>
        </p:txBody>
      </p:sp>
      <p:sp>
        <p:nvSpPr>
          <p:cNvPr id="5" name="Овал 4"/>
          <p:cNvSpPr/>
          <p:nvPr/>
        </p:nvSpPr>
        <p:spPr>
          <a:xfrm>
            <a:off x="6858000" y="4953000"/>
            <a:ext cx="1828800" cy="1295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Язык - польский</a:t>
            </a:r>
          </a:p>
        </p:txBody>
      </p:sp>
      <p:sp>
        <p:nvSpPr>
          <p:cNvPr id="6" name="Овал 5"/>
          <p:cNvSpPr/>
          <p:nvPr/>
        </p:nvSpPr>
        <p:spPr>
          <a:xfrm>
            <a:off x="609600" y="304800"/>
            <a:ext cx="1981200" cy="1295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Крепостное право</a:t>
            </a:r>
          </a:p>
        </p:txBody>
      </p:sp>
      <p:sp>
        <p:nvSpPr>
          <p:cNvPr id="7" name="Овал 6"/>
          <p:cNvSpPr/>
          <p:nvPr/>
        </p:nvSpPr>
        <p:spPr>
          <a:xfrm>
            <a:off x="228600" y="4572000"/>
            <a:ext cx="2057400" cy="2057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Многие русские земля вошли в состав Речи Посполитой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1" descr="his_map-3ori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7263" y="595313"/>
            <a:ext cx="7229475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ВКЛ карт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"/>
            <a:ext cx="488632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Рисунок 2" descr="Миндовг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304800"/>
            <a:ext cx="283845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6172200" y="4267200"/>
            <a:ext cx="2198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latin typeface="Calibri" pitchFamily="34" charset="0"/>
              </a:rPr>
              <a:t>Миндовг</a:t>
            </a:r>
          </a:p>
          <a:p>
            <a:r>
              <a:rPr lang="ru-RU" sz="3600" b="1">
                <a:latin typeface="Calibri" pitchFamily="34" charset="0"/>
              </a:rPr>
              <a:t>1230-1264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1"/>
          <p:cNvSpPr txBox="1">
            <a:spLocks noChangeArrowheads="1"/>
          </p:cNvSpPr>
          <p:nvPr/>
        </p:nvSpPr>
        <p:spPr bwMode="auto">
          <a:xfrm>
            <a:off x="1371600" y="1066800"/>
            <a:ext cx="101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1385</a:t>
            </a:r>
          </a:p>
        </p:txBody>
      </p:sp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1295400" y="2590800"/>
            <a:ext cx="101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1410</a:t>
            </a:r>
          </a:p>
        </p:txBody>
      </p:sp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1295400" y="4343400"/>
            <a:ext cx="101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1569</a:t>
            </a:r>
          </a:p>
        </p:txBody>
      </p:sp>
      <p:sp>
        <p:nvSpPr>
          <p:cNvPr id="32772" name="TextBox 5"/>
          <p:cNvSpPr txBox="1">
            <a:spLocks noChangeArrowheads="1"/>
          </p:cNvSpPr>
          <p:nvPr/>
        </p:nvSpPr>
        <p:spPr bwMode="auto">
          <a:xfrm>
            <a:off x="4953000" y="1143000"/>
            <a:ext cx="3921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Грюнвальдская битва</a:t>
            </a:r>
          </a:p>
        </p:txBody>
      </p:sp>
      <p:sp>
        <p:nvSpPr>
          <p:cNvPr id="32773" name="TextBox 6"/>
          <p:cNvSpPr txBox="1">
            <a:spLocks noChangeArrowheads="1"/>
          </p:cNvSpPr>
          <p:nvPr/>
        </p:nvSpPr>
        <p:spPr bwMode="auto">
          <a:xfrm>
            <a:off x="5181600" y="4343400"/>
            <a:ext cx="26876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Кревская уния</a:t>
            </a:r>
          </a:p>
        </p:txBody>
      </p:sp>
      <p:sp>
        <p:nvSpPr>
          <p:cNvPr id="32774" name="TextBox 7"/>
          <p:cNvSpPr txBox="1">
            <a:spLocks noChangeArrowheads="1"/>
          </p:cNvSpPr>
          <p:nvPr/>
        </p:nvSpPr>
        <p:spPr bwMode="auto">
          <a:xfrm>
            <a:off x="5029200" y="2667000"/>
            <a:ext cx="32559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Люблинская уния</a:t>
            </a:r>
          </a:p>
        </p:txBody>
      </p:sp>
      <p:cxnSp>
        <p:nvCxnSpPr>
          <p:cNvPr id="12" name="Прямая со стрелкой 11"/>
          <p:cNvCxnSpPr>
            <a:stCxn id="32771" idx="3"/>
          </p:cNvCxnSpPr>
          <p:nvPr/>
        </p:nvCxnSpPr>
        <p:spPr>
          <a:xfrm flipV="1">
            <a:off x="2312988" y="3200400"/>
            <a:ext cx="2868612" cy="1435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32773" idx="1"/>
          </p:cNvCxnSpPr>
          <p:nvPr/>
        </p:nvCxnSpPr>
        <p:spPr>
          <a:xfrm rot="16200000" flipH="1">
            <a:off x="2178050" y="1631950"/>
            <a:ext cx="3111500" cy="2895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2770" idx="3"/>
          </p:cNvCxnSpPr>
          <p:nvPr/>
        </p:nvCxnSpPr>
        <p:spPr>
          <a:xfrm flipV="1">
            <a:off x="2312988" y="1676400"/>
            <a:ext cx="2792412" cy="1206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1"/>
          <p:cNvSpPr txBox="1">
            <a:spLocks noChangeArrowheads="1"/>
          </p:cNvSpPr>
          <p:nvPr/>
        </p:nvSpPr>
        <p:spPr bwMode="auto">
          <a:xfrm>
            <a:off x="914400" y="990600"/>
            <a:ext cx="28638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>
                <a:latin typeface="Calibri" pitchFamily="34" charset="0"/>
              </a:rPr>
              <a:t>Пан –</a:t>
            </a:r>
          </a:p>
          <a:p>
            <a:r>
              <a:rPr lang="ru-RU" sz="4800">
                <a:latin typeface="Calibri" pitchFamily="34" charset="0"/>
              </a:rPr>
              <a:t>Шляхта –</a:t>
            </a:r>
          </a:p>
          <a:p>
            <a:r>
              <a:rPr lang="ru-RU" sz="4800">
                <a:latin typeface="Calibri" pitchFamily="34" charset="0"/>
              </a:rPr>
              <a:t>Рада –</a:t>
            </a:r>
          </a:p>
          <a:p>
            <a:r>
              <a:rPr lang="ru-RU" sz="4800">
                <a:latin typeface="Calibri" pitchFamily="34" charset="0"/>
              </a:rPr>
              <a:t>Канцлер –</a:t>
            </a:r>
          </a:p>
          <a:p>
            <a:r>
              <a:rPr lang="ru-RU" sz="4800">
                <a:latin typeface="Calibri" pitchFamily="34" charset="0"/>
              </a:rPr>
              <a:t>Гетман –</a:t>
            </a:r>
          </a:p>
          <a:p>
            <a:r>
              <a:rPr lang="ru-RU" sz="4800">
                <a:latin typeface="Calibri" pitchFamily="34" charset="0"/>
              </a:rPr>
              <a:t>Воевода-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2" descr="180px-Novogrudok_rui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457200"/>
            <a:ext cx="4860925" cy="348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3429000" y="4419600"/>
            <a:ext cx="2544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Calibri" pitchFamily="34" charset="0"/>
              </a:rPr>
              <a:t>Новогородок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 descr="Гедимин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650" y="31750"/>
            <a:ext cx="8140700" cy="679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2438400" y="5867400"/>
            <a:ext cx="47990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Calibri" pitchFamily="34" charset="0"/>
              </a:rPr>
              <a:t>Гедимин (1316-1341)</a:t>
            </a:r>
          </a:p>
        </p:txBody>
      </p:sp>
      <p:pic>
        <p:nvPicPr>
          <p:cNvPr id="5" name="Рисунок 4" descr="150px-COA_of_Gediminids.svg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838200"/>
            <a:ext cx="14287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Ольгерд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28003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Рисунок 2" descr="ВКЛ карта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52400"/>
            <a:ext cx="488632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609600" y="4343400"/>
            <a:ext cx="24193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Calibri" pitchFamily="34" charset="0"/>
              </a:rPr>
              <a:t>Ольгерд</a:t>
            </a:r>
          </a:p>
          <a:p>
            <a:r>
              <a:rPr lang="ru-RU" sz="4000" b="1">
                <a:latin typeface="Calibri" pitchFamily="34" charset="0"/>
              </a:rPr>
              <a:t>1341-1377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150px-Vilnius_Gediminas_tow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3390900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990600" y="4953000"/>
            <a:ext cx="1835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Calibri" pitchFamily="34" charset="0"/>
              </a:rPr>
              <a:t>Вильно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13140" y="609600"/>
            <a:ext cx="3984682" cy="424731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Великое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княжество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Литовское,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Русское 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Жемайтское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220px-Kaunas_castl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09600"/>
            <a:ext cx="27940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Рисунок 2" descr="220px-Trakai-Trok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3048000"/>
            <a:ext cx="4648200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3810000" y="1295400"/>
            <a:ext cx="854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Каунас</a:t>
            </a: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2514600" y="5181600"/>
            <a:ext cx="852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Тракай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 descr="ВКЛ герб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7763" y="2316163"/>
            <a:ext cx="176847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5715000" y="1828800"/>
            <a:ext cx="2971800" cy="1600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Население- русское</a:t>
            </a:r>
          </a:p>
        </p:txBody>
      </p:sp>
      <p:sp>
        <p:nvSpPr>
          <p:cNvPr id="5" name="Овал 4"/>
          <p:cNvSpPr/>
          <p:nvPr/>
        </p:nvSpPr>
        <p:spPr>
          <a:xfrm>
            <a:off x="5562600" y="4419600"/>
            <a:ext cx="3200400" cy="1600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Государственный язык - русский</a:t>
            </a:r>
          </a:p>
        </p:txBody>
      </p:sp>
      <p:sp>
        <p:nvSpPr>
          <p:cNvPr id="6" name="Овал 5"/>
          <p:cNvSpPr/>
          <p:nvPr/>
        </p:nvSpPr>
        <p:spPr>
          <a:xfrm>
            <a:off x="3124200" y="228600"/>
            <a:ext cx="2819400" cy="1600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Закон – «Русская Правда»</a:t>
            </a:r>
          </a:p>
        </p:txBody>
      </p:sp>
      <p:sp>
        <p:nvSpPr>
          <p:cNvPr id="7" name="Овал 6"/>
          <p:cNvSpPr/>
          <p:nvPr/>
        </p:nvSpPr>
        <p:spPr>
          <a:xfrm>
            <a:off x="304800" y="1524000"/>
            <a:ext cx="3048000" cy="1905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Свобода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вероис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поведания</a:t>
            </a:r>
          </a:p>
        </p:txBody>
      </p:sp>
      <p:sp>
        <p:nvSpPr>
          <p:cNvPr id="8" name="Овал 7"/>
          <p:cNvSpPr/>
          <p:nvPr/>
        </p:nvSpPr>
        <p:spPr>
          <a:xfrm>
            <a:off x="533400" y="4343400"/>
            <a:ext cx="3429000" cy="1600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Браки Гедиминовичей с Рюриковичами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 descr="150px-COA_of_Gediminids.svg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228600"/>
            <a:ext cx="14287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3810000" y="1828800"/>
            <a:ext cx="1204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князья</a:t>
            </a:r>
          </a:p>
        </p:txBody>
      </p:sp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3886200" y="2362200"/>
            <a:ext cx="10890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паны</a:t>
            </a: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3810000" y="2971800"/>
            <a:ext cx="1265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шляхта</a:t>
            </a:r>
          </a:p>
        </p:txBody>
      </p:sp>
      <p:sp>
        <p:nvSpPr>
          <p:cNvPr id="21509" name="TextBox 6"/>
          <p:cNvSpPr txBox="1">
            <a:spLocks noChangeArrowheads="1"/>
          </p:cNvSpPr>
          <p:nvPr/>
        </p:nvSpPr>
        <p:spPr bwMode="auto">
          <a:xfrm>
            <a:off x="2743200" y="3505200"/>
            <a:ext cx="3527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alibri" pitchFamily="34" charset="0"/>
              </a:rPr>
              <a:t>Свободные земледельцы</a:t>
            </a:r>
          </a:p>
        </p:txBody>
      </p:sp>
      <p:sp>
        <p:nvSpPr>
          <p:cNvPr id="21510" name="TextBox 7"/>
          <p:cNvSpPr txBox="1">
            <a:spLocks noChangeArrowheads="1"/>
          </p:cNvSpPr>
          <p:nvPr/>
        </p:nvSpPr>
        <p:spPr bwMode="auto">
          <a:xfrm>
            <a:off x="1295400" y="762000"/>
            <a:ext cx="1123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Calibri" pitchFamily="34" charset="0"/>
              </a:rPr>
              <a:t>Рада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752600" y="1447800"/>
            <a:ext cx="1524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12" name="TextBox 9"/>
          <p:cNvSpPr txBox="1">
            <a:spLocks noChangeArrowheads="1"/>
          </p:cNvSpPr>
          <p:nvPr/>
        </p:nvSpPr>
        <p:spPr bwMode="auto">
          <a:xfrm>
            <a:off x="1219200" y="2057400"/>
            <a:ext cx="1343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Совет знати</a:t>
            </a:r>
          </a:p>
        </p:txBody>
      </p:sp>
      <p:sp>
        <p:nvSpPr>
          <p:cNvPr id="21513" name="TextBox 10"/>
          <p:cNvSpPr txBox="1">
            <a:spLocks noChangeArrowheads="1"/>
          </p:cNvSpPr>
          <p:nvPr/>
        </p:nvSpPr>
        <p:spPr bwMode="auto">
          <a:xfrm>
            <a:off x="6477000" y="838200"/>
            <a:ext cx="1674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Канцлер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7162800" y="15240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15" name="TextBox 12"/>
          <p:cNvSpPr txBox="1">
            <a:spLocks noChangeArrowheads="1"/>
          </p:cNvSpPr>
          <p:nvPr/>
        </p:nvSpPr>
        <p:spPr bwMode="auto">
          <a:xfrm>
            <a:off x="6248400" y="2057400"/>
            <a:ext cx="2198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Аппарат управления</a:t>
            </a:r>
          </a:p>
        </p:txBody>
      </p:sp>
      <p:sp>
        <p:nvSpPr>
          <p:cNvPr id="21516" name="TextBox 13"/>
          <p:cNvSpPr txBox="1">
            <a:spLocks noChangeArrowheads="1"/>
          </p:cNvSpPr>
          <p:nvPr/>
        </p:nvSpPr>
        <p:spPr bwMode="auto">
          <a:xfrm>
            <a:off x="1447800" y="4343400"/>
            <a:ext cx="1373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Гетман</a:t>
            </a:r>
          </a:p>
          <a:p>
            <a:r>
              <a:rPr lang="ru-RU" sz="2800">
                <a:latin typeface="Calibri" pitchFamily="34" charset="0"/>
              </a:rPr>
              <a:t>армия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1981200" y="4800600"/>
            <a:ext cx="1524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18" name="TextBox 15"/>
          <p:cNvSpPr txBox="1">
            <a:spLocks noChangeArrowheads="1"/>
          </p:cNvSpPr>
          <p:nvPr/>
        </p:nvSpPr>
        <p:spPr bwMode="auto">
          <a:xfrm>
            <a:off x="6400800" y="4191000"/>
            <a:ext cx="18954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Воевода</a:t>
            </a:r>
          </a:p>
          <a:p>
            <a:r>
              <a:rPr lang="ru-RU" sz="2400">
                <a:latin typeface="Calibri" pitchFamily="34" charset="0"/>
              </a:rPr>
              <a:t>Наместник в </a:t>
            </a:r>
          </a:p>
          <a:p>
            <a:r>
              <a:rPr lang="ru-RU" sz="2400">
                <a:latin typeface="Calibri" pitchFamily="34" charset="0"/>
              </a:rPr>
              <a:t>воеводстве</a:t>
            </a:r>
          </a:p>
          <a:p>
            <a:endParaRPr lang="ru-RU" sz="2400">
              <a:latin typeface="Calibri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162800" y="4648200"/>
            <a:ext cx="1524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200</Words>
  <Application>Microsoft Office PowerPoint</Application>
  <PresentationFormat>Экран (4:3)</PresentationFormat>
  <Paragraphs>90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Великое княжество Литовское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XIV – XV  распад древнерусской народности</vt:lpstr>
      <vt:lpstr>Междоусобицы</vt:lpstr>
      <vt:lpstr>Кревская Уния – 1385г.</vt:lpstr>
      <vt:lpstr>Грюнвальдская битва –  битва народов</vt:lpstr>
      <vt:lpstr>Презентация PowerPoint</vt:lpstr>
      <vt:lpstr>Презентация PowerPoint</vt:lpstr>
      <vt:lpstr>Люблинская уния 1569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Computer</cp:lastModifiedBy>
  <cp:revision>14</cp:revision>
  <dcterms:modified xsi:type="dcterms:W3CDTF">2016-12-04T08:59:55Z</dcterms:modified>
</cp:coreProperties>
</file>