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60" r:id="rId5"/>
    <p:sldId id="259" r:id="rId6"/>
    <p:sldId id="266" r:id="rId7"/>
    <p:sldId id="265" r:id="rId8"/>
    <p:sldId id="262" r:id="rId9"/>
    <p:sldId id="263" r:id="rId10"/>
    <p:sldId id="264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6FE5D-E115-4CCE-9E88-4E762951D4AD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099B86-9358-4511-B432-8E79CA7D760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099B86-9358-4511-B432-8E79CA7D7606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0C560-6C20-4F26-9ECF-FAE799372D13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CF2A8-E4AB-4F3F-B0E0-6CAB6C7004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0C560-6C20-4F26-9ECF-FAE799372D13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CF2A8-E4AB-4F3F-B0E0-6CAB6C7004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0C560-6C20-4F26-9ECF-FAE799372D13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CF2A8-E4AB-4F3F-B0E0-6CAB6C7004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0C560-6C20-4F26-9ECF-FAE799372D13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CF2A8-E4AB-4F3F-B0E0-6CAB6C7004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0C560-6C20-4F26-9ECF-FAE799372D13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21CF2A8-E4AB-4F3F-B0E0-6CAB6C7004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0C560-6C20-4F26-9ECF-FAE799372D13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CF2A8-E4AB-4F3F-B0E0-6CAB6C7004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0C560-6C20-4F26-9ECF-FAE799372D13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CF2A8-E4AB-4F3F-B0E0-6CAB6C7004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0C560-6C20-4F26-9ECF-FAE799372D13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CF2A8-E4AB-4F3F-B0E0-6CAB6C7004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0C560-6C20-4F26-9ECF-FAE799372D13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CF2A8-E4AB-4F3F-B0E0-6CAB6C7004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0C560-6C20-4F26-9ECF-FAE799372D13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CF2A8-E4AB-4F3F-B0E0-6CAB6C7004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0C560-6C20-4F26-9ECF-FAE799372D13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CF2A8-E4AB-4F3F-B0E0-6CAB6C7004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110C560-6C20-4F26-9ECF-FAE799372D13}" type="datetimeFigureOut">
              <a:rPr lang="ru-RU" smtClean="0"/>
              <a:pPr/>
              <a:t>01.05.2020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21CF2A8-E4AB-4F3F-B0E0-6CAB6C7004C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285720" y="214290"/>
            <a:ext cx="8229600" cy="2286008"/>
          </a:xfrm>
        </p:spPr>
        <p:txBody>
          <a:bodyPr>
            <a:noAutofit/>
          </a:bodyPr>
          <a:lstStyle/>
          <a:p>
            <a:r>
              <a:rPr lang="ru-RU" sz="4000" i="1" dirty="0" smtClean="0">
                <a:solidFill>
                  <a:srgbClr val="C00000"/>
                </a:solidFill>
              </a:rPr>
              <a:t>« Умирая, не умрёт герой, </a:t>
            </a:r>
            <a:br>
              <a:rPr lang="ru-RU" sz="4000" i="1" dirty="0" smtClean="0">
                <a:solidFill>
                  <a:srgbClr val="C00000"/>
                </a:solidFill>
              </a:rPr>
            </a:br>
            <a:r>
              <a:rPr lang="ru-RU" sz="4000" i="1" dirty="0" smtClean="0">
                <a:solidFill>
                  <a:srgbClr val="C00000"/>
                </a:solidFill>
              </a:rPr>
              <a:t>Мужество останется в веках...»</a:t>
            </a:r>
            <a:br>
              <a:rPr lang="ru-RU" sz="4000" i="1" dirty="0" smtClean="0">
                <a:solidFill>
                  <a:srgbClr val="C00000"/>
                </a:solidFill>
              </a:rPr>
            </a:br>
            <a:r>
              <a:rPr lang="ru-RU" sz="4000" i="1" dirty="0" smtClean="0">
                <a:solidFill>
                  <a:srgbClr val="C00000"/>
                </a:solidFill>
              </a:rPr>
              <a:t>                         ( </a:t>
            </a:r>
            <a:r>
              <a:rPr lang="ru-RU" sz="4000" i="1" dirty="0" err="1" smtClean="0">
                <a:solidFill>
                  <a:srgbClr val="C00000"/>
                </a:solidFill>
              </a:rPr>
              <a:t>Муса</a:t>
            </a:r>
            <a:r>
              <a:rPr lang="ru-RU" sz="4000" i="1" dirty="0" smtClean="0">
                <a:solidFill>
                  <a:srgbClr val="C00000"/>
                </a:solidFill>
              </a:rPr>
              <a:t> </a:t>
            </a:r>
            <a:r>
              <a:rPr lang="ru-RU" sz="4000" i="1" dirty="0" err="1" smtClean="0">
                <a:solidFill>
                  <a:srgbClr val="C00000"/>
                </a:solidFill>
              </a:rPr>
              <a:t>Джалиль</a:t>
            </a:r>
            <a:r>
              <a:rPr lang="ru-RU" sz="4000" i="1" dirty="0" smtClean="0">
                <a:solidFill>
                  <a:srgbClr val="C00000"/>
                </a:solidFill>
              </a:rPr>
              <a:t>)</a:t>
            </a:r>
            <a:endParaRPr lang="ru-RU" sz="4000" i="1" dirty="0">
              <a:solidFill>
                <a:srgbClr val="C00000"/>
              </a:solidFill>
            </a:endParaRPr>
          </a:p>
        </p:txBody>
      </p:sp>
      <p:pic>
        <p:nvPicPr>
          <p:cNvPr id="8" name="Рисунок 7" descr="793eeec40423f62f164b96ea82b47e69_i-20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2642" y="2786058"/>
            <a:ext cx="2985242" cy="39405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x_1241ac6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0108"/>
            <a:ext cx="3854920" cy="4964545"/>
          </a:xfrm>
          <a:prstGeom prst="rect">
            <a:avLst/>
          </a:prstGeom>
        </p:spPr>
      </p:pic>
      <p:pic>
        <p:nvPicPr>
          <p:cNvPr id="3" name="Рисунок 2" descr="orenburg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1934" y="3214686"/>
            <a:ext cx="4757744" cy="2793104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429124" y="928670"/>
            <a:ext cx="428624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одном из стихотворений он писал: “Цель-то жизни в этом и заключается: жить так, чтобы и после смерти не умирать…”. Действительно, даже после смерти поэт продолжает жить, жить в своих бессмертных стихах. Он будет жить в памяти народа, пока будут живы его стихи.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99592" y="928669"/>
            <a:ext cx="781578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800" b="1" dirty="0" smtClean="0">
                <a:solidFill>
                  <a:srgbClr val="FFFF00"/>
                </a:solidFill>
                <a:latin typeface="Calibri" pitchFamily="34" charset="0"/>
                <a:cs typeface="Times New Roman" pitchFamily="18" charset="0"/>
              </a:rPr>
              <a:t>Домашнее задание.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cs typeface="Times New Roman" pitchFamily="18" charset="0"/>
              </a:rPr>
              <a:t>Прочитать</a:t>
            </a:r>
            <a:r>
              <a:rPr kumimoji="0" lang="ru-RU" sz="4800" b="1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 pitchFamily="34" charset="0"/>
                <a:cs typeface="Times New Roman" pitchFamily="18" charset="0"/>
              </a:rPr>
              <a:t> стихотворения:  </a:t>
            </a:r>
            <a:r>
              <a:rPr lang="ru-RU" sz="4800" i="1" dirty="0"/>
              <a:t>«Мои песни», «Дуб»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763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14876" y="571480"/>
            <a:ext cx="4300510" cy="328614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FF00"/>
                </a:solidFill>
              </a:rPr>
              <a:t>татарский поэт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err="1" smtClean="0">
                <a:solidFill>
                  <a:srgbClr val="FFFF00"/>
                </a:solidFill>
              </a:rPr>
              <a:t>Муса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Джалиль</a:t>
            </a:r>
            <a:r>
              <a:rPr lang="ru-RU" sz="2800" dirty="0" smtClean="0">
                <a:solidFill>
                  <a:srgbClr val="FFFF00"/>
                </a:solidFill>
              </a:rPr>
              <a:t/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( </a:t>
            </a:r>
            <a:r>
              <a:rPr lang="ru-RU" sz="2800" dirty="0" err="1" smtClean="0">
                <a:solidFill>
                  <a:srgbClr val="FFFF00"/>
                </a:solidFill>
              </a:rPr>
              <a:t>Муса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Мустафович</a:t>
            </a:r>
            <a:r>
              <a:rPr lang="ru-RU" sz="2800" dirty="0" smtClean="0">
                <a:solidFill>
                  <a:srgbClr val="FFFF00"/>
                </a:solidFill>
              </a:rPr>
              <a:t> </a:t>
            </a:r>
            <a:r>
              <a:rPr lang="ru-RU" sz="2800" dirty="0" err="1" smtClean="0">
                <a:solidFill>
                  <a:srgbClr val="FFFF00"/>
                </a:solidFill>
              </a:rPr>
              <a:t>Залилов</a:t>
            </a:r>
            <a:r>
              <a:rPr lang="ru-RU" sz="2800" dirty="0" smtClean="0">
                <a:solidFill>
                  <a:srgbClr val="FFFF00"/>
                </a:solidFill>
              </a:rPr>
              <a:t>)</a:t>
            </a:r>
            <a:br>
              <a:rPr lang="ru-RU" sz="2800" dirty="0" smtClean="0">
                <a:solidFill>
                  <a:srgbClr val="FFFF00"/>
                </a:solidFill>
              </a:rPr>
            </a:br>
            <a:r>
              <a:rPr lang="ru-RU" sz="2800" dirty="0" smtClean="0">
                <a:solidFill>
                  <a:srgbClr val="FFFF00"/>
                </a:solidFill>
              </a:rPr>
              <a:t> ( 1906-1943)</a:t>
            </a:r>
            <a:br>
              <a:rPr lang="ru-RU" sz="2800" dirty="0" smtClean="0">
                <a:solidFill>
                  <a:srgbClr val="FFFF00"/>
                </a:solidFill>
              </a:rPr>
            </a:br>
            <a:endParaRPr lang="ru-RU" sz="2800" dirty="0">
              <a:solidFill>
                <a:srgbClr val="FFFF00"/>
              </a:solidFill>
            </a:endParaRPr>
          </a:p>
        </p:txBody>
      </p:sp>
      <p:pic>
        <p:nvPicPr>
          <p:cNvPr id="6" name="Содержимое 5" descr="3765977455300px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720" y="571480"/>
            <a:ext cx="4286280" cy="5854553"/>
          </a:xfrm>
        </p:spPr>
      </p:pic>
      <p:sp>
        <p:nvSpPr>
          <p:cNvPr id="5" name="Прямоугольник 4"/>
          <p:cNvSpPr/>
          <p:nvPr/>
        </p:nvSpPr>
        <p:spPr>
          <a:xfrm>
            <a:off x="4714876" y="4286256"/>
            <a:ext cx="42148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b="1" dirty="0" smtClean="0">
                <a:solidFill>
                  <a:srgbClr val="FFFF00"/>
                </a:solidFill>
              </a:rPr>
              <a:t>Каков – не важно - ты с лица,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       Была бы светлой суть.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       Будь человеком до конца.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       С высоким сердцем будь!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                                (  </a:t>
            </a:r>
            <a:r>
              <a:rPr lang="ru-RU" b="1" dirty="0" err="1" smtClean="0">
                <a:solidFill>
                  <a:srgbClr val="FFFF00"/>
                </a:solidFill>
              </a:rPr>
              <a:t>Муса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Джалиль</a:t>
            </a:r>
            <a:r>
              <a:rPr lang="ru-RU" b="1" dirty="0" smtClean="0">
                <a:solidFill>
                  <a:srgbClr val="FFFF00"/>
                </a:solidFill>
              </a:rPr>
              <a:t>)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jalil19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928670"/>
            <a:ext cx="3658876" cy="521495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72066" y="1285860"/>
            <a:ext cx="378618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Будущий поэт родился 2 февраля (15) в 1906 году в далёкой деревушке под Оренбургом, в небогатой крестьянской семье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Залиловых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Times New Roman" pitchFamily="18" charset="0"/>
                <a:cs typeface="Arial" pitchFamily="34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Calibri" pitchFamily="34" charset="0"/>
                <a:cs typeface="Times New Roman" pitchFamily="18" charset="0"/>
              </a:rPr>
              <a:t>Поэтический дар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ea typeface="Calibri" pitchFamily="34" charset="0"/>
                <a:cs typeface="Times New Roman" pitchFamily="18" charset="0"/>
              </a:rPr>
              <a:t>Муса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Calibri" pitchFamily="34" charset="0"/>
                <a:cs typeface="Times New Roman" pitchFamily="18" charset="0"/>
              </a:rPr>
              <a:t> унаследовал от своей матери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ea typeface="Calibri" pitchFamily="34" charset="0"/>
                <a:cs typeface="Times New Roman" pitchFamily="18" charset="0"/>
              </a:rPr>
              <a:t>Рахимы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ea typeface="Calibri" pitchFamily="34" charset="0"/>
                <a:cs typeface="Times New Roman" pitchFamily="18" charset="0"/>
              </a:rPr>
              <a:t>. В юности она считалась первой певуньей на селе, не только знала много песен, сказок , но и сама сочиняла их.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eb1ca310cb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428736"/>
            <a:ext cx="4185359" cy="3093242"/>
          </a:xfrm>
          <a:prstGeom prst="rect">
            <a:avLst/>
          </a:prstGeom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786314" y="1285860"/>
            <a:ext cx="371474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400" dirty="0" smtClean="0"/>
              <a:t> </a:t>
            </a:r>
            <a:r>
              <a:rPr lang="ru-RU" sz="1400" b="1" dirty="0" err="1" smtClean="0">
                <a:solidFill>
                  <a:srgbClr val="FFFF00"/>
                </a:solidFill>
                <a:latin typeface="+mj-lt"/>
              </a:rPr>
              <a:t>Муса</a:t>
            </a:r>
            <a:r>
              <a:rPr lang="ru-RU" sz="1400" b="1" dirty="0" smtClean="0">
                <a:solidFill>
                  <a:srgbClr val="FFFF00"/>
                </a:solidFill>
                <a:latin typeface="+mj-lt"/>
              </a:rPr>
              <a:t> очень много учился:  Татарский институт народного образования  в Казани, литературный факультет МГУ.  После его  окончания  он работал ответственным редактором детских журналов.</a:t>
            </a:r>
          </a:p>
          <a:p>
            <a:r>
              <a:rPr lang="ru-RU" sz="1400" b="1" dirty="0" smtClean="0">
                <a:solidFill>
                  <a:srgbClr val="FFFF00"/>
                </a:solidFill>
                <a:latin typeface="+mj-lt"/>
              </a:rPr>
              <a:t> Кипучий, деятельный по натуре, </a:t>
            </a:r>
            <a:r>
              <a:rPr lang="ru-RU" sz="1400" b="1" dirty="0" err="1" smtClean="0">
                <a:solidFill>
                  <a:srgbClr val="FFFF00"/>
                </a:solidFill>
                <a:latin typeface="+mj-lt"/>
              </a:rPr>
              <a:t>Муса</a:t>
            </a:r>
            <a:r>
              <a:rPr lang="ru-RU" sz="1400" b="1" dirty="0" smtClean="0">
                <a:solidFill>
                  <a:srgbClr val="FFFF00"/>
                </a:solidFill>
                <a:latin typeface="+mj-lt"/>
              </a:rPr>
              <a:t> создал детскую организацию                  “ Красный цветок”, в который вошли около 40 мальчишек и девчонок. Они ставили в деревне спектакли, проводили вечера, собрания, выпускали стенгазету и рукописный журнал, который </a:t>
            </a:r>
            <a:r>
              <a:rPr lang="ru-RU" sz="1400" b="1" dirty="0" err="1" smtClean="0">
                <a:solidFill>
                  <a:srgbClr val="FFFF00"/>
                </a:solidFill>
                <a:latin typeface="+mj-lt"/>
              </a:rPr>
              <a:t>Муса</a:t>
            </a:r>
            <a:r>
              <a:rPr lang="ru-RU" sz="1400" b="1" dirty="0" smtClean="0">
                <a:solidFill>
                  <a:srgbClr val="FFFF00"/>
                </a:solidFill>
                <a:latin typeface="+mj-lt"/>
              </a:rPr>
              <a:t> почти целиком заполнял своими стихами, пьесами и рассказами. В 1940 году издал сборник детских песен, выпустил сборник стихов “</a:t>
            </a:r>
            <a:r>
              <a:rPr lang="ru-RU" sz="1400" b="1" dirty="0" err="1" smtClean="0">
                <a:solidFill>
                  <a:srgbClr val="FFFF00"/>
                </a:solidFill>
                <a:latin typeface="+mj-lt"/>
              </a:rPr>
              <a:t>Кечкенә дуслар</a:t>
            </a:r>
            <a:r>
              <a:rPr lang="ru-RU" sz="1400" b="1" dirty="0" smtClean="0">
                <a:solidFill>
                  <a:srgbClr val="FFFF00"/>
                </a:solidFill>
                <a:latin typeface="+mj-lt"/>
              </a:rPr>
              <a:t>” для детей, которых очень любил.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314" y="428604"/>
            <a:ext cx="3429024" cy="2571768"/>
          </a:xfrm>
          <a:prstGeom prst="rect">
            <a:avLst/>
          </a:prstGeom>
        </p:spPr>
      </p:pic>
      <p:pic>
        <p:nvPicPr>
          <p:cNvPr id="3" name="Рисунок 2" descr="jal_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24" y="357166"/>
            <a:ext cx="1904997" cy="2457057"/>
          </a:xfrm>
          <a:prstGeom prst="rect">
            <a:avLst/>
          </a:prstGeom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143372" y="4214818"/>
            <a:ext cx="407193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Всей кровью тебя в бою защищу,        </a:t>
            </a:r>
            <a:endParaRPr kumimoji="0" lang="ru-RU" sz="900" b="0" i="0" u="none" strike="noStrike" cap="none" normalizeH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Клятву родине дам своей, </a:t>
            </a:r>
            <a:endParaRPr kumimoji="0" lang="ru-RU" sz="900" b="0" i="0" u="none" strike="noStrike" cap="none" normalizeH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И звезду </a:t>
            </a:r>
            <a:r>
              <a:rPr kumimoji="0" lang="ru-RU" sz="1400" b="0" i="0" u="none" strike="noStrike" cap="none" normalizeH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Чулпан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 на заре отыщу</a:t>
            </a:r>
            <a:endParaRPr kumimoji="0" lang="ru-RU" sz="900" b="0" i="0" u="none" strike="noStrike" cap="none" normalizeH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И опять обрадуюсь ей.</a:t>
            </a:r>
            <a:endParaRPr kumimoji="0" lang="ru-RU" sz="900" b="0" i="0" u="none" strike="noStrike" cap="none" normalizeH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Моя кровь не иссякнет в твоей крови,</a:t>
            </a:r>
            <a:endParaRPr kumimoji="0" lang="ru-RU" sz="900" b="0" i="0" u="none" strike="noStrike" cap="none" normalizeH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Дочь, на свет рождённая мной.</a:t>
            </a:r>
            <a:endParaRPr kumimoji="0" lang="ru-RU" sz="900" b="0" i="0" u="none" strike="noStrike" cap="none" normalizeH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Я отдам тебе трепет своей любви,</a:t>
            </a:r>
            <a:endParaRPr kumimoji="0" lang="ru-RU" sz="900" b="0" i="0" u="none" strike="noStrike" cap="none" normalizeH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 чтоб спокойно спать под землёй!</a:t>
            </a:r>
            <a:endParaRPr kumimoji="0" lang="ru-RU" sz="1800" b="0" i="0" u="none" strike="noStrike" cap="none" normalizeH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57620" y="321468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solidFill>
                  <a:srgbClr val="FFFF00"/>
                </a:solidFill>
              </a:rPr>
              <a:t>Много  </a:t>
            </a:r>
            <a:r>
              <a:rPr lang="ru-RU" sz="1600" dirty="0">
                <a:solidFill>
                  <a:srgbClr val="FFFF00"/>
                </a:solidFill>
              </a:rPr>
              <a:t>прекрасных стихотворений он посвятил своей </a:t>
            </a:r>
            <a:r>
              <a:rPr lang="ru-RU" sz="1600" dirty="0" smtClean="0">
                <a:solidFill>
                  <a:srgbClr val="FFFF00"/>
                </a:solidFill>
              </a:rPr>
              <a:t>дочери </a:t>
            </a:r>
            <a:r>
              <a:rPr lang="ru-RU" sz="1600" dirty="0" err="1" smtClean="0">
                <a:solidFill>
                  <a:srgbClr val="FFFF00"/>
                </a:solidFill>
              </a:rPr>
              <a:t>Чулпан</a:t>
            </a:r>
            <a:r>
              <a:rPr lang="ru-RU" sz="1600" dirty="0" smtClean="0">
                <a:solidFill>
                  <a:srgbClr val="FFFF00"/>
                </a:solidFill>
              </a:rPr>
              <a:t>: </a:t>
            </a:r>
            <a:r>
              <a:rPr lang="ru-RU" sz="1600" dirty="0">
                <a:solidFill>
                  <a:srgbClr val="FFFF00"/>
                </a:solidFill>
              </a:rPr>
              <a:t>«</a:t>
            </a:r>
            <a:r>
              <a:rPr lang="ru-RU" sz="1600" dirty="0" err="1">
                <a:solidFill>
                  <a:srgbClr val="FFFF00"/>
                </a:solidFill>
              </a:rPr>
              <a:t>Клыбельную</a:t>
            </a:r>
            <a:r>
              <a:rPr lang="ru-RU" sz="1600" dirty="0">
                <a:solidFill>
                  <a:srgbClr val="FFFF00"/>
                </a:solidFill>
              </a:rPr>
              <a:t>»,  «</a:t>
            </a:r>
            <a:r>
              <a:rPr lang="ru-RU" sz="1600" dirty="0" err="1">
                <a:solidFill>
                  <a:srgbClr val="FFFF00"/>
                </a:solidFill>
              </a:rPr>
              <a:t>Кызыма</a:t>
            </a:r>
            <a:r>
              <a:rPr lang="ru-RU" sz="1600" dirty="0">
                <a:solidFill>
                  <a:srgbClr val="FFFF00"/>
                </a:solidFill>
              </a:rPr>
              <a:t>», «Когда она росла», «Моей дочери </a:t>
            </a:r>
            <a:r>
              <a:rPr lang="ru-RU" sz="1600" dirty="0" err="1">
                <a:solidFill>
                  <a:srgbClr val="FFFF00"/>
                </a:solidFill>
              </a:rPr>
              <a:t>Чулпан</a:t>
            </a:r>
            <a:r>
              <a:rPr lang="ru-RU" sz="1600" dirty="0">
                <a:solidFill>
                  <a:srgbClr val="FFFF00"/>
                </a:solidFill>
              </a:rPr>
              <a:t>».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7224" y="2928934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FFFF00"/>
                </a:solidFill>
              </a:rPr>
              <a:t>Муса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Джалиль</a:t>
            </a:r>
            <a:r>
              <a:rPr lang="ru-RU" b="1" dirty="0" smtClean="0">
                <a:solidFill>
                  <a:srgbClr val="FFFF00"/>
                </a:solidFill>
              </a:rPr>
              <a:t> с женой </a:t>
            </a:r>
            <a:r>
              <a:rPr lang="ru-RU" b="1" dirty="0" err="1" smtClean="0">
                <a:solidFill>
                  <a:srgbClr val="FFFF00"/>
                </a:solidFill>
              </a:rPr>
              <a:t>Аминой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488" y="214290"/>
            <a:ext cx="3571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FF00"/>
                </a:solidFill>
              </a:rPr>
              <a:t>     Война </a:t>
            </a:r>
            <a:endParaRPr lang="ru-RU" sz="36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928670"/>
            <a:ext cx="857256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Началась Великая Отечественная война .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Муса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Джалиль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уходит на фронт. Был политработником,  сотрудником фронтовой газеты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Отвага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 Писал о том, что он видел на фронте.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001_128873_origin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2000240"/>
            <a:ext cx="6715172" cy="447398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oabitskaya-tetrad-musa-djalil-6346-smal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357166"/>
            <a:ext cx="3548849" cy="238126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43438" y="1428736"/>
            <a:ext cx="41433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В 1942 году ,тяжелораненый, </a:t>
            </a:r>
            <a:r>
              <a:rPr lang="ru-RU" b="1" dirty="0" err="1" smtClean="0">
                <a:solidFill>
                  <a:srgbClr val="FFFF00"/>
                </a:solidFill>
              </a:rPr>
              <a:t>Муса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Джалиль</a:t>
            </a:r>
            <a:r>
              <a:rPr lang="ru-RU" b="1" dirty="0" smtClean="0">
                <a:solidFill>
                  <a:srgbClr val="FFFF00"/>
                </a:solidFill>
              </a:rPr>
              <a:t> попал в плен. 791 страшный день провёл поэт в немецких застенках. </a:t>
            </a:r>
          </a:p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500562" y="2786058"/>
            <a:ext cx="4429156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Тяжелый кошмар фашистского концлагеря не сломил поэта. С большим риском для жизни он создает подпольную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антифашисткую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организацию. Под руководством М.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Джалиля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устраивались побеги пленных из концлагеря, распространились среди заключенных листовки и патриотические стихи, сочиненные М.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Джалилем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велась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антифашистическая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пропаганда.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Побеги из лагеря повторялись все чаще и чаще, подпольщики действовали все смелее и смелее. М.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Джалиль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готовил крупный побег, когда вместе с товарищами был выдан предатели и схвачен.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Мусу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Джалиля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привезли  в Берлин и бросили в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Моабитскую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тюрьму, где содержались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антифашиты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62516_9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3571876"/>
            <a:ext cx="4214842" cy="25868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0" y="285728"/>
            <a:ext cx="3857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FF00"/>
                </a:solidFill>
              </a:rPr>
              <a:t>        Война        </a:t>
            </a:r>
            <a:endParaRPr lang="ru-RU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_04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714356"/>
            <a:ext cx="3500853" cy="2357454"/>
          </a:xfrm>
          <a:prstGeom prst="rect">
            <a:avLst/>
          </a:prstGeom>
        </p:spPr>
      </p:pic>
      <p:pic>
        <p:nvPicPr>
          <p:cNvPr id="3" name="Рисунок 2" descr="img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221" y="3500438"/>
            <a:ext cx="3479637" cy="314327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357686" y="2857496"/>
            <a:ext cx="407196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Стихи, которые он писал, сидя в берлинской тюрьме </a:t>
            </a:r>
            <a:r>
              <a:rPr lang="ru-RU" b="1" dirty="0" err="1" smtClean="0">
                <a:solidFill>
                  <a:srgbClr val="FFFF00"/>
                </a:solidFill>
              </a:rPr>
              <a:t>Маобит</a:t>
            </a:r>
            <a:r>
              <a:rPr lang="ru-RU" b="1" dirty="0" smtClean="0">
                <a:solidFill>
                  <a:srgbClr val="FFFF00"/>
                </a:solidFill>
              </a:rPr>
              <a:t>, вошли в сборник « </a:t>
            </a:r>
            <a:r>
              <a:rPr lang="ru-RU" b="1" dirty="0" err="1" smtClean="0">
                <a:solidFill>
                  <a:srgbClr val="FFFF00"/>
                </a:solidFill>
              </a:rPr>
              <a:t>Моабитские</a:t>
            </a:r>
            <a:r>
              <a:rPr lang="ru-RU" b="1" dirty="0" smtClean="0">
                <a:solidFill>
                  <a:srgbClr val="FFFF00"/>
                </a:solidFill>
              </a:rPr>
              <a:t> тетради». Из обрывков бумаги он сшил два блокнота. Чтобы скрыть от врага, он назвал “Турецко-немецким словарем” и хранил в складках своей убогой тюремной одежды.</a:t>
            </a:r>
          </a:p>
          <a:p>
            <a:r>
              <a:rPr lang="ru-RU" b="1" dirty="0" smtClean="0">
                <a:solidFill>
                  <a:srgbClr val="FFFF00"/>
                </a:solidFill>
              </a:rPr>
              <a:t>Перед казнью </a:t>
            </a:r>
            <a:r>
              <a:rPr lang="ru-RU" b="1" dirty="0" err="1" smtClean="0">
                <a:solidFill>
                  <a:srgbClr val="FFFF00"/>
                </a:solidFill>
              </a:rPr>
              <a:t>Муса</a:t>
            </a:r>
            <a:r>
              <a:rPr lang="ru-RU" b="1" dirty="0" smtClean="0">
                <a:solidFill>
                  <a:srgbClr val="FFFF00"/>
                </a:solidFill>
              </a:rPr>
              <a:t> передал блокноты бельгийскому партизану Андре </a:t>
            </a:r>
            <a:r>
              <a:rPr lang="ru-RU" b="1" dirty="0" err="1" smtClean="0">
                <a:solidFill>
                  <a:srgbClr val="FFFF00"/>
                </a:solidFill>
              </a:rPr>
              <a:t>Тиммермансу</a:t>
            </a:r>
            <a:r>
              <a:rPr lang="ru-RU" b="1" dirty="0" smtClean="0">
                <a:solidFill>
                  <a:srgbClr val="FFFF00"/>
                </a:solidFill>
              </a:rPr>
              <a:t>, который был заключен в тюрьму вместе с </a:t>
            </a:r>
            <a:r>
              <a:rPr lang="ru-RU" b="1" dirty="0" err="1" smtClean="0">
                <a:solidFill>
                  <a:srgbClr val="FFFF00"/>
                </a:solidFill>
              </a:rPr>
              <a:t>Мусой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Джалилем</a:t>
            </a:r>
            <a:r>
              <a:rPr lang="ru-RU" b="1" dirty="0" smtClean="0">
                <a:solidFill>
                  <a:srgbClr val="FFFF00"/>
                </a:solidFill>
              </a:rPr>
              <a:t>. 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429124" y="571480"/>
            <a:ext cx="3357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err="1" smtClean="0">
                <a:solidFill>
                  <a:srgbClr val="FFFF00"/>
                </a:solidFill>
              </a:rPr>
              <a:t>Маобитские</a:t>
            </a:r>
            <a:r>
              <a:rPr lang="ru-RU" sz="3600" dirty="0" smtClean="0">
                <a:solidFill>
                  <a:srgbClr val="FFFF00"/>
                </a:solidFill>
              </a:rPr>
              <a:t> тетради</a:t>
            </a:r>
            <a:endParaRPr lang="ru-RU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3eeec40423f62f164b96ea82b47e69_i-20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10" y="428604"/>
            <a:ext cx="4683140" cy="618174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8596" y="2143116"/>
            <a:ext cx="35719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Указом Президиума Верховного Совета СССР от 2 февраля 1956 года Мусе </a:t>
            </a:r>
            <a:r>
              <a:rPr lang="ru-RU" b="1" dirty="0" err="1" smtClean="0">
                <a:solidFill>
                  <a:srgbClr val="C00000"/>
                </a:solidFill>
              </a:rPr>
              <a:t>Джалилю</a:t>
            </a:r>
            <a:r>
              <a:rPr lang="ru-RU" b="1" dirty="0" smtClean="0">
                <a:solidFill>
                  <a:srgbClr val="C00000"/>
                </a:solidFill>
              </a:rPr>
              <a:t> за исключительную стойкость и мужество, проявленные в борьбе с немецко-фашистскими захватчиками, посмертно присвоено звание Героя Советского Союза. В Казани Мусе </a:t>
            </a:r>
            <a:r>
              <a:rPr lang="ru-RU" b="1" dirty="0" err="1" smtClean="0">
                <a:solidFill>
                  <a:srgbClr val="C00000"/>
                </a:solidFill>
              </a:rPr>
              <a:t>Джалилю</a:t>
            </a:r>
            <a:r>
              <a:rPr lang="ru-RU" b="1" dirty="0" smtClean="0">
                <a:solidFill>
                  <a:srgbClr val="C00000"/>
                </a:solidFill>
              </a:rPr>
              <a:t> поставлен памятник.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189</TotalTime>
  <Words>527</Words>
  <Application>Microsoft Office PowerPoint</Application>
  <PresentationFormat>Экран (4:3)</PresentationFormat>
  <Paragraphs>36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« Умирая, не умрёт герой,  Мужество останется в веках...»                          ( Муса Джалиль)</vt:lpstr>
      <vt:lpstr>татарский поэт Муса Джалиль ( Муса Мустафович Залилов)  ( 1906-1943)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 Умирая, не умрёт герой,  Мужество останется в веках...»                          ( Муса Джалиль)</dc:title>
  <dc:creator>Evgenia</dc:creator>
  <cp:lastModifiedBy>Пользователь</cp:lastModifiedBy>
  <cp:revision>22</cp:revision>
  <dcterms:created xsi:type="dcterms:W3CDTF">2016-01-01T17:45:24Z</dcterms:created>
  <dcterms:modified xsi:type="dcterms:W3CDTF">2020-05-01T20:53:08Z</dcterms:modified>
</cp:coreProperties>
</file>