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6" r:id="rId7"/>
    <p:sldId id="265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E5D-E115-4CCE-9E88-4E762951D4A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99B86-9358-4511-B432-8E79CA7D7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9B86-9358-4511-B432-8E79CA7D760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10C560-6C20-4F26-9ECF-FAE799372D13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CF2A8-E4AB-4F3F-B0E0-6CAB6C700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229600" cy="228600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« Умирая, не умрёт герой, 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Мужество останется в веках...»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                        ( </a:t>
            </a:r>
            <a:r>
              <a:rPr lang="ru-RU" sz="4000" i="1" dirty="0" err="1" smtClean="0">
                <a:solidFill>
                  <a:srgbClr val="C00000"/>
                </a:solidFill>
              </a:rPr>
              <a:t>Муса</a:t>
            </a: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 err="1" smtClean="0">
                <a:solidFill>
                  <a:srgbClr val="C00000"/>
                </a:solidFill>
              </a:rPr>
              <a:t>Джалиль</a:t>
            </a:r>
            <a:r>
              <a:rPr lang="ru-RU" sz="4000" i="1" dirty="0" smtClean="0">
                <a:solidFill>
                  <a:srgbClr val="C00000"/>
                </a:solidFill>
              </a:rPr>
              <a:t>)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793eeec40423f62f164b96ea82b47e69_i-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42" y="2786058"/>
            <a:ext cx="2985242" cy="3940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1241ac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3854920" cy="4964545"/>
          </a:xfrm>
          <a:prstGeom prst="rect">
            <a:avLst/>
          </a:prstGeom>
        </p:spPr>
      </p:pic>
      <p:pic>
        <p:nvPicPr>
          <p:cNvPr id="3" name="Рисунок 2" descr="orenbur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214686"/>
            <a:ext cx="4757744" cy="279310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9124" y="928670"/>
            <a:ext cx="42862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одном из стихотворений он писал: “Цель-то жизни в этом и заключается: жить так, чтобы и после смерти не умирать…”. Действительно, даже после смерти поэт продолжает жить, жить в своих бессмертных стихах. Он будет жить в памяти народа, пока будут живы его стихи.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928669"/>
            <a:ext cx="78157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Домашнее задание.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Times New Roman" pitchFamily="18" charset="0"/>
              </a:rPr>
              <a:t>Прочитать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Times New Roman" pitchFamily="18" charset="0"/>
              </a:rPr>
              <a:t> стихотворения:  </a:t>
            </a:r>
            <a:r>
              <a:rPr lang="ru-RU" sz="4800" i="1" dirty="0"/>
              <a:t>«Мои песни», «Дуб»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6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571480"/>
            <a:ext cx="4300510" cy="32861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татарский поэт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err="1" smtClean="0">
                <a:solidFill>
                  <a:srgbClr val="FFFF00"/>
                </a:solidFill>
              </a:rPr>
              <a:t>Муса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Джалиль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( </a:t>
            </a:r>
            <a:r>
              <a:rPr lang="ru-RU" sz="2800" dirty="0" err="1" smtClean="0">
                <a:solidFill>
                  <a:srgbClr val="FFFF00"/>
                </a:solidFill>
              </a:rPr>
              <a:t>Муса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Мустафович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Залилов</a:t>
            </a:r>
            <a:r>
              <a:rPr lang="ru-RU" sz="2800" dirty="0" smtClean="0">
                <a:solidFill>
                  <a:srgbClr val="FFFF00"/>
                </a:solidFill>
              </a:rPr>
              <a:t>)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( 1906-1943)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3765977455300p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571480"/>
            <a:ext cx="4286280" cy="5854553"/>
          </a:xfrm>
        </p:spPr>
      </p:pic>
      <p:sp>
        <p:nvSpPr>
          <p:cNvPr id="5" name="Прямоугольник 4"/>
          <p:cNvSpPr/>
          <p:nvPr/>
        </p:nvSpPr>
        <p:spPr>
          <a:xfrm>
            <a:off x="4714876" y="4286256"/>
            <a:ext cx="4214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Каков – не важно - ты с лица,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      Была бы светлой суть.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      Будь человеком до конца.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      С высоким сердцем будь!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  (  </a:t>
            </a:r>
            <a:r>
              <a:rPr lang="ru-RU" b="1" dirty="0" err="1" smtClean="0">
                <a:solidFill>
                  <a:srgbClr val="FFFF00"/>
                </a:solidFill>
              </a:rPr>
              <a:t>Муса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Джалиль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jalil1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3658876" cy="521495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1285860"/>
            <a:ext cx="37861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Будущий поэт родился 2 февраля (15) в 1906 году в далёкой деревушке под Оренбургом, в небогатой крестьянской семье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Залиловых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Поэтический дар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Муса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унаследовал от своей матери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Рахимы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. В юности она считалась первой певуньей на селе, не только знала много песен, сказок , но и сама сочиняла их.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b1ca310cb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4185359" cy="309324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86314" y="1285860"/>
            <a:ext cx="37147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b="1" dirty="0" err="1" smtClean="0">
                <a:solidFill>
                  <a:srgbClr val="FFFF00"/>
                </a:solidFill>
                <a:latin typeface="+mj-lt"/>
              </a:rPr>
              <a:t>Муса</a:t>
            </a: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 очень много учился:  Татарский институт народного образования  в Казани, литературный факультет МГУ.  После его  окончания  он работал ответственным редактором детских журналов.</a:t>
            </a:r>
          </a:p>
          <a:p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 Кипучий, деятельный по натуре, </a:t>
            </a:r>
            <a:r>
              <a:rPr lang="ru-RU" sz="1400" b="1" dirty="0" err="1" smtClean="0">
                <a:solidFill>
                  <a:srgbClr val="FFFF00"/>
                </a:solidFill>
                <a:latin typeface="+mj-lt"/>
              </a:rPr>
              <a:t>Муса</a:t>
            </a: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 создал детскую организацию                  “ Красный цветок”, в который вошли около 40 мальчишек и девчонок. Они ставили в деревне спектакли, проводили вечера, собрания, выпускали стенгазету и рукописный журнал, который </a:t>
            </a:r>
            <a:r>
              <a:rPr lang="ru-RU" sz="1400" b="1" dirty="0" err="1" smtClean="0">
                <a:solidFill>
                  <a:srgbClr val="FFFF00"/>
                </a:solidFill>
                <a:latin typeface="+mj-lt"/>
              </a:rPr>
              <a:t>Муса</a:t>
            </a: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 почти целиком заполнял своими стихами, пьесами и рассказами. В 1940 году издал сборник детских песен, выпустил сборник стихов “</a:t>
            </a:r>
            <a:r>
              <a:rPr lang="ru-RU" sz="1400" b="1" dirty="0" err="1" smtClean="0">
                <a:solidFill>
                  <a:srgbClr val="FFFF00"/>
                </a:solidFill>
                <a:latin typeface="+mj-lt"/>
              </a:rPr>
              <a:t>Кечкенә дуслар</a:t>
            </a: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” для детей, которых очень любил.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28604"/>
            <a:ext cx="3429024" cy="2571768"/>
          </a:xfrm>
          <a:prstGeom prst="rect">
            <a:avLst/>
          </a:prstGeom>
        </p:spPr>
      </p:pic>
      <p:pic>
        <p:nvPicPr>
          <p:cNvPr id="3" name="Рисунок 2" descr="jal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1904997" cy="2457057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143372" y="4214818"/>
            <a:ext cx="40719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Всей кровью тебя в бою защищу,        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Клятву родине дам своей, 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И звезду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Чулпан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на заре отыщу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И опять обрадуюсь ей.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Моя кровь не иссякнет в твоей крови,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Дочь, на свет рождённая мной.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Я отдам тебе трепет своей любви,</a:t>
            </a:r>
            <a:endParaRPr kumimoji="0" lang="ru-RU" sz="9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чтоб спокойно спать под землёй!</a:t>
            </a:r>
            <a:endParaRPr kumimoji="0" lang="ru-RU" sz="1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214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Много  </a:t>
            </a:r>
            <a:r>
              <a:rPr lang="ru-RU" sz="1600" dirty="0">
                <a:solidFill>
                  <a:srgbClr val="FFFF00"/>
                </a:solidFill>
              </a:rPr>
              <a:t>прекрасных стихотворений он посвятил своей </a:t>
            </a:r>
            <a:r>
              <a:rPr lang="ru-RU" sz="1600" dirty="0" smtClean="0">
                <a:solidFill>
                  <a:srgbClr val="FFFF00"/>
                </a:solidFill>
              </a:rPr>
              <a:t>дочери </a:t>
            </a:r>
            <a:r>
              <a:rPr lang="ru-RU" sz="1600" dirty="0" err="1" smtClean="0">
                <a:solidFill>
                  <a:srgbClr val="FFFF00"/>
                </a:solidFill>
              </a:rPr>
              <a:t>Чулпан</a:t>
            </a:r>
            <a:r>
              <a:rPr lang="ru-RU" sz="1600" dirty="0" smtClean="0">
                <a:solidFill>
                  <a:srgbClr val="FFFF00"/>
                </a:solidFill>
              </a:rPr>
              <a:t>: </a:t>
            </a:r>
            <a:r>
              <a:rPr lang="ru-RU" sz="1600" dirty="0">
                <a:solidFill>
                  <a:srgbClr val="FFFF00"/>
                </a:solidFill>
              </a:rPr>
              <a:t>«</a:t>
            </a:r>
            <a:r>
              <a:rPr lang="ru-RU" sz="1600" dirty="0" err="1">
                <a:solidFill>
                  <a:srgbClr val="FFFF00"/>
                </a:solidFill>
              </a:rPr>
              <a:t>Клыбельную</a:t>
            </a:r>
            <a:r>
              <a:rPr lang="ru-RU" sz="1600" dirty="0">
                <a:solidFill>
                  <a:srgbClr val="FFFF00"/>
                </a:solidFill>
              </a:rPr>
              <a:t>»,  «</a:t>
            </a:r>
            <a:r>
              <a:rPr lang="ru-RU" sz="1600" dirty="0" err="1">
                <a:solidFill>
                  <a:srgbClr val="FFFF00"/>
                </a:solidFill>
              </a:rPr>
              <a:t>Кызыма</a:t>
            </a:r>
            <a:r>
              <a:rPr lang="ru-RU" sz="1600" dirty="0">
                <a:solidFill>
                  <a:srgbClr val="FFFF00"/>
                </a:solidFill>
              </a:rPr>
              <a:t>», «Когда она росла», «Моей дочери </a:t>
            </a:r>
            <a:r>
              <a:rPr lang="ru-RU" sz="1600" dirty="0" err="1">
                <a:solidFill>
                  <a:srgbClr val="FFFF00"/>
                </a:solidFill>
              </a:rPr>
              <a:t>Чулпан</a:t>
            </a:r>
            <a:r>
              <a:rPr lang="ru-RU" sz="1600" dirty="0">
                <a:solidFill>
                  <a:srgbClr val="FFFF00"/>
                </a:solidFill>
              </a:rPr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Муса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Джалиль</a:t>
            </a:r>
            <a:r>
              <a:rPr lang="ru-RU" b="1" dirty="0" smtClean="0">
                <a:solidFill>
                  <a:srgbClr val="FFFF00"/>
                </a:solidFill>
              </a:rPr>
              <a:t> с женой </a:t>
            </a:r>
            <a:r>
              <a:rPr lang="ru-RU" b="1" dirty="0" err="1" smtClean="0">
                <a:solidFill>
                  <a:srgbClr val="FFFF00"/>
                </a:solidFill>
              </a:rPr>
              <a:t>Аминой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1429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Война 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28670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Началась Великая Отечественная война .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Джалиль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уходит на фронт. Был политработником,  сотрудником фронтовой газеты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Отвага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Писал о том, что он видел на фронте.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01_128873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0240"/>
            <a:ext cx="6715172" cy="44739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abitskaya-tetrad-musa-djalil-6346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548849" cy="2381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3438" y="1428736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1942 году ,тяжелораненый, </a:t>
            </a:r>
            <a:r>
              <a:rPr lang="ru-RU" b="1" dirty="0" err="1" smtClean="0">
                <a:solidFill>
                  <a:srgbClr val="FFFF00"/>
                </a:solidFill>
              </a:rPr>
              <a:t>Муса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Джалиль</a:t>
            </a:r>
            <a:r>
              <a:rPr lang="ru-RU" b="1" dirty="0" smtClean="0">
                <a:solidFill>
                  <a:srgbClr val="FFFF00"/>
                </a:solidFill>
              </a:rPr>
              <a:t> попал в плен. 791 страшный день провёл поэт в немецких застенках.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00562" y="2786058"/>
            <a:ext cx="44291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Тяжелый кошмар фашистского концлагеря не сломил поэта. С большим риском для жизни он создает подпольную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антифашисткую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организацию. Под руководством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Джалиля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устраивались побеги пленных из концлагеря, распространились среди заключенных листовки и патриотические стихи, сочиненные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Джалилем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велась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антифашистическая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пропаганда.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Побеги из лагеря повторялись все чаще и чаще, подпольщики действовали все смелее и смелее.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Джалиль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готовил крупный побег, когда вместе с товарищами был выдан предатели и схвачен.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Мусу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Джалиля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привезли  в Берлин и бросили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Моабитскую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тюрьму, где содержались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антифашиты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62516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4214842" cy="2586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8572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Война       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3500853" cy="2357454"/>
          </a:xfrm>
          <a:prstGeom prst="rect">
            <a:avLst/>
          </a:prstGeom>
        </p:spPr>
      </p:pic>
      <p:pic>
        <p:nvPicPr>
          <p:cNvPr id="3" name="Рисунок 2" descr="im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1" y="3500438"/>
            <a:ext cx="3479637" cy="3143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2857496"/>
            <a:ext cx="4071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Стихи, которые он писал, сидя в берлинской тюрьме </a:t>
            </a:r>
            <a:r>
              <a:rPr lang="ru-RU" b="1" dirty="0" err="1" smtClean="0">
                <a:solidFill>
                  <a:srgbClr val="FFFF00"/>
                </a:solidFill>
              </a:rPr>
              <a:t>Маобит</a:t>
            </a:r>
            <a:r>
              <a:rPr lang="ru-RU" b="1" dirty="0" smtClean="0">
                <a:solidFill>
                  <a:srgbClr val="FFFF00"/>
                </a:solidFill>
              </a:rPr>
              <a:t>, вошли в сборник « </a:t>
            </a:r>
            <a:r>
              <a:rPr lang="ru-RU" b="1" dirty="0" err="1" smtClean="0">
                <a:solidFill>
                  <a:srgbClr val="FFFF00"/>
                </a:solidFill>
              </a:rPr>
              <a:t>Моабитские</a:t>
            </a:r>
            <a:r>
              <a:rPr lang="ru-RU" b="1" dirty="0" smtClean="0">
                <a:solidFill>
                  <a:srgbClr val="FFFF00"/>
                </a:solidFill>
              </a:rPr>
              <a:t> тетради». Из обрывков бумаги он сшил два блокнота. Чтобы скрыть от врага, он назвал “Турецко-немецким словарем” и хранил в складках своей убогой тюремной одежды.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Перед казнью </a:t>
            </a:r>
            <a:r>
              <a:rPr lang="ru-RU" b="1" dirty="0" err="1" smtClean="0">
                <a:solidFill>
                  <a:srgbClr val="FFFF00"/>
                </a:solidFill>
              </a:rPr>
              <a:t>Муса</a:t>
            </a:r>
            <a:r>
              <a:rPr lang="ru-RU" b="1" dirty="0" smtClean="0">
                <a:solidFill>
                  <a:srgbClr val="FFFF00"/>
                </a:solidFill>
              </a:rPr>
              <a:t> передал блокноты бельгийскому партизану Андре </a:t>
            </a:r>
            <a:r>
              <a:rPr lang="ru-RU" b="1" dirty="0" err="1" smtClean="0">
                <a:solidFill>
                  <a:srgbClr val="FFFF00"/>
                </a:solidFill>
              </a:rPr>
              <a:t>Тиммермансу</a:t>
            </a:r>
            <a:r>
              <a:rPr lang="ru-RU" b="1" dirty="0" smtClean="0">
                <a:solidFill>
                  <a:srgbClr val="FFFF00"/>
                </a:solidFill>
              </a:rPr>
              <a:t>, который был заключен в тюрьму вместе с </a:t>
            </a:r>
            <a:r>
              <a:rPr lang="ru-RU" b="1" dirty="0" err="1" smtClean="0">
                <a:solidFill>
                  <a:srgbClr val="FFFF00"/>
                </a:solidFill>
              </a:rPr>
              <a:t>Мусой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Джалилем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57148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Маобитские</a:t>
            </a:r>
            <a:r>
              <a:rPr lang="ru-RU" sz="3600" dirty="0" smtClean="0">
                <a:solidFill>
                  <a:srgbClr val="FFFF00"/>
                </a:solidFill>
              </a:rPr>
              <a:t> тетради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3eeec40423f62f164b96ea82b47e69_i-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28604"/>
            <a:ext cx="4683140" cy="6181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3116"/>
            <a:ext cx="3571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Указом Президиума Верховного Совета СССР от 2 февраля 1956 года Мусе </a:t>
            </a:r>
            <a:r>
              <a:rPr lang="ru-RU" b="1" dirty="0" err="1" smtClean="0">
                <a:solidFill>
                  <a:srgbClr val="C00000"/>
                </a:solidFill>
              </a:rPr>
              <a:t>Джалилю</a:t>
            </a:r>
            <a:r>
              <a:rPr lang="ru-RU" b="1" dirty="0" smtClean="0">
                <a:solidFill>
                  <a:srgbClr val="C00000"/>
                </a:solidFill>
              </a:rPr>
              <a:t> за исключительную стойкость и мужество, проявленные в борьбе с немецко-фашистскими захватчиками, посмертно присвоено звание Героя Советского Союза. В Казани Мусе </a:t>
            </a:r>
            <a:r>
              <a:rPr lang="ru-RU" b="1" dirty="0" err="1" smtClean="0">
                <a:solidFill>
                  <a:srgbClr val="C00000"/>
                </a:solidFill>
              </a:rPr>
              <a:t>Джалилю</a:t>
            </a:r>
            <a:r>
              <a:rPr lang="ru-RU" b="1" dirty="0" smtClean="0">
                <a:solidFill>
                  <a:srgbClr val="C00000"/>
                </a:solidFill>
              </a:rPr>
              <a:t> поставлен памятник.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527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« Умирая, не умрёт герой,  Мужество останется в веках...»                          ( Муса Джалиль)</vt:lpstr>
      <vt:lpstr>татарский поэт Муса Джалиль ( Муса Мустафович Залилов)  ( 1906-1943)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Умирая, не умрёт герой,  Мужество останется в веках...»                          ( Муса Джалиль)</dc:title>
  <dc:creator>Evgenia</dc:creator>
  <cp:lastModifiedBy>Пользователь</cp:lastModifiedBy>
  <cp:revision>22</cp:revision>
  <dcterms:created xsi:type="dcterms:W3CDTF">2016-01-01T17:45:24Z</dcterms:created>
  <dcterms:modified xsi:type="dcterms:W3CDTF">2020-05-01T20:53:08Z</dcterms:modified>
</cp:coreProperties>
</file>