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6" r:id="rId3"/>
    <p:sldId id="258" r:id="rId4"/>
    <p:sldId id="259" r:id="rId5"/>
    <p:sldId id="260" r:id="rId6"/>
    <p:sldId id="261" r:id="rId7"/>
    <p:sldId id="263" r:id="rId8"/>
    <p:sldId id="266" r:id="rId9"/>
    <p:sldId id="262" r:id="rId10"/>
    <p:sldId id="265" r:id="rId11"/>
    <p:sldId id="264" r:id="rId12"/>
    <p:sldId id="267" r:id="rId13"/>
    <p:sldId id="268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956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5AEB7F-1516-42C8-8772-6A8D45D663C0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1E5AA1F-F29A-4AD5-943B-6CE8AA0FEAE7}">
      <dgm:prSet phldrT="[Текст]"/>
      <dgm:spPr/>
      <dgm:t>
        <a:bodyPr/>
        <a:lstStyle/>
        <a:p>
          <a:r>
            <a:rPr lang="ru-RU" dirty="0" smtClean="0"/>
            <a:t>1.</a:t>
          </a:r>
          <a:endParaRPr lang="ru-RU" dirty="0"/>
        </a:p>
      </dgm:t>
    </dgm:pt>
    <dgm:pt modelId="{076F2BDB-469B-437D-AE39-A35694E7E46D}" type="parTrans" cxnId="{25BC3C71-A51A-47AC-A679-E872BD9F9DE0}">
      <dgm:prSet/>
      <dgm:spPr/>
      <dgm:t>
        <a:bodyPr/>
        <a:lstStyle/>
        <a:p>
          <a:endParaRPr lang="ru-RU"/>
        </a:p>
      </dgm:t>
    </dgm:pt>
    <dgm:pt modelId="{6794188C-9D70-4FAD-89A1-133D72D78E50}" type="sibTrans" cxnId="{25BC3C71-A51A-47AC-A679-E872BD9F9DE0}">
      <dgm:prSet/>
      <dgm:spPr/>
      <dgm:t>
        <a:bodyPr/>
        <a:lstStyle/>
        <a:p>
          <a:endParaRPr lang="ru-RU"/>
        </a:p>
      </dgm:t>
    </dgm:pt>
    <dgm:pt modelId="{59E13612-E245-469C-AB2D-73A885B5C076}">
      <dgm:prSet phldrT="[Текст]" custT="1"/>
      <dgm:spPr/>
      <dgm:t>
        <a:bodyPr/>
        <a:lstStyle/>
        <a:p>
          <a:r>
            <a:rPr lang="ru-RU" sz="2400" b="1" i="1" dirty="0" smtClean="0">
              <a:solidFill>
                <a:schemeClr val="accent5">
                  <a:lumMod val="50000"/>
                </a:schemeClr>
              </a:solidFill>
            </a:rPr>
            <a:t>совокупность национальных хозяйств</a:t>
          </a:r>
          <a:r>
            <a:rPr lang="ru-RU" sz="2400" dirty="0" smtClean="0">
              <a:solidFill>
                <a:schemeClr val="accent5">
                  <a:lumMod val="50000"/>
                </a:schemeClr>
              </a:solidFill>
            </a:rPr>
            <a:t>, связанных политическими и экономическими отношениями;</a:t>
          </a:r>
          <a:endParaRPr lang="ru-RU" sz="2400" dirty="0">
            <a:solidFill>
              <a:schemeClr val="accent5">
                <a:lumMod val="50000"/>
              </a:schemeClr>
            </a:solidFill>
          </a:endParaRPr>
        </a:p>
      </dgm:t>
    </dgm:pt>
    <dgm:pt modelId="{F1880FEF-DC60-4D4E-9FBE-A380AE31E5C8}" type="parTrans" cxnId="{00EC6271-2A84-4585-9605-CA3C6AE4D566}">
      <dgm:prSet/>
      <dgm:spPr/>
      <dgm:t>
        <a:bodyPr/>
        <a:lstStyle/>
        <a:p>
          <a:endParaRPr lang="ru-RU"/>
        </a:p>
      </dgm:t>
    </dgm:pt>
    <dgm:pt modelId="{52D4F98F-06C7-48BF-965B-EC5C9DA92F05}" type="sibTrans" cxnId="{00EC6271-2A84-4585-9605-CA3C6AE4D566}">
      <dgm:prSet/>
      <dgm:spPr/>
      <dgm:t>
        <a:bodyPr/>
        <a:lstStyle/>
        <a:p>
          <a:endParaRPr lang="ru-RU"/>
        </a:p>
      </dgm:t>
    </dgm:pt>
    <dgm:pt modelId="{EF296613-6EE5-48EF-A39C-7086F9ECFE77}">
      <dgm:prSet phldrT="[Текст]"/>
      <dgm:spPr/>
      <dgm:t>
        <a:bodyPr/>
        <a:lstStyle/>
        <a:p>
          <a:r>
            <a:rPr lang="ru-RU" dirty="0" smtClean="0"/>
            <a:t>2.</a:t>
          </a:r>
          <a:endParaRPr lang="ru-RU" dirty="0"/>
        </a:p>
      </dgm:t>
    </dgm:pt>
    <dgm:pt modelId="{9E2340E8-F458-44C2-A535-E28D0AF74EE8}" type="parTrans" cxnId="{0B0181C5-AE53-4E7C-857D-7AC393034524}">
      <dgm:prSet/>
      <dgm:spPr/>
      <dgm:t>
        <a:bodyPr/>
        <a:lstStyle/>
        <a:p>
          <a:endParaRPr lang="ru-RU"/>
        </a:p>
      </dgm:t>
    </dgm:pt>
    <dgm:pt modelId="{7DC1FA8A-FCDD-4DFF-837C-216FCAA6A2A8}" type="sibTrans" cxnId="{0B0181C5-AE53-4E7C-857D-7AC393034524}">
      <dgm:prSet/>
      <dgm:spPr/>
      <dgm:t>
        <a:bodyPr/>
        <a:lstStyle/>
        <a:p>
          <a:endParaRPr lang="ru-RU"/>
        </a:p>
      </dgm:t>
    </dgm:pt>
    <dgm:pt modelId="{740F7629-E884-47E9-9054-68C7384397D8}">
      <dgm:prSet phldrT="[Текст]" custT="1"/>
      <dgm:spPr/>
      <dgm:t>
        <a:bodyPr/>
        <a:lstStyle/>
        <a:p>
          <a:pPr algn="l"/>
          <a:r>
            <a:rPr lang="ru-RU" sz="2400" b="1" i="1" dirty="0" smtClean="0">
              <a:solidFill>
                <a:srgbClr val="00B050"/>
              </a:solidFill>
            </a:rPr>
            <a:t>система международных экономических отношений</a:t>
          </a:r>
          <a:r>
            <a:rPr lang="ru-RU" sz="2400" dirty="0" smtClean="0">
              <a:solidFill>
                <a:srgbClr val="00B050"/>
              </a:solidFill>
            </a:rPr>
            <a:t>, связывающая национальные экономики</a:t>
          </a:r>
          <a:r>
            <a:rPr lang="ru-RU" sz="2300" dirty="0" smtClean="0">
              <a:solidFill>
                <a:srgbClr val="00B050"/>
              </a:solidFill>
            </a:rPr>
            <a:t>;</a:t>
          </a:r>
          <a:endParaRPr lang="ru-RU" sz="2300" dirty="0">
            <a:solidFill>
              <a:srgbClr val="00B050"/>
            </a:solidFill>
          </a:endParaRPr>
        </a:p>
      </dgm:t>
    </dgm:pt>
    <dgm:pt modelId="{997D59AA-3741-4EDE-8C90-83B8B594744B}" type="parTrans" cxnId="{EE061173-EBEB-44F5-A4C9-D26391346012}">
      <dgm:prSet/>
      <dgm:spPr/>
      <dgm:t>
        <a:bodyPr/>
        <a:lstStyle/>
        <a:p>
          <a:endParaRPr lang="ru-RU"/>
        </a:p>
      </dgm:t>
    </dgm:pt>
    <dgm:pt modelId="{5D1C43E3-5D87-4096-9DD5-BCE6416F7D71}" type="sibTrans" cxnId="{EE061173-EBEB-44F5-A4C9-D26391346012}">
      <dgm:prSet/>
      <dgm:spPr/>
      <dgm:t>
        <a:bodyPr/>
        <a:lstStyle/>
        <a:p>
          <a:endParaRPr lang="ru-RU"/>
        </a:p>
      </dgm:t>
    </dgm:pt>
    <dgm:pt modelId="{E1F1F15F-2CA9-4E23-90EE-B9F142BA751C}">
      <dgm:prSet phldrT="[Текст]"/>
      <dgm:spPr/>
      <dgm:t>
        <a:bodyPr/>
        <a:lstStyle/>
        <a:p>
          <a:r>
            <a:rPr lang="ru-RU" dirty="0" smtClean="0"/>
            <a:t>3.</a:t>
          </a:r>
          <a:endParaRPr lang="ru-RU" dirty="0"/>
        </a:p>
      </dgm:t>
    </dgm:pt>
    <dgm:pt modelId="{09A4A5BC-5B45-4405-8516-2F5C22DAC9D8}" type="parTrans" cxnId="{3F6921F7-EDD8-4E5E-BEA6-689CF65AD110}">
      <dgm:prSet/>
      <dgm:spPr/>
      <dgm:t>
        <a:bodyPr/>
        <a:lstStyle/>
        <a:p>
          <a:endParaRPr lang="ru-RU"/>
        </a:p>
      </dgm:t>
    </dgm:pt>
    <dgm:pt modelId="{89EE6A09-53A7-4BE2-8C7B-1C3278E8DBAF}" type="sibTrans" cxnId="{3F6921F7-EDD8-4E5E-BEA6-689CF65AD110}">
      <dgm:prSet/>
      <dgm:spPr/>
      <dgm:t>
        <a:bodyPr/>
        <a:lstStyle/>
        <a:p>
          <a:endParaRPr lang="ru-RU"/>
        </a:p>
      </dgm:t>
    </dgm:pt>
    <dgm:pt modelId="{0CE01597-5C3C-42CD-81F7-C620279EDE28}">
      <dgm:prSet phldrT="[Текст]" custT="1"/>
      <dgm:spPr/>
      <dgm:t>
        <a:bodyPr/>
        <a:lstStyle/>
        <a:p>
          <a:r>
            <a:rPr lang="ru-RU" sz="2400" b="1" i="1" dirty="0" smtClean="0">
              <a:solidFill>
                <a:schemeClr val="accent6">
                  <a:lumMod val="50000"/>
                </a:schemeClr>
              </a:solidFill>
            </a:rPr>
            <a:t>система, объединяющая экономику</a:t>
          </a:r>
          <a:r>
            <a:rPr lang="ru-RU" sz="2400" dirty="0" smtClean="0">
              <a:solidFill>
                <a:schemeClr val="accent6">
                  <a:lumMod val="50000"/>
                </a:schemeClr>
              </a:solidFill>
            </a:rPr>
            <a:t>, правовые нормы, регулирующие эти отношения.</a:t>
          </a:r>
          <a:endParaRPr lang="ru-RU" sz="2400" dirty="0">
            <a:solidFill>
              <a:schemeClr val="accent6">
                <a:lumMod val="50000"/>
              </a:schemeClr>
            </a:solidFill>
          </a:endParaRPr>
        </a:p>
      </dgm:t>
    </dgm:pt>
    <dgm:pt modelId="{47C81F0C-6ED6-4793-8D76-FA7D2E2A6E85}" type="parTrans" cxnId="{E4579448-19AE-416A-849C-CA6D8E3320B3}">
      <dgm:prSet/>
      <dgm:spPr/>
      <dgm:t>
        <a:bodyPr/>
        <a:lstStyle/>
        <a:p>
          <a:endParaRPr lang="ru-RU"/>
        </a:p>
      </dgm:t>
    </dgm:pt>
    <dgm:pt modelId="{426AD221-C213-4A3F-9649-2793894FD861}" type="sibTrans" cxnId="{E4579448-19AE-416A-849C-CA6D8E3320B3}">
      <dgm:prSet/>
      <dgm:spPr/>
      <dgm:t>
        <a:bodyPr/>
        <a:lstStyle/>
        <a:p>
          <a:endParaRPr lang="ru-RU"/>
        </a:p>
      </dgm:t>
    </dgm:pt>
    <dgm:pt modelId="{B830519F-223A-4C3F-8A39-DBD516555A25}" type="pres">
      <dgm:prSet presAssocID="{8E5AEB7F-1516-42C8-8772-6A8D45D663C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6B5426F-3FE2-497C-9B0C-20C5115C04D7}" type="pres">
      <dgm:prSet presAssocID="{41E5AA1F-F29A-4AD5-943B-6CE8AA0FEAE7}" presName="composite" presStyleCnt="0"/>
      <dgm:spPr/>
    </dgm:pt>
    <dgm:pt modelId="{B5F46423-CE05-43A4-BD5D-AC5A896C9656}" type="pres">
      <dgm:prSet presAssocID="{41E5AA1F-F29A-4AD5-943B-6CE8AA0FEAE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792556-52A0-4B0C-8A7B-C4984C5CB6AE}" type="pres">
      <dgm:prSet presAssocID="{41E5AA1F-F29A-4AD5-943B-6CE8AA0FEAE7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60DC93-FD6F-4736-8D21-D896FD6929A2}" type="pres">
      <dgm:prSet presAssocID="{6794188C-9D70-4FAD-89A1-133D72D78E50}" presName="sp" presStyleCnt="0"/>
      <dgm:spPr/>
    </dgm:pt>
    <dgm:pt modelId="{C3DB48F2-162F-4DDD-9E61-FB2AC825A4F8}" type="pres">
      <dgm:prSet presAssocID="{EF296613-6EE5-48EF-A39C-7086F9ECFE77}" presName="composite" presStyleCnt="0"/>
      <dgm:spPr/>
    </dgm:pt>
    <dgm:pt modelId="{2475940B-30C3-45D8-B8BE-6645D65703FE}" type="pres">
      <dgm:prSet presAssocID="{EF296613-6EE5-48EF-A39C-7086F9ECFE77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19F7E5-64B4-4D14-8F57-0152CDF95656}" type="pres">
      <dgm:prSet presAssocID="{EF296613-6EE5-48EF-A39C-7086F9ECFE77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79BD6F-6DFF-4F21-9AE6-A71645D44EB3}" type="pres">
      <dgm:prSet presAssocID="{7DC1FA8A-FCDD-4DFF-837C-216FCAA6A2A8}" presName="sp" presStyleCnt="0"/>
      <dgm:spPr/>
    </dgm:pt>
    <dgm:pt modelId="{85DA4A61-8372-434D-8F3F-C0FFF2C9BE2A}" type="pres">
      <dgm:prSet presAssocID="{E1F1F15F-2CA9-4E23-90EE-B9F142BA751C}" presName="composite" presStyleCnt="0"/>
      <dgm:spPr/>
    </dgm:pt>
    <dgm:pt modelId="{DE344EF9-3B38-4AB2-967E-17F55DEAF79D}" type="pres">
      <dgm:prSet presAssocID="{E1F1F15F-2CA9-4E23-90EE-B9F142BA751C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07E9E1-CF4D-4822-96F6-650CE11D93F2}" type="pres">
      <dgm:prSet presAssocID="{E1F1F15F-2CA9-4E23-90EE-B9F142BA751C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0EC6271-2A84-4585-9605-CA3C6AE4D566}" srcId="{41E5AA1F-F29A-4AD5-943B-6CE8AA0FEAE7}" destId="{59E13612-E245-469C-AB2D-73A885B5C076}" srcOrd="0" destOrd="0" parTransId="{F1880FEF-DC60-4D4E-9FBE-A380AE31E5C8}" sibTransId="{52D4F98F-06C7-48BF-965B-EC5C9DA92F05}"/>
    <dgm:cxn modelId="{3F6921F7-EDD8-4E5E-BEA6-689CF65AD110}" srcId="{8E5AEB7F-1516-42C8-8772-6A8D45D663C0}" destId="{E1F1F15F-2CA9-4E23-90EE-B9F142BA751C}" srcOrd="2" destOrd="0" parTransId="{09A4A5BC-5B45-4405-8516-2F5C22DAC9D8}" sibTransId="{89EE6A09-53A7-4BE2-8C7B-1C3278E8DBAF}"/>
    <dgm:cxn modelId="{E4579448-19AE-416A-849C-CA6D8E3320B3}" srcId="{E1F1F15F-2CA9-4E23-90EE-B9F142BA751C}" destId="{0CE01597-5C3C-42CD-81F7-C620279EDE28}" srcOrd="0" destOrd="0" parTransId="{47C81F0C-6ED6-4793-8D76-FA7D2E2A6E85}" sibTransId="{426AD221-C213-4A3F-9649-2793894FD861}"/>
    <dgm:cxn modelId="{68F0FCBE-38D1-44C0-AAEE-B7D042AE7BCB}" type="presOf" srcId="{740F7629-E884-47E9-9054-68C7384397D8}" destId="{7519F7E5-64B4-4D14-8F57-0152CDF95656}" srcOrd="0" destOrd="0" presId="urn:microsoft.com/office/officeart/2005/8/layout/chevron2"/>
    <dgm:cxn modelId="{A7269BBE-03D7-4904-BB02-9852697CD1D9}" type="presOf" srcId="{E1F1F15F-2CA9-4E23-90EE-B9F142BA751C}" destId="{DE344EF9-3B38-4AB2-967E-17F55DEAF79D}" srcOrd="0" destOrd="0" presId="urn:microsoft.com/office/officeart/2005/8/layout/chevron2"/>
    <dgm:cxn modelId="{1E8DA440-04EC-4D78-86E4-D6B8DDA13BA4}" type="presOf" srcId="{41E5AA1F-F29A-4AD5-943B-6CE8AA0FEAE7}" destId="{B5F46423-CE05-43A4-BD5D-AC5A896C9656}" srcOrd="0" destOrd="0" presId="urn:microsoft.com/office/officeart/2005/8/layout/chevron2"/>
    <dgm:cxn modelId="{70B403C0-3D8C-4A13-A665-32F98B47B370}" type="presOf" srcId="{8E5AEB7F-1516-42C8-8772-6A8D45D663C0}" destId="{B830519F-223A-4C3F-8A39-DBD516555A25}" srcOrd="0" destOrd="0" presId="urn:microsoft.com/office/officeart/2005/8/layout/chevron2"/>
    <dgm:cxn modelId="{0B0181C5-AE53-4E7C-857D-7AC393034524}" srcId="{8E5AEB7F-1516-42C8-8772-6A8D45D663C0}" destId="{EF296613-6EE5-48EF-A39C-7086F9ECFE77}" srcOrd="1" destOrd="0" parTransId="{9E2340E8-F458-44C2-A535-E28D0AF74EE8}" sibTransId="{7DC1FA8A-FCDD-4DFF-837C-216FCAA6A2A8}"/>
    <dgm:cxn modelId="{EF0AE30E-B898-436B-8F00-9BF226717C8F}" type="presOf" srcId="{EF296613-6EE5-48EF-A39C-7086F9ECFE77}" destId="{2475940B-30C3-45D8-B8BE-6645D65703FE}" srcOrd="0" destOrd="0" presId="urn:microsoft.com/office/officeart/2005/8/layout/chevron2"/>
    <dgm:cxn modelId="{25BC3C71-A51A-47AC-A679-E872BD9F9DE0}" srcId="{8E5AEB7F-1516-42C8-8772-6A8D45D663C0}" destId="{41E5AA1F-F29A-4AD5-943B-6CE8AA0FEAE7}" srcOrd="0" destOrd="0" parTransId="{076F2BDB-469B-437D-AE39-A35694E7E46D}" sibTransId="{6794188C-9D70-4FAD-89A1-133D72D78E50}"/>
    <dgm:cxn modelId="{1B765AEA-1A12-4DCA-A01B-E299C27DF56C}" type="presOf" srcId="{59E13612-E245-469C-AB2D-73A885B5C076}" destId="{7C792556-52A0-4B0C-8A7B-C4984C5CB6AE}" srcOrd="0" destOrd="0" presId="urn:microsoft.com/office/officeart/2005/8/layout/chevron2"/>
    <dgm:cxn modelId="{5B04530E-E951-4BC7-9163-81B2781CDE10}" type="presOf" srcId="{0CE01597-5C3C-42CD-81F7-C620279EDE28}" destId="{9407E9E1-CF4D-4822-96F6-650CE11D93F2}" srcOrd="0" destOrd="0" presId="urn:microsoft.com/office/officeart/2005/8/layout/chevron2"/>
    <dgm:cxn modelId="{EE061173-EBEB-44F5-A4C9-D26391346012}" srcId="{EF296613-6EE5-48EF-A39C-7086F9ECFE77}" destId="{740F7629-E884-47E9-9054-68C7384397D8}" srcOrd="0" destOrd="0" parTransId="{997D59AA-3741-4EDE-8C90-83B8B594744B}" sibTransId="{5D1C43E3-5D87-4096-9DD5-BCE6416F7D71}"/>
    <dgm:cxn modelId="{4B1298C4-DC4C-4DC5-8513-895E21810F3D}" type="presParOf" srcId="{B830519F-223A-4C3F-8A39-DBD516555A25}" destId="{26B5426F-3FE2-497C-9B0C-20C5115C04D7}" srcOrd="0" destOrd="0" presId="urn:microsoft.com/office/officeart/2005/8/layout/chevron2"/>
    <dgm:cxn modelId="{8AD92C1F-EF62-4AA3-B952-6DEC11126696}" type="presParOf" srcId="{26B5426F-3FE2-497C-9B0C-20C5115C04D7}" destId="{B5F46423-CE05-43A4-BD5D-AC5A896C9656}" srcOrd="0" destOrd="0" presId="urn:microsoft.com/office/officeart/2005/8/layout/chevron2"/>
    <dgm:cxn modelId="{A7A1EF7B-7C3D-4F51-A586-82D0B9A1D4F8}" type="presParOf" srcId="{26B5426F-3FE2-497C-9B0C-20C5115C04D7}" destId="{7C792556-52A0-4B0C-8A7B-C4984C5CB6AE}" srcOrd="1" destOrd="0" presId="urn:microsoft.com/office/officeart/2005/8/layout/chevron2"/>
    <dgm:cxn modelId="{9BA9ADD7-9504-4005-BE88-F02C63B56B65}" type="presParOf" srcId="{B830519F-223A-4C3F-8A39-DBD516555A25}" destId="{F860DC93-FD6F-4736-8D21-D896FD6929A2}" srcOrd="1" destOrd="0" presId="urn:microsoft.com/office/officeart/2005/8/layout/chevron2"/>
    <dgm:cxn modelId="{EBADB786-E1DE-4036-A4BF-413EA4F5F48A}" type="presParOf" srcId="{B830519F-223A-4C3F-8A39-DBD516555A25}" destId="{C3DB48F2-162F-4DDD-9E61-FB2AC825A4F8}" srcOrd="2" destOrd="0" presId="urn:microsoft.com/office/officeart/2005/8/layout/chevron2"/>
    <dgm:cxn modelId="{829715F0-FEA7-4C6D-95C0-1320D0DB90EB}" type="presParOf" srcId="{C3DB48F2-162F-4DDD-9E61-FB2AC825A4F8}" destId="{2475940B-30C3-45D8-B8BE-6645D65703FE}" srcOrd="0" destOrd="0" presId="urn:microsoft.com/office/officeart/2005/8/layout/chevron2"/>
    <dgm:cxn modelId="{B50ED79F-4957-4486-822F-9FC7A444D600}" type="presParOf" srcId="{C3DB48F2-162F-4DDD-9E61-FB2AC825A4F8}" destId="{7519F7E5-64B4-4D14-8F57-0152CDF95656}" srcOrd="1" destOrd="0" presId="urn:microsoft.com/office/officeart/2005/8/layout/chevron2"/>
    <dgm:cxn modelId="{92912633-918E-4E46-8BA3-87FBF1526049}" type="presParOf" srcId="{B830519F-223A-4C3F-8A39-DBD516555A25}" destId="{5879BD6F-6DFF-4F21-9AE6-A71645D44EB3}" srcOrd="3" destOrd="0" presId="urn:microsoft.com/office/officeart/2005/8/layout/chevron2"/>
    <dgm:cxn modelId="{2DF03208-04DE-4691-B14F-D898B466405E}" type="presParOf" srcId="{B830519F-223A-4C3F-8A39-DBD516555A25}" destId="{85DA4A61-8372-434D-8F3F-C0FFF2C9BE2A}" srcOrd="4" destOrd="0" presId="urn:microsoft.com/office/officeart/2005/8/layout/chevron2"/>
    <dgm:cxn modelId="{1673FFBF-4304-482F-8DC0-D1C41C4005A0}" type="presParOf" srcId="{85DA4A61-8372-434D-8F3F-C0FFF2C9BE2A}" destId="{DE344EF9-3B38-4AB2-967E-17F55DEAF79D}" srcOrd="0" destOrd="0" presId="urn:microsoft.com/office/officeart/2005/8/layout/chevron2"/>
    <dgm:cxn modelId="{DA529B58-3E2D-4BCC-AB37-A43F65CF72FD}" type="presParOf" srcId="{85DA4A61-8372-434D-8F3F-C0FFF2C9BE2A}" destId="{9407E9E1-CF4D-4822-96F6-650CE11D93F2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5F46423-CE05-43A4-BD5D-AC5A896C9656}">
      <dsp:nvSpPr>
        <dsp:cNvPr id="0" name=""/>
        <dsp:cNvSpPr/>
      </dsp:nvSpPr>
      <dsp:spPr>
        <a:xfrm rot="5400000">
          <a:off x="-263319" y="267217"/>
          <a:ext cx="1755463" cy="122882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1.</a:t>
          </a:r>
          <a:endParaRPr lang="ru-RU" sz="3400" kern="1200" dirty="0"/>
        </a:p>
      </dsp:txBody>
      <dsp:txXfrm rot="5400000">
        <a:off x="-263319" y="267217"/>
        <a:ext cx="1755463" cy="1228824"/>
      </dsp:txXfrm>
    </dsp:sp>
    <dsp:sp modelId="{7C792556-52A0-4B0C-8A7B-C4984C5CB6AE}">
      <dsp:nvSpPr>
        <dsp:cNvPr id="0" name=""/>
        <dsp:cNvSpPr/>
      </dsp:nvSpPr>
      <dsp:spPr>
        <a:xfrm rot="5400000">
          <a:off x="4365885" y="-3133162"/>
          <a:ext cx="1141051" cy="74151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i="1" kern="1200" dirty="0" smtClean="0">
              <a:solidFill>
                <a:schemeClr val="accent5">
                  <a:lumMod val="50000"/>
                </a:schemeClr>
              </a:solidFill>
            </a:rPr>
            <a:t>совокупность национальных хозяйств</a:t>
          </a:r>
          <a:r>
            <a:rPr lang="ru-RU" sz="2400" kern="1200" dirty="0" smtClean="0">
              <a:solidFill>
                <a:schemeClr val="accent5">
                  <a:lumMod val="50000"/>
                </a:schemeClr>
              </a:solidFill>
            </a:rPr>
            <a:t>, связанных политическими и экономическими отношениями;</a:t>
          </a:r>
          <a:endParaRPr lang="ru-RU" sz="2400" kern="1200" dirty="0">
            <a:solidFill>
              <a:schemeClr val="accent5">
                <a:lumMod val="50000"/>
              </a:schemeClr>
            </a:solidFill>
          </a:endParaRPr>
        </a:p>
      </dsp:txBody>
      <dsp:txXfrm rot="5400000">
        <a:off x="4365885" y="-3133162"/>
        <a:ext cx="1141051" cy="7415173"/>
      </dsp:txXfrm>
    </dsp:sp>
    <dsp:sp modelId="{2475940B-30C3-45D8-B8BE-6645D65703FE}">
      <dsp:nvSpPr>
        <dsp:cNvPr id="0" name=""/>
        <dsp:cNvSpPr/>
      </dsp:nvSpPr>
      <dsp:spPr>
        <a:xfrm rot="5400000">
          <a:off x="-263319" y="1830359"/>
          <a:ext cx="1755463" cy="1228824"/>
        </a:xfrm>
        <a:prstGeom prst="chevron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2.</a:t>
          </a:r>
          <a:endParaRPr lang="ru-RU" sz="3400" kern="1200" dirty="0"/>
        </a:p>
      </dsp:txBody>
      <dsp:txXfrm rot="5400000">
        <a:off x="-263319" y="1830359"/>
        <a:ext cx="1755463" cy="1228824"/>
      </dsp:txXfrm>
    </dsp:sp>
    <dsp:sp modelId="{7519F7E5-64B4-4D14-8F57-0152CDF95656}">
      <dsp:nvSpPr>
        <dsp:cNvPr id="0" name=""/>
        <dsp:cNvSpPr/>
      </dsp:nvSpPr>
      <dsp:spPr>
        <a:xfrm rot="5400000">
          <a:off x="4365885" y="-1570020"/>
          <a:ext cx="1141051" cy="74151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i="1" kern="1200" dirty="0" smtClean="0">
              <a:solidFill>
                <a:srgbClr val="00B050"/>
              </a:solidFill>
            </a:rPr>
            <a:t>система международных экономических отношений</a:t>
          </a:r>
          <a:r>
            <a:rPr lang="ru-RU" sz="2400" kern="1200" dirty="0" smtClean="0">
              <a:solidFill>
                <a:srgbClr val="00B050"/>
              </a:solidFill>
            </a:rPr>
            <a:t>, связывающая национальные экономики</a:t>
          </a:r>
          <a:r>
            <a:rPr lang="ru-RU" sz="2300" kern="1200" dirty="0" smtClean="0">
              <a:solidFill>
                <a:srgbClr val="00B050"/>
              </a:solidFill>
            </a:rPr>
            <a:t>;</a:t>
          </a:r>
          <a:endParaRPr lang="ru-RU" sz="2300" kern="1200" dirty="0">
            <a:solidFill>
              <a:srgbClr val="00B050"/>
            </a:solidFill>
          </a:endParaRPr>
        </a:p>
      </dsp:txBody>
      <dsp:txXfrm rot="5400000">
        <a:off x="4365885" y="-1570020"/>
        <a:ext cx="1141051" cy="7415173"/>
      </dsp:txXfrm>
    </dsp:sp>
    <dsp:sp modelId="{DE344EF9-3B38-4AB2-967E-17F55DEAF79D}">
      <dsp:nvSpPr>
        <dsp:cNvPr id="0" name=""/>
        <dsp:cNvSpPr/>
      </dsp:nvSpPr>
      <dsp:spPr>
        <a:xfrm rot="5400000">
          <a:off x="-263319" y="3393501"/>
          <a:ext cx="1755463" cy="1228824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3.</a:t>
          </a:r>
          <a:endParaRPr lang="ru-RU" sz="3400" kern="1200" dirty="0"/>
        </a:p>
      </dsp:txBody>
      <dsp:txXfrm rot="5400000">
        <a:off x="-263319" y="3393501"/>
        <a:ext cx="1755463" cy="1228824"/>
      </dsp:txXfrm>
    </dsp:sp>
    <dsp:sp modelId="{9407E9E1-CF4D-4822-96F6-650CE11D93F2}">
      <dsp:nvSpPr>
        <dsp:cNvPr id="0" name=""/>
        <dsp:cNvSpPr/>
      </dsp:nvSpPr>
      <dsp:spPr>
        <a:xfrm rot="5400000">
          <a:off x="4365885" y="-6878"/>
          <a:ext cx="1141051" cy="74151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i="1" kern="1200" dirty="0" smtClean="0">
              <a:solidFill>
                <a:schemeClr val="accent6">
                  <a:lumMod val="50000"/>
                </a:schemeClr>
              </a:solidFill>
            </a:rPr>
            <a:t>система, объединяющая экономику</a:t>
          </a:r>
          <a:r>
            <a:rPr lang="ru-RU" sz="2400" kern="1200" dirty="0" smtClean="0">
              <a:solidFill>
                <a:schemeClr val="accent6">
                  <a:lumMod val="50000"/>
                </a:schemeClr>
              </a:solidFill>
            </a:rPr>
            <a:t>, правовые нормы, регулирующие эти отношения.</a:t>
          </a:r>
          <a:endParaRPr lang="ru-RU" sz="2400" kern="1200" dirty="0">
            <a:solidFill>
              <a:schemeClr val="accent6">
                <a:lumMod val="50000"/>
              </a:schemeClr>
            </a:solidFill>
          </a:endParaRPr>
        </a:p>
      </dsp:txBody>
      <dsp:txXfrm rot="5400000">
        <a:off x="4365885" y="-6878"/>
        <a:ext cx="1141051" cy="74151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CDE4B0-0C26-4502-9293-B12E6ED05515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637109-26D4-4A76-A994-3A465D13756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AD0FF5-1C9E-465C-915F-F347420E7F5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A2B71-B9D1-4511-BC99-47B6BE5B9F8C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2FF2B-F6F9-4352-9551-F189DEC1C7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A2B71-B9D1-4511-BC99-47B6BE5B9F8C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2FF2B-F6F9-4352-9551-F189DEC1C7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A2B71-B9D1-4511-BC99-47B6BE5B9F8C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2FF2B-F6F9-4352-9551-F189DEC1C7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A2B71-B9D1-4511-BC99-47B6BE5B9F8C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2FF2B-F6F9-4352-9551-F189DEC1C7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A2B71-B9D1-4511-BC99-47B6BE5B9F8C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2FF2B-F6F9-4352-9551-F189DEC1C7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A2B71-B9D1-4511-BC99-47B6BE5B9F8C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2FF2B-F6F9-4352-9551-F189DEC1C7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A2B71-B9D1-4511-BC99-47B6BE5B9F8C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2FF2B-F6F9-4352-9551-F189DEC1C7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A2B71-B9D1-4511-BC99-47B6BE5B9F8C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2FF2B-F6F9-4352-9551-F189DEC1C7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A2B71-B9D1-4511-BC99-47B6BE5B9F8C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2FF2B-F6F9-4352-9551-F189DEC1C7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A2B71-B9D1-4511-BC99-47B6BE5B9F8C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2FF2B-F6F9-4352-9551-F189DEC1C7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A2B71-B9D1-4511-BC99-47B6BE5B9F8C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2FF2B-F6F9-4352-9551-F189DEC1C7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A2B71-B9D1-4511-BC99-47B6BE5B9F8C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2FF2B-F6F9-4352-9551-F189DEC1C7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gif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71613"/>
            <a:ext cx="7772400" cy="2028838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«Мировое хозяйство и международная торговля.» </a:t>
            </a:r>
            <a:endParaRPr lang="ru-RU" sz="4000" b="1" i="1" dirty="0">
              <a:solidFill>
                <a:schemeClr val="accent5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357158" y="3786191"/>
            <a:ext cx="8572560" cy="271464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Обществознание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класс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74" y="274638"/>
            <a:ext cx="6043626" cy="114300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atin typeface="Bookman Old Style" pitchFamily="18" charset="0"/>
              </a:rPr>
              <a:t>2.Внешняя торговля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8" name="Багетная рамка 7"/>
          <p:cNvSpPr/>
          <p:nvPr/>
        </p:nvSpPr>
        <p:spPr>
          <a:xfrm>
            <a:off x="214282" y="4857760"/>
            <a:ext cx="4857784" cy="1571636"/>
          </a:xfrm>
          <a:prstGeom prst="beve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ВТО</a:t>
            </a:r>
          </a:p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(Всемирная торговая организация)</a:t>
            </a:r>
            <a:endParaRPr lang="ru-RU" sz="2400" b="1" i="1" dirty="0">
              <a:solidFill>
                <a:schemeClr val="tx1">
                  <a:lumMod val="95000"/>
                  <a:lumOff val="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1" name="Прямоугольник с двумя скругленными соседними углами 10"/>
          <p:cNvSpPr/>
          <p:nvPr/>
        </p:nvSpPr>
        <p:spPr>
          <a:xfrm>
            <a:off x="5072066" y="1643050"/>
            <a:ext cx="3786214" cy="4786346"/>
          </a:xfrm>
          <a:prstGeom prst="round2Same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lang="ru-RU" sz="2400" b="1" i="1" dirty="0" smtClean="0">
                <a:solidFill>
                  <a:srgbClr val="7030A0"/>
                </a:solidFill>
                <a:latin typeface="Bookman Old Style" pitchFamily="18" charset="0"/>
              </a:rPr>
              <a:t>В настоящее время в ВТО состоит 157 стран, на долю которых в сумме приходилось 97 % мирового торгового оборота</a:t>
            </a:r>
            <a:endParaRPr lang="ru-RU" sz="2400" b="1" i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12" name="Прямоугольник с двумя скругленными соседними углами 11"/>
          <p:cNvSpPr/>
          <p:nvPr/>
        </p:nvSpPr>
        <p:spPr>
          <a:xfrm>
            <a:off x="5072066" y="1643050"/>
            <a:ext cx="4071934" cy="4786346"/>
          </a:xfrm>
          <a:prstGeom prst="round2Same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/>
            <a:r>
              <a:rPr lang="ru-RU" sz="2400" b="1" u="sng" dirty="0" smtClean="0">
                <a:solidFill>
                  <a:srgbClr val="7030A0"/>
                </a:solidFill>
                <a:latin typeface="Book Antiqua" pitchFamily="18" charset="0"/>
              </a:rPr>
              <a:t>Основные функции:</a:t>
            </a:r>
          </a:p>
          <a:p>
            <a:pPr marL="457200" indent="-457200"/>
            <a:r>
              <a:rPr lang="ru-RU" sz="2400" i="1" dirty="0" smtClean="0">
                <a:solidFill>
                  <a:srgbClr val="7030A0"/>
                </a:solidFill>
                <a:latin typeface="Book Antiqua" pitchFamily="18" charset="0"/>
              </a:rPr>
              <a:t>Все члены ВТО обязаны предоставлять всем другим членам режим наибольшего благоприятствования в торговле </a:t>
            </a:r>
            <a:endParaRPr lang="ru-RU" sz="2400" b="1" i="1" dirty="0">
              <a:solidFill>
                <a:srgbClr val="7030A0"/>
              </a:solidFill>
              <a:latin typeface="Book Antiqua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63" y="1662377"/>
            <a:ext cx="3954462" cy="2636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274638"/>
            <a:ext cx="5972188" cy="114300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atin typeface="Bookman Old Style" pitchFamily="18" charset="0"/>
              </a:rPr>
              <a:t>3.Внешнеторговая политика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285720" y="1428736"/>
            <a:ext cx="8643998" cy="2143140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деятельность </a:t>
            </a: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государств, направленную на развитие торговых отношений с другими странами мира или группами стран.</a:t>
            </a:r>
          </a:p>
        </p:txBody>
      </p:sp>
      <p:sp>
        <p:nvSpPr>
          <p:cNvPr id="5" name="Круглая лента лицом вниз 4"/>
          <p:cNvSpPr/>
          <p:nvPr/>
        </p:nvSpPr>
        <p:spPr>
          <a:xfrm>
            <a:off x="0" y="3500438"/>
            <a:ext cx="6286544" cy="1428760"/>
          </a:xfrm>
          <a:prstGeom prst="ellipseRibb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Bookman Old Style" pitchFamily="18" charset="0"/>
              </a:rPr>
              <a:t>протекционизм</a:t>
            </a:r>
            <a:endParaRPr lang="ru-RU" sz="2400" b="1" i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6" name="Круглая лента лицом вниз 5"/>
          <p:cNvSpPr/>
          <p:nvPr/>
        </p:nvSpPr>
        <p:spPr>
          <a:xfrm>
            <a:off x="3286116" y="4714884"/>
            <a:ext cx="6286544" cy="1428760"/>
          </a:xfrm>
          <a:prstGeom prst="ellipseRibb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Bookman Old Style" pitchFamily="18" charset="0"/>
              </a:rPr>
              <a:t>фритредерство</a:t>
            </a:r>
            <a:endParaRPr lang="ru-RU" sz="2400" b="1" i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6000768"/>
            <a:ext cx="4429188" cy="6429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С.175  Дайте определения этим понятиям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14290"/>
            <a:ext cx="7372344" cy="1143008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800" b="1" dirty="0" smtClean="0">
                <a:latin typeface="Bookman Old Style" pitchFamily="18" charset="0"/>
              </a:rPr>
              <a:t/>
            </a:r>
            <a:br>
              <a:rPr lang="ru-RU" sz="2800" b="1" dirty="0" smtClean="0">
                <a:latin typeface="Bookman Old Style" pitchFamily="18" charset="0"/>
              </a:rPr>
            </a:br>
            <a:r>
              <a:rPr lang="ru-RU" sz="2800" b="1" dirty="0" smtClean="0">
                <a:latin typeface="Bookman Old Style" pitchFamily="18" charset="0"/>
              </a:rPr>
              <a:t>Методы </a:t>
            </a:r>
            <a:br>
              <a:rPr lang="ru-RU" sz="2800" b="1" dirty="0" smtClean="0">
                <a:latin typeface="Bookman Old Style" pitchFamily="18" charset="0"/>
              </a:rPr>
            </a:br>
            <a:r>
              <a:rPr lang="ru-RU" sz="2800" b="1" dirty="0" smtClean="0">
                <a:latin typeface="Bookman Old Style" pitchFamily="18" charset="0"/>
              </a:rPr>
              <a:t>регулирования </a:t>
            </a:r>
            <a:r>
              <a:rPr lang="ru-RU" sz="2800" b="1" dirty="0">
                <a:latin typeface="Bookman Old Style" pitchFamily="18" charset="0"/>
              </a:rPr>
              <a:t>внешней торговли</a:t>
            </a:r>
            <a:br>
              <a:rPr lang="ru-RU" sz="2800" b="1" dirty="0">
                <a:latin typeface="Bookman Old Style" pitchFamily="18" charset="0"/>
              </a:rPr>
            </a:br>
            <a:endParaRPr lang="ru-RU" sz="2800" b="1" dirty="0">
              <a:latin typeface="Bookman Old Style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1928794" y="1428736"/>
            <a:ext cx="1071570" cy="857256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6357950" y="1428736"/>
            <a:ext cx="1071570" cy="857256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агетная рамка 5"/>
          <p:cNvSpPr/>
          <p:nvPr/>
        </p:nvSpPr>
        <p:spPr>
          <a:xfrm>
            <a:off x="428596" y="2357430"/>
            <a:ext cx="4071966" cy="1285884"/>
          </a:xfrm>
          <a:prstGeom prst="beve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Bookman Old Style" pitchFamily="18" charset="0"/>
              </a:rPr>
              <a:t>Тарифные</a:t>
            </a:r>
            <a:endParaRPr lang="ru-RU" sz="40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7" name="Багетная рамка 6"/>
          <p:cNvSpPr/>
          <p:nvPr/>
        </p:nvSpPr>
        <p:spPr>
          <a:xfrm>
            <a:off x="4572000" y="2357430"/>
            <a:ext cx="4357686" cy="1285884"/>
          </a:xfrm>
          <a:prstGeom prst="beve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Нетарифные</a:t>
            </a:r>
            <a:endParaRPr lang="ru-RU" sz="4000" b="1" dirty="0">
              <a:solidFill>
                <a:schemeClr val="accent5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0" y="3786190"/>
            <a:ext cx="4357718" cy="25717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Таможенные пошлины </a:t>
            </a:r>
          </a:p>
          <a:p>
            <a:pPr algn="ctr"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Импортные</a:t>
            </a:r>
          </a:p>
          <a:p>
            <a:pPr algn="ctr"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Экспортные</a:t>
            </a:r>
          </a:p>
          <a:p>
            <a:pPr algn="ctr"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транзитные</a:t>
            </a:r>
            <a:endParaRPr lang="ru-RU" sz="2400" b="1" i="1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500562" y="3786190"/>
            <a:ext cx="4429156" cy="257176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rabicPeriod"/>
            </a:pP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Оформление документов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Технические барьеры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Импортные квоты</a:t>
            </a:r>
            <a:endParaRPr lang="ru-RU" sz="2400" i="1" dirty="0" smtClean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sz="2400" i="1" dirty="0" smtClean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  <a:p>
            <a:pPr algn="ctr"/>
            <a:endParaRPr lang="ru-RU" sz="2400" b="1" i="1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214422"/>
            <a:ext cx="980129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274638"/>
            <a:ext cx="6758006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4.Обменные курсы валют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43306" y="1600200"/>
            <a:ext cx="5043494" cy="45259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Словарная работа: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(с.176-177)</a:t>
            </a:r>
          </a:p>
          <a:p>
            <a:pPr>
              <a:buFont typeface="Wingdings" pitchFamily="2" charset="2"/>
              <a:buChar char="ü"/>
            </a:pP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«валюта», </a:t>
            </a:r>
            <a:endParaRPr lang="ru-RU" b="1" i="1" dirty="0" smtClean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«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валютный курс», </a:t>
            </a:r>
            <a:endParaRPr lang="ru-RU" b="1" i="1" dirty="0" smtClean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«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обменный курс валют», </a:t>
            </a:r>
            <a:endParaRPr lang="ru-RU" b="1" i="1" dirty="0" smtClean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«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фиксированный курс валют» </a:t>
            </a:r>
            <a:endParaRPr lang="ru-RU" b="1" i="1" dirty="0" smtClean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«биржевой курс валют».</a:t>
            </a:r>
          </a:p>
        </p:txBody>
      </p:sp>
      <p:pic>
        <p:nvPicPr>
          <p:cNvPr id="9218" name="Picture 2" descr="Z:\мама\рабочий стол мама\Школа 2008-2011\Матер. по Презинтациям,АНИМАЦИЯ\Деньги\money30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428868"/>
            <a:ext cx="3143272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50" y="274638"/>
            <a:ext cx="6357938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993300"/>
                </a:solidFill>
              </a:rPr>
              <a:t>Задание на дом: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62" y="2285992"/>
            <a:ext cx="4572000" cy="28575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 fontScale="62500" lnSpcReduction="20000"/>
          </a:bodyPr>
          <a:lstStyle/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endParaRPr lang="ru-RU" sz="5400" b="1" dirty="0" smtClean="0">
              <a:solidFill>
                <a:srgbClr val="006600"/>
              </a:solidFill>
            </a:endParaRPr>
          </a:p>
          <a:p>
            <a:pPr algn="ctr">
              <a:buNone/>
            </a:pPr>
            <a:r>
              <a:rPr lang="ru-RU" sz="4800" b="1" i="1">
                <a:solidFill>
                  <a:schemeClr val="accent5">
                    <a:lumMod val="50000"/>
                  </a:schemeClr>
                </a:solidFill>
              </a:rPr>
              <a:t>§ </a:t>
            </a:r>
            <a:r>
              <a:rPr lang="ru-RU" sz="4800" b="1" i="1" smtClean="0">
                <a:solidFill>
                  <a:schemeClr val="accent5">
                    <a:lumMod val="50000"/>
                  </a:schemeClr>
                </a:solidFill>
              </a:rPr>
              <a:t>28, </a:t>
            </a:r>
            <a:r>
              <a:rPr lang="ru-RU" sz="4800" b="1" i="1" dirty="0">
                <a:solidFill>
                  <a:schemeClr val="accent5">
                    <a:lumMod val="50000"/>
                  </a:schemeClr>
                </a:solidFill>
              </a:rPr>
              <a:t>ответить на вопросы из рубрики «Проверь себя», </a:t>
            </a:r>
            <a:r>
              <a:rPr lang="ru-RU" sz="4800" b="1" i="1" dirty="0" smtClean="0">
                <a:solidFill>
                  <a:schemeClr val="accent5">
                    <a:lumMod val="50000"/>
                  </a:schemeClr>
                </a:solidFill>
              </a:rPr>
              <a:t>выполнить </a:t>
            </a:r>
            <a:r>
              <a:rPr lang="ru-RU" sz="4800" b="1" i="1" dirty="0">
                <a:solidFill>
                  <a:schemeClr val="accent5">
                    <a:lumMod val="50000"/>
                  </a:schemeClr>
                </a:solidFill>
              </a:rPr>
              <a:t>задания из </a:t>
            </a:r>
            <a:r>
              <a:rPr lang="ru-RU" sz="4800" b="1" i="1" dirty="0" smtClean="0">
                <a:solidFill>
                  <a:schemeClr val="accent5">
                    <a:lumMod val="50000"/>
                  </a:schemeClr>
                </a:solidFill>
              </a:rPr>
              <a:t>рубрики </a:t>
            </a:r>
            <a:r>
              <a:rPr lang="ru-RU" sz="4800" b="1" i="1" dirty="0">
                <a:solidFill>
                  <a:schemeClr val="accent5">
                    <a:lumMod val="50000"/>
                  </a:schemeClr>
                </a:solidFill>
              </a:rPr>
              <a:t>«В классе и дома».</a:t>
            </a:r>
          </a:p>
          <a:p>
            <a:pPr algn="ctr">
              <a:buNone/>
              <a:defRPr/>
            </a:pPr>
            <a:endParaRPr lang="ru-RU" sz="3800" b="1" i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3316" name="Picture 4" descr="Z:\мама\рабочий стол мама\Школа 2008-2011\Матер. по Презинтациям,АНИМАЦИЯ\Анимация для презентаций\школа\69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43688" y="1785938"/>
            <a:ext cx="2500312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928662" y="5429264"/>
            <a:ext cx="72152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71670" y="357167"/>
            <a:ext cx="6215106" cy="1071569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600" b="1" dirty="0" smtClean="0">
                <a:latin typeface="Bookman Old Style" pitchFamily="18" charset="0"/>
              </a:rPr>
              <a:t>1.Мировое хозяйство:</a:t>
            </a:r>
            <a:endParaRPr lang="ru-RU" sz="3600" b="1" dirty="0">
              <a:latin typeface="Bookman Old Style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214282" y="1754166"/>
          <a:ext cx="8643998" cy="4889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74638"/>
            <a:ext cx="5929354" cy="11430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600" b="1" dirty="0" smtClean="0">
                <a:latin typeface="Bookman Old Style" pitchFamily="18" charset="0"/>
              </a:rPr>
              <a:t>Мировая экономика</a:t>
            </a:r>
            <a:endParaRPr lang="ru-RU" sz="3600" b="1" dirty="0">
              <a:latin typeface="Bookman Old Style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3071802" y="1500174"/>
            <a:ext cx="3143272" cy="571504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несколько документов 5"/>
          <p:cNvSpPr/>
          <p:nvPr/>
        </p:nvSpPr>
        <p:spPr>
          <a:xfrm>
            <a:off x="214282" y="2143116"/>
            <a:ext cx="8572560" cy="3429024"/>
          </a:xfrm>
          <a:prstGeom prst="flowChartMultidocumen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u="sng" dirty="0">
                <a:solidFill>
                  <a:srgbClr val="002060"/>
                </a:solidFill>
                <a:latin typeface="Book Antiqua" pitchFamily="18" charset="0"/>
              </a:rPr>
              <a:t>это совокупность национальных хозяйств</a:t>
            </a:r>
            <a:r>
              <a:rPr lang="ru-RU" sz="2800" b="1" i="1" dirty="0">
                <a:solidFill>
                  <a:srgbClr val="002060"/>
                </a:solidFill>
                <a:latin typeface="Book Antiqua" pitchFamily="18" charset="0"/>
              </a:rPr>
              <a:t>, находящихся в постоянной динамике, движении, </a:t>
            </a:r>
            <a:r>
              <a:rPr lang="ru-RU" sz="2800" b="1" i="1" dirty="0" smtClean="0">
                <a:solidFill>
                  <a:srgbClr val="002060"/>
                </a:solidFill>
                <a:latin typeface="Book Antiqua" pitchFamily="18" charset="0"/>
              </a:rPr>
              <a:t>функционирующих по согласованным правилам</a:t>
            </a:r>
            <a:endParaRPr lang="ru-RU" sz="2800" b="1" i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pic>
        <p:nvPicPr>
          <p:cNvPr id="7" name="Picture 40" descr="a74a7c02b410aaf3a98cf8e0a1f7f986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357298"/>
            <a:ext cx="115804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2" descr="59bd12466e6a02aa933e73509b3328c3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5715016"/>
            <a:ext cx="1285884" cy="831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1" descr="5454a7f6abc2de16a47402fb23bd5a18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628" y="5572140"/>
            <a:ext cx="124460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715272" y="285728"/>
            <a:ext cx="116586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714480" y="1500174"/>
            <a:ext cx="874401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143636" y="1428735"/>
            <a:ext cx="1071570" cy="787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858116" y="4643446"/>
            <a:ext cx="1285884" cy="945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8010522" y="5786454"/>
            <a:ext cx="1133478" cy="83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571868" y="5500702"/>
            <a:ext cx="116586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7643834" y="1285860"/>
            <a:ext cx="126302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1785918" y="5572140"/>
            <a:ext cx="1500198" cy="110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6357949" y="5214950"/>
            <a:ext cx="1457335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274638"/>
            <a:ext cx="6186502" cy="11430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atin typeface="Bookman Old Style" pitchFamily="18" charset="0"/>
              </a:rPr>
              <a:t>Мировое хозяйство неоднородно</a:t>
            </a:r>
            <a:endParaRPr lang="ru-RU" b="1" dirty="0">
              <a:latin typeface="Bookman Old Style" pitchFamily="18" charset="0"/>
            </a:endParaRPr>
          </a:p>
        </p:txBody>
      </p:sp>
      <p:pic>
        <p:nvPicPr>
          <p:cNvPr id="4" name="Содержимое 3" descr="Z:\мама\рабочий стол мама\Школа 2008-2011\ЕГЭ\Схемы по Обществу\ЭКОНОМИК\15.files\image002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643050"/>
            <a:ext cx="5786478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Блок-схема: документ 4"/>
          <p:cNvSpPr/>
          <p:nvPr/>
        </p:nvSpPr>
        <p:spPr>
          <a:xfrm>
            <a:off x="6215074" y="1571612"/>
            <a:ext cx="2928926" cy="5072098"/>
          </a:xfrm>
          <a:prstGeom prst="flowChartDocumen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rgbClr val="C00000"/>
                </a:solidFill>
              </a:rPr>
              <a:t>В основе международного разделения труда лежит стремление стран к </a:t>
            </a:r>
            <a:r>
              <a:rPr lang="ru-RU" sz="2800" b="1" i="1" u="sng" dirty="0">
                <a:solidFill>
                  <a:srgbClr val="C00000"/>
                </a:solidFill>
              </a:rPr>
              <a:t>получению экономических выгод</a:t>
            </a:r>
            <a:r>
              <a:rPr lang="ru-RU" i="1" u="sng" dirty="0"/>
              <a:t>.</a:t>
            </a:r>
            <a:r>
              <a:rPr lang="ru-RU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274638"/>
            <a:ext cx="6143668" cy="93978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  <a:cs typeface="Times New Roman" pitchFamily="18" charset="0"/>
              </a:rPr>
              <a:t>Давид </a:t>
            </a:r>
            <a:r>
              <a:rPr lang="ru-RU" sz="3600" b="1" dirty="0" err="1" smtClean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  <a:cs typeface="Times New Roman" pitchFamily="18" charset="0"/>
              </a:rPr>
              <a:t>Рикардо</a:t>
            </a: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  <a:cs typeface="Times New Roman" pitchFamily="18" charset="0"/>
              </a:rPr>
              <a:t> (1772-1823)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500042"/>
            <a:ext cx="1357322" cy="1563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Рамка 4"/>
          <p:cNvSpPr/>
          <p:nvPr/>
        </p:nvSpPr>
        <p:spPr>
          <a:xfrm>
            <a:off x="357158" y="285728"/>
            <a:ext cx="1785918" cy="2000240"/>
          </a:xfrm>
          <a:prstGeom prst="fram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 flipH="1">
            <a:off x="2357422" y="1357298"/>
            <a:ext cx="6500858" cy="1357322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Теория сравнительных преимуществ во внешней торговле</a:t>
            </a:r>
          </a:p>
        </p:txBody>
      </p:sp>
      <p:sp>
        <p:nvSpPr>
          <p:cNvPr id="7" name="Выноска со стрелкой вверх 6"/>
          <p:cNvSpPr/>
          <p:nvPr/>
        </p:nvSpPr>
        <p:spPr>
          <a:xfrm>
            <a:off x="785786" y="2571744"/>
            <a:ext cx="7929618" cy="3786214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tx1"/>
                </a:solidFill>
                <a:latin typeface="Book Antiqua" pitchFamily="18" charset="0"/>
                <a:cs typeface="Times New Roman" pitchFamily="18" charset="0"/>
              </a:rPr>
              <a:t>Страна получает выгоду, если она специализируется на производстве тех товаров, средние издержки которых относительно меньше, чем при производстве тех же товаров в других странах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214290"/>
            <a:ext cx="5543560" cy="11430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latin typeface="Bookman Old Style" pitchFamily="18" charset="0"/>
              </a:rPr>
              <a:t>Специализация</a:t>
            </a:r>
            <a:endParaRPr lang="ru-RU" b="1" dirty="0">
              <a:latin typeface="Bookman Old Style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500174"/>
            <a:ext cx="2402463" cy="147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65038" y="1500174"/>
            <a:ext cx="2248435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Двойная стрелка влево/вправо 5"/>
          <p:cNvSpPr/>
          <p:nvPr/>
        </p:nvSpPr>
        <p:spPr>
          <a:xfrm>
            <a:off x="2571736" y="1428736"/>
            <a:ext cx="4071966" cy="1571636"/>
          </a:xfrm>
          <a:prstGeom prst="left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Вино и сукно</a:t>
            </a:r>
            <a:endParaRPr lang="ru-RU" sz="28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8" y="3643315"/>
            <a:ext cx="395287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06329" y="3643314"/>
            <a:ext cx="390908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Выгнутая вправо стрелка 8"/>
          <p:cNvSpPr/>
          <p:nvPr/>
        </p:nvSpPr>
        <p:spPr>
          <a:xfrm>
            <a:off x="8001024" y="2285992"/>
            <a:ext cx="1142976" cy="1928826"/>
          </a:xfrm>
          <a:prstGeom prst="curvedLef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лево стрелка 9"/>
          <p:cNvSpPr/>
          <p:nvPr/>
        </p:nvSpPr>
        <p:spPr>
          <a:xfrm>
            <a:off x="0" y="2285992"/>
            <a:ext cx="1142976" cy="2071702"/>
          </a:xfrm>
          <a:prstGeom prst="curvedRightArrow">
            <a:avLst>
              <a:gd name="adj1" fmla="val 25000"/>
              <a:gd name="adj2" fmla="val 50000"/>
              <a:gd name="adj3" fmla="val 26334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000496" y="2714620"/>
            <a:ext cx="135732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 3 3"/>
          <p:cNvSpPr/>
          <p:nvPr/>
        </p:nvSpPr>
        <p:spPr>
          <a:xfrm>
            <a:off x="500063" y="2786063"/>
            <a:ext cx="2500312" cy="928687"/>
          </a:xfrm>
          <a:prstGeom prst="borderCallout3">
            <a:avLst>
              <a:gd name="adj1" fmla="val -135974"/>
              <a:gd name="adj2" fmla="val 77871"/>
              <a:gd name="adj3" fmla="val 18750"/>
              <a:gd name="adj4" fmla="val -16667"/>
              <a:gd name="adj5" fmla="val 100000"/>
              <a:gd name="adj6" fmla="val -16667"/>
              <a:gd name="adj7" fmla="val 112963"/>
              <a:gd name="adj8" fmla="val -833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СЫРЬЕВЫЕ СТРАНЫ</a:t>
            </a:r>
            <a:endParaRPr lang="en-US" sz="2400" b="1" dirty="0"/>
          </a:p>
        </p:txBody>
      </p:sp>
      <p:sp>
        <p:nvSpPr>
          <p:cNvPr id="5" name="Выноска 3 4"/>
          <p:cNvSpPr/>
          <p:nvPr/>
        </p:nvSpPr>
        <p:spPr>
          <a:xfrm>
            <a:off x="3214688" y="2428875"/>
            <a:ext cx="2500312" cy="928688"/>
          </a:xfrm>
          <a:prstGeom prst="borderCallout3">
            <a:avLst>
              <a:gd name="adj1" fmla="val -86744"/>
              <a:gd name="adj2" fmla="val 55667"/>
              <a:gd name="adj3" fmla="val 18750"/>
              <a:gd name="adj4" fmla="val -16667"/>
              <a:gd name="adj5" fmla="val 100000"/>
              <a:gd name="adj6" fmla="val -16667"/>
              <a:gd name="adj7" fmla="val 112963"/>
              <a:gd name="adj8" fmla="val -8333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АГРАРНЫЕ СТРАНЫ</a:t>
            </a:r>
            <a:endParaRPr lang="en-US" sz="2400" b="1" dirty="0"/>
          </a:p>
        </p:txBody>
      </p:sp>
      <p:sp>
        <p:nvSpPr>
          <p:cNvPr id="6" name="Выноска 3 5"/>
          <p:cNvSpPr/>
          <p:nvPr/>
        </p:nvSpPr>
        <p:spPr>
          <a:xfrm>
            <a:off x="5857875" y="2786063"/>
            <a:ext cx="3071813" cy="928687"/>
          </a:xfrm>
          <a:prstGeom prst="borderCallout3">
            <a:avLst>
              <a:gd name="adj1" fmla="val -128942"/>
              <a:gd name="adj2" fmla="val -19146"/>
              <a:gd name="adj3" fmla="val 18750"/>
              <a:gd name="adj4" fmla="val -16667"/>
              <a:gd name="adj5" fmla="val 100000"/>
              <a:gd name="adj6" fmla="val -16667"/>
              <a:gd name="adj7" fmla="val 112963"/>
              <a:gd name="adj8" fmla="val -8333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ПРОМЫШЛЕННЫЕ СТРАНЫ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00063" y="3929063"/>
            <a:ext cx="2000250" cy="9239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СТРАНЫ   ПЕРСИДСКОГО ЗАЛИВА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00063" y="4929188"/>
            <a:ext cx="2000250" cy="3698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ЗАМБИЯ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00063" y="5429250"/>
            <a:ext cx="2000250" cy="3698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ЯМАЙКА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00063" y="5929313"/>
            <a:ext cx="2000250" cy="3698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НАМИБИЯ</a:t>
            </a:r>
            <a:endParaRPr lang="en-US" b="1" dirty="0"/>
          </a:p>
        </p:txBody>
      </p:sp>
      <p:pic>
        <p:nvPicPr>
          <p:cNvPr id="2050" name="Picture 2" descr="C:\Users\Sergey\Desktop\МГРТ\oil_big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43188" y="1928813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Users\Sergey\Desktop\МГРТ\медь 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71750" y="2214563"/>
            <a:ext cx="4286250" cy="423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C:\Users\Sergey\Desktop\МГРТ\боксит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500" y="2214563"/>
            <a:ext cx="539115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C:\Users\Sergey\Desktop\МГРТ\80930_379.jpeg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57500" y="2428875"/>
            <a:ext cx="520700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3286125" y="3786188"/>
            <a:ext cx="2428875" cy="46196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КЕНИЯ</a:t>
            </a:r>
            <a:endParaRPr lang="en-US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286125" y="4429125"/>
            <a:ext cx="2428875" cy="46196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ГАНА</a:t>
            </a:r>
            <a:endParaRPr 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286125" y="5072063"/>
            <a:ext cx="2428875" cy="46196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СУДАН</a:t>
            </a:r>
            <a:endParaRPr lang="en-US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286125" y="5643563"/>
            <a:ext cx="2428875" cy="46196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ЭКВАДОР</a:t>
            </a:r>
            <a:endParaRPr lang="en-US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286125" y="6215063"/>
            <a:ext cx="2428875" cy="46196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Н.ЗЕЛАНДИЯ</a:t>
            </a:r>
            <a:endParaRPr lang="en-US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357938" y="3857625"/>
            <a:ext cx="2428875" cy="4619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C</a:t>
            </a:r>
            <a:r>
              <a:rPr lang="ru-RU" sz="2400" b="1" dirty="0"/>
              <a:t>ША</a:t>
            </a:r>
            <a:endParaRPr lang="en-US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357938" y="4429125"/>
            <a:ext cx="2428875" cy="4619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ЯПОНИЯ</a:t>
            </a:r>
            <a:endParaRPr lang="en-US" sz="2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357938" y="5000625"/>
            <a:ext cx="2428875" cy="4619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ГЕРМАНИЯ</a:t>
            </a:r>
            <a:endParaRPr lang="en-US" sz="2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357938" y="5572125"/>
            <a:ext cx="2428875" cy="4619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КИТАЙ</a:t>
            </a:r>
            <a:endParaRPr lang="en-US" sz="2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357938" y="6143625"/>
            <a:ext cx="2428875" cy="4619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КОРЕЯ</a:t>
            </a:r>
            <a:endParaRPr lang="en-US" sz="2400" b="1" dirty="0"/>
          </a:p>
        </p:txBody>
      </p:sp>
      <p:grpSp>
        <p:nvGrpSpPr>
          <p:cNvPr id="3" name="Группа 26"/>
          <p:cNvGrpSpPr>
            <a:grpSpLocks/>
          </p:cNvGrpSpPr>
          <p:nvPr/>
        </p:nvGrpSpPr>
        <p:grpSpPr bwMode="auto">
          <a:xfrm>
            <a:off x="6191250" y="1214438"/>
            <a:ext cx="2952750" cy="5143500"/>
            <a:chOff x="6191229" y="1214422"/>
            <a:chExt cx="2952771" cy="5143536"/>
          </a:xfrm>
        </p:grpSpPr>
        <p:pic>
          <p:nvPicPr>
            <p:cNvPr id="15389" name="Picture 6" descr="C:\Users\Sergey\Desktop\МГРТ\чай.jpg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6786578" y="1214422"/>
              <a:ext cx="1999288" cy="2928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90" name="Picture 7" descr="C:\Users\Sergey\Desktop\МГРТ\кофе.jpg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6191229" y="4143380"/>
              <a:ext cx="2952771" cy="2214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56" name="Picture 8" descr="C:\Users\Sergey\Desktop\МГРТ\какао 2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357813" y="2428875"/>
            <a:ext cx="3786187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 descr="C:\Users\Sergey\Desktop\МГРТ\хлопок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429250" y="2571750"/>
            <a:ext cx="3714750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 descr="C:\Users\Sergey\Desktop\МГРТ\бананы 2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5843588" y="1643063"/>
            <a:ext cx="3300412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 descr="C:\Users\Sergey\Desktop\МГРТ\овцы Новой Зеландии.jp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5786438" y="3857625"/>
            <a:ext cx="3357562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1500166" y="274638"/>
            <a:ext cx="7186634" cy="114300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latin typeface="Bookman Old Style" pitchFamily="18" charset="0"/>
              </a:rPr>
              <a:t>Специализация:</a:t>
            </a:r>
            <a:endParaRPr lang="ru-RU" b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7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7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2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2143108" y="274638"/>
            <a:ext cx="6543692" cy="1143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2.Внешняя торговля</a:t>
            </a: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5" name="Багетная рамка 4"/>
          <p:cNvSpPr/>
          <p:nvPr/>
        </p:nvSpPr>
        <p:spPr>
          <a:xfrm>
            <a:off x="500034" y="1643050"/>
            <a:ext cx="8143932" cy="1857388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Bookman Old Style" pitchFamily="18" charset="0"/>
              </a:rPr>
              <a:t>Торговля между странами, состоящая из ИМПОРТА( ввоза) и ЭКСПОРТА (вывоза) товаров и услуг.</a:t>
            </a:r>
            <a:endParaRPr lang="ru-RU" sz="2400" b="1" i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7170" name="Picture 2" descr="Z:\мама\рабочий стол мама\Школа 2008-2011\Матер. по Презинтациям,АНИМАЦИЯ\Часы\254249182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868" y="3500438"/>
            <a:ext cx="2258870" cy="2071702"/>
          </a:xfrm>
          <a:prstGeom prst="rect">
            <a:avLst/>
          </a:prstGeom>
          <a:noFill/>
        </p:spPr>
      </p:pic>
      <p:sp>
        <p:nvSpPr>
          <p:cNvPr id="8" name="Выгнутая вверх стрелка 7"/>
          <p:cNvSpPr/>
          <p:nvPr/>
        </p:nvSpPr>
        <p:spPr>
          <a:xfrm>
            <a:off x="5643570" y="3643314"/>
            <a:ext cx="2500330" cy="1071570"/>
          </a:xfrm>
          <a:prstGeom prst="curved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верх стрелка 8"/>
          <p:cNvSpPr/>
          <p:nvPr/>
        </p:nvSpPr>
        <p:spPr>
          <a:xfrm flipH="1">
            <a:off x="1142976" y="3643314"/>
            <a:ext cx="2581292" cy="1071570"/>
          </a:xfrm>
          <a:prstGeom prst="curved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786446" y="4643446"/>
            <a:ext cx="3357554" cy="85725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Bookman Old Style" pitchFamily="18" charset="0"/>
              </a:rPr>
              <a:t>Экспорт</a:t>
            </a:r>
            <a:endParaRPr lang="ru-RU" sz="28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52400" y="4795846"/>
            <a:ext cx="3643306" cy="85725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Bookman Old Style" pitchFamily="18" charset="0"/>
              </a:rPr>
              <a:t>Импорт </a:t>
            </a:r>
            <a:endParaRPr lang="ru-RU" sz="28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2786050" y="5643578"/>
            <a:ext cx="4429156" cy="1000132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Bookman Old Style" pitchFamily="18" charset="0"/>
              </a:rPr>
              <a:t>Внешнеторговый оборот</a:t>
            </a:r>
            <a:endParaRPr lang="ru-RU" sz="28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74" y="274638"/>
            <a:ext cx="6043626" cy="114300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atin typeface="Bookman Old Style" pitchFamily="18" charset="0"/>
              </a:rPr>
              <a:t>2.Внешняя торговля</a:t>
            </a:r>
            <a:endParaRPr lang="ru-RU" b="1" dirty="0">
              <a:latin typeface="Bookman Old Style" pitchFamily="18" charset="0"/>
            </a:endParaRPr>
          </a:p>
        </p:txBody>
      </p:sp>
      <p:pic>
        <p:nvPicPr>
          <p:cNvPr id="51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1500174"/>
            <a:ext cx="3954469" cy="2960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Багетная рамка 7"/>
          <p:cNvSpPr/>
          <p:nvPr/>
        </p:nvSpPr>
        <p:spPr>
          <a:xfrm>
            <a:off x="214282" y="4857760"/>
            <a:ext cx="4857784" cy="1571636"/>
          </a:xfrm>
          <a:prstGeom prst="beve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МВФ</a:t>
            </a:r>
          </a:p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(Международный валютный фонд)</a:t>
            </a:r>
            <a:endParaRPr lang="ru-RU" sz="2400" b="1" i="1" dirty="0">
              <a:solidFill>
                <a:schemeClr val="tx1">
                  <a:lumMod val="95000"/>
                  <a:lumOff val="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1" name="Прямоугольник с двумя скругленными соседними углами 10"/>
          <p:cNvSpPr/>
          <p:nvPr/>
        </p:nvSpPr>
        <p:spPr>
          <a:xfrm>
            <a:off x="5143504" y="1643050"/>
            <a:ext cx="3786214" cy="4786346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lang="ru-RU" sz="2400" b="1" i="1" dirty="0" smtClean="0">
                <a:solidFill>
                  <a:srgbClr val="7030A0"/>
                </a:solidFill>
                <a:latin typeface="Bookman Old Style" pitchFamily="18" charset="0"/>
              </a:rPr>
              <a:t>В настоящее время МВФ объединяет 187 государств, а в его структурах работают 2500 человек из 133 стран.</a:t>
            </a:r>
            <a:endParaRPr lang="ru-RU" sz="2400" b="1" i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12" name="Прямоугольник с двумя скругленными соседними углами 11"/>
          <p:cNvSpPr/>
          <p:nvPr/>
        </p:nvSpPr>
        <p:spPr>
          <a:xfrm>
            <a:off x="5143504" y="1643050"/>
            <a:ext cx="3786214" cy="4786346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/>
            <a:r>
              <a:rPr lang="ru-RU" sz="2400" b="1" u="sng" dirty="0" smtClean="0">
                <a:solidFill>
                  <a:srgbClr val="7030A0"/>
                </a:solidFill>
                <a:latin typeface="Book Antiqua" pitchFamily="18" charset="0"/>
              </a:rPr>
              <a:t>Основные функции: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i="1" dirty="0" smtClean="0">
                <a:solidFill>
                  <a:srgbClr val="7030A0"/>
                </a:solidFill>
                <a:latin typeface="Book Antiqua" pitchFamily="18" charset="0"/>
              </a:rPr>
              <a:t>содействие международному сотрудничеству в денежной политике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i="1" dirty="0" smtClean="0">
                <a:solidFill>
                  <a:srgbClr val="7030A0"/>
                </a:solidFill>
                <a:latin typeface="Book Antiqua" pitchFamily="18" charset="0"/>
              </a:rPr>
              <a:t>расширение мировой торговли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i="1" dirty="0" smtClean="0">
                <a:solidFill>
                  <a:srgbClr val="7030A0"/>
                </a:solidFill>
                <a:latin typeface="Book Antiqua" pitchFamily="18" charset="0"/>
              </a:rPr>
              <a:t> кредитование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i="1" dirty="0" smtClean="0">
                <a:solidFill>
                  <a:srgbClr val="7030A0"/>
                </a:solidFill>
                <a:latin typeface="Book Antiqua" pitchFamily="18" charset="0"/>
              </a:rPr>
              <a:t> стабилизация денежных обменных курсов</a:t>
            </a:r>
            <a:endParaRPr lang="ru-RU" sz="2400" b="1" i="1" dirty="0">
              <a:solidFill>
                <a:srgbClr val="7030A0"/>
              </a:solidFill>
              <a:latin typeface="Book Antiqua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643174" y="285728"/>
            <a:ext cx="6043626" cy="1143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2.Внешняя торговля</a:t>
            </a: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363</Words>
  <Application>Microsoft Office PowerPoint</Application>
  <PresentationFormat>Экран (4:3)</PresentationFormat>
  <Paragraphs>85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«Мировое хозяйство и международная торговля.» </vt:lpstr>
      <vt:lpstr>1.Мировое хозяйство:</vt:lpstr>
      <vt:lpstr>Мировая экономика</vt:lpstr>
      <vt:lpstr>Мировое хозяйство неоднородно</vt:lpstr>
      <vt:lpstr>Давид Рикардо (1772-1823)</vt:lpstr>
      <vt:lpstr>Специализация</vt:lpstr>
      <vt:lpstr>Специализация:</vt:lpstr>
      <vt:lpstr>2.Внешняя торговля</vt:lpstr>
      <vt:lpstr>2.Внешняя торговля</vt:lpstr>
      <vt:lpstr>2.Внешняя торговля</vt:lpstr>
      <vt:lpstr>3.Внешнеторговая политика</vt:lpstr>
      <vt:lpstr> Методы  регулирования внешней торговли </vt:lpstr>
      <vt:lpstr>4.Обменные курсы валют</vt:lpstr>
      <vt:lpstr>Задание на дом: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«Мировое хозяйство и международная торговля.» </dc:title>
  <dc:creator>Admin</dc:creator>
  <cp:lastModifiedBy>nout</cp:lastModifiedBy>
  <cp:revision>22</cp:revision>
  <dcterms:created xsi:type="dcterms:W3CDTF">2012-03-20T09:17:20Z</dcterms:created>
  <dcterms:modified xsi:type="dcterms:W3CDTF">2020-05-17T19:01:57Z</dcterms:modified>
</cp:coreProperties>
</file>