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3" r:id="rId9"/>
    <p:sldId id="262" r:id="rId10"/>
    <p:sldId id="265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79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http://www.rulex.ru/portret/31-083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0"/>
            <a:ext cx="7072362" cy="1214469"/>
          </a:xfrm>
        </p:spPr>
        <p:txBody>
          <a:bodyPr/>
          <a:lstStyle/>
          <a:p>
            <a:r>
              <a:rPr lang="ru-RU" dirty="0" smtClean="0"/>
              <a:t>Россия в начале 20 в.</a:t>
            </a:r>
            <a:endParaRPr lang="ru-RU" dirty="0"/>
          </a:p>
        </p:txBody>
      </p:sp>
      <p:pic>
        <p:nvPicPr>
          <p:cNvPr id="3074" name="Picture 2" descr="Николай II и Александра Федоровна с детьми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500174"/>
            <a:ext cx="7286676" cy="496564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Последствия модернизации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28728" y="1428736"/>
            <a:ext cx="3143272" cy="121444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err="1" smtClean="0"/>
              <a:t>Аграрно</a:t>
            </a:r>
            <a:r>
              <a:rPr lang="ru-RU" sz="2400" dirty="0" smtClean="0"/>
              <a:t> – индустриальная страна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857752" y="1428736"/>
            <a:ext cx="3357586" cy="17859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Темпы промышленного роста самые высокие в мире –</a:t>
            </a:r>
          </a:p>
          <a:p>
            <a:pPr algn="ctr"/>
            <a:r>
              <a:rPr lang="ru-RU" sz="2400" dirty="0" smtClean="0"/>
              <a:t>8,1 %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2852936"/>
            <a:ext cx="3598120" cy="16561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Низкая техническая оснащенность – высокая концентрация производства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214942" y="3571876"/>
            <a:ext cx="3143272" cy="21431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50 % - мирового сбора ржи</a:t>
            </a:r>
          </a:p>
          <a:p>
            <a:pPr algn="ctr"/>
            <a:r>
              <a:rPr lang="ru-RU" sz="2400" dirty="0" smtClean="0"/>
              <a:t>20 % - пшеницы</a:t>
            </a:r>
          </a:p>
          <a:p>
            <a:pPr algn="ctr"/>
            <a:r>
              <a:rPr lang="ru-RU" sz="2400" dirty="0" smtClean="0"/>
              <a:t>25 % - экспорта зерна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00166" y="4786322"/>
            <a:ext cx="3143272" cy="17859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Отставание по производству продукции на душу населения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«Весна»П.Д. Святополка – Мирского</a:t>
            </a:r>
            <a:br>
              <a:rPr lang="ru-RU" dirty="0" smtClean="0"/>
            </a:br>
            <a:r>
              <a:rPr lang="ru-RU" dirty="0" smtClean="0"/>
              <a:t>ноябрь 1904 г.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1\ ввести в Государственный совет выборных от земств и городских дум</a:t>
            </a:r>
          </a:p>
          <a:p>
            <a:pPr>
              <a:buNone/>
            </a:pPr>
            <a:r>
              <a:rPr lang="ru-RU" dirty="0" smtClean="0"/>
              <a:t>2\ распространить земства на всей территории России</a:t>
            </a:r>
          </a:p>
          <a:p>
            <a:pPr>
              <a:buNone/>
            </a:pPr>
            <a:r>
              <a:rPr lang="ru-RU" dirty="0" smtClean="0"/>
              <a:t>3\ расширить круг избирателей в земства и ввести волостные земства.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Самодержавие</a:t>
            </a:r>
            <a:endParaRPr lang="ru-RU" dirty="0"/>
          </a:p>
        </p:txBody>
      </p:sp>
      <p:pic>
        <p:nvPicPr>
          <p:cNvPr id="1026" name="Picture 2" descr="http://www.rulex.ru/portret/31-083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1285852" y="1357298"/>
            <a:ext cx="2857500" cy="4419600"/>
          </a:xfrm>
          <a:prstGeom prst="rect">
            <a:avLst/>
          </a:prstGeom>
          <a:noFill/>
          <a:ln w="9525" algn="ctr"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357686" y="1214422"/>
            <a:ext cx="4214842" cy="221457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ysClr val="windowText" lastClr="000000"/>
                </a:solidFill>
              </a:rPr>
              <a:t>Император </a:t>
            </a:r>
          </a:p>
          <a:p>
            <a:pPr algn="ctr"/>
            <a:r>
              <a:rPr lang="ru-RU" sz="2800" dirty="0" smtClean="0">
                <a:solidFill>
                  <a:sysClr val="windowText" lastClr="000000"/>
                </a:solidFill>
              </a:rPr>
              <a:t>законодательная, </a:t>
            </a:r>
          </a:p>
          <a:p>
            <a:pPr algn="ctr"/>
            <a:r>
              <a:rPr lang="ru-RU" sz="2800" dirty="0" smtClean="0">
                <a:solidFill>
                  <a:sysClr val="windowText" lastClr="000000"/>
                </a:solidFill>
              </a:rPr>
              <a:t>исполнительная,</a:t>
            </a:r>
          </a:p>
          <a:p>
            <a:pPr algn="ctr"/>
            <a:r>
              <a:rPr lang="ru-RU" sz="2800" dirty="0" smtClean="0">
                <a:solidFill>
                  <a:sysClr val="windowText" lastClr="000000"/>
                </a:solidFill>
              </a:rPr>
              <a:t>судебная</a:t>
            </a:r>
            <a:endParaRPr lang="ru-RU" sz="2800" dirty="0">
              <a:solidFill>
                <a:sysClr val="windowText" lastClr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57686" y="3786190"/>
            <a:ext cx="4286280" cy="121444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ysClr val="windowText" lastClr="000000"/>
                </a:solidFill>
              </a:rPr>
              <a:t>Государственный совет</a:t>
            </a:r>
          </a:p>
          <a:p>
            <a:pPr algn="ctr"/>
            <a:r>
              <a:rPr lang="ru-RU" sz="2800" dirty="0" smtClean="0">
                <a:solidFill>
                  <a:sysClr val="windowText" lastClr="000000"/>
                </a:solidFill>
              </a:rPr>
              <a:t>совещательная</a:t>
            </a:r>
            <a:endParaRPr lang="ru-RU" sz="2800" dirty="0">
              <a:solidFill>
                <a:sysClr val="windowText" lastClr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57686" y="5286388"/>
            <a:ext cx="4214842" cy="10001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ysClr val="windowText" lastClr="000000"/>
                </a:solidFill>
              </a:rPr>
              <a:t>Комитет министров</a:t>
            </a:r>
          </a:p>
          <a:p>
            <a:pPr algn="ctr"/>
            <a:r>
              <a:rPr lang="ru-RU" sz="2800" dirty="0" smtClean="0">
                <a:solidFill>
                  <a:sysClr val="windowText" lastClr="000000"/>
                </a:solidFill>
              </a:rPr>
              <a:t>исполнительная</a:t>
            </a:r>
            <a:endParaRPr lang="ru-RU" sz="2800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Самодержавие</a:t>
            </a:r>
            <a:endParaRPr lang="ru-RU" dirty="0"/>
          </a:p>
        </p:txBody>
      </p:sp>
      <p:pic>
        <p:nvPicPr>
          <p:cNvPr id="2050" name="Picture 2" descr="Николай II в форме лейб-гвардии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571612"/>
            <a:ext cx="2917859" cy="414340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4357686" y="1428736"/>
            <a:ext cx="3500462" cy="92869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Император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00562" y="4214818"/>
            <a:ext cx="3500462" cy="92869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Сенат</a:t>
            </a:r>
          </a:p>
          <a:p>
            <a:pPr algn="ctr"/>
            <a:r>
              <a:rPr lang="ru-RU" sz="2800" dirty="0" smtClean="0"/>
              <a:t>судебная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429124" y="2786058"/>
            <a:ext cx="3500462" cy="92869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Синод</a:t>
            </a:r>
          </a:p>
          <a:p>
            <a:pPr algn="ctr"/>
            <a:r>
              <a:rPr lang="ru-RU" sz="2800" dirty="0" smtClean="0"/>
              <a:t>церковная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Территория и население</a:t>
            </a:r>
            <a:br>
              <a:rPr lang="ru-RU" dirty="0" smtClean="0"/>
            </a:br>
            <a:r>
              <a:rPr lang="ru-RU" dirty="0" smtClean="0"/>
              <a:t>Российской империи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57290" y="1571612"/>
            <a:ext cx="3214710" cy="221457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22 млн. км – 17 % суши –</a:t>
            </a:r>
          </a:p>
          <a:p>
            <a:pPr algn="ctr"/>
            <a:r>
              <a:rPr lang="ru-RU" sz="2400" dirty="0" smtClean="0"/>
              <a:t>2 место (Британская империя)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4286256"/>
            <a:ext cx="3286148" cy="17859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128,2 млн. человек – </a:t>
            </a:r>
          </a:p>
          <a:p>
            <a:pPr algn="ctr"/>
            <a:r>
              <a:rPr lang="ru-RU" sz="2400" dirty="0" smtClean="0"/>
              <a:t>3 место (Британская империя и Китай)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500694" y="1714488"/>
            <a:ext cx="3214710" cy="12858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100 народов и национальностей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72066" y="3357562"/>
            <a:ext cx="3857652" cy="307183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Православие</a:t>
            </a:r>
          </a:p>
          <a:p>
            <a:pPr algn="ctr"/>
            <a:r>
              <a:rPr lang="ru-RU" sz="2400" dirty="0" smtClean="0"/>
              <a:t>Католицизм</a:t>
            </a:r>
          </a:p>
          <a:p>
            <a:pPr algn="ctr"/>
            <a:r>
              <a:rPr lang="ru-RU" sz="2400" dirty="0" smtClean="0"/>
              <a:t>Протестантизм</a:t>
            </a:r>
          </a:p>
          <a:p>
            <a:pPr algn="ctr"/>
            <a:r>
              <a:rPr lang="ru-RU" sz="2400" dirty="0" smtClean="0"/>
              <a:t>Мусульманство</a:t>
            </a:r>
          </a:p>
          <a:p>
            <a:pPr algn="ctr"/>
            <a:r>
              <a:rPr lang="ru-RU" sz="2400" dirty="0" smtClean="0"/>
              <a:t>Буддизм</a:t>
            </a:r>
          </a:p>
          <a:p>
            <a:pPr algn="ctr"/>
            <a:r>
              <a:rPr lang="ru-RU" sz="2400" dirty="0" smtClean="0"/>
              <a:t>Старообрядцы</a:t>
            </a:r>
          </a:p>
          <a:p>
            <a:pPr algn="ctr"/>
            <a:r>
              <a:rPr lang="ru-RU" sz="2400" dirty="0" smtClean="0"/>
              <a:t>иудаизм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90" cy="79690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Социальный состав</a:t>
            </a:r>
            <a:endParaRPr lang="ru-RU" sz="3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27692099"/>
              </p:ext>
            </p:extLst>
          </p:nvPr>
        </p:nvGraphicFramePr>
        <p:xfrm>
          <a:off x="1214414" y="947241"/>
          <a:ext cx="6858048" cy="6002199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2286016"/>
                <a:gridCol w="2286016"/>
                <a:gridCol w="2286016"/>
              </a:tblGrid>
              <a:tr h="500066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Категория</a:t>
                      </a:r>
                      <a:r>
                        <a:rPr lang="ru-RU" sz="1800" b="1" baseline="0" dirty="0" smtClean="0"/>
                        <a:t> населения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количество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проблемы</a:t>
                      </a:r>
                      <a:endParaRPr lang="ru-RU" sz="1800" b="1" dirty="0"/>
                    </a:p>
                  </a:txBody>
                  <a:tcPr/>
                </a:tc>
              </a:tr>
              <a:tr h="139161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рабочие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12</a:t>
                      </a:r>
                      <a:r>
                        <a:rPr lang="ru-RU" sz="2400" b="1" baseline="0" dirty="0" smtClean="0"/>
                        <a:t> %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минимальная зарплата, бесправие,</a:t>
                      </a:r>
                    </a:p>
                    <a:p>
                      <a:pPr algn="ctr"/>
                      <a:r>
                        <a:rPr lang="ru-RU" sz="1800" dirty="0" smtClean="0"/>
                        <a:t>стачки (2-8 мес.)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</a:tr>
              <a:tr h="67866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буржуазия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0,2</a:t>
                      </a:r>
                      <a:r>
                        <a:rPr lang="ru-RU" sz="2400" b="1" baseline="0" dirty="0" smtClean="0"/>
                        <a:t> %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отсутствие политических </a:t>
                      </a:r>
                    </a:p>
                    <a:p>
                      <a:pPr algn="ctr"/>
                      <a:r>
                        <a:rPr lang="ru-RU" sz="1800" dirty="0" smtClean="0"/>
                        <a:t>прав</a:t>
                      </a:r>
                      <a:endParaRPr lang="ru-RU" sz="1800" dirty="0"/>
                    </a:p>
                  </a:txBody>
                  <a:tcPr/>
                </a:tc>
              </a:tr>
              <a:tr h="67866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духовенство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0,5 %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</a:tr>
              <a:tr h="67866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крестьянство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85,8 %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малоземелье,</a:t>
                      </a:r>
                    </a:p>
                    <a:p>
                      <a:pPr algn="ctr"/>
                      <a:r>
                        <a:rPr lang="ru-RU" sz="1800" b="1" dirty="0" smtClean="0"/>
                        <a:t>переселение деревни, общинное</a:t>
                      </a:r>
                      <a:r>
                        <a:rPr lang="ru-RU" sz="1800" b="1" baseline="0" dirty="0" smtClean="0"/>
                        <a:t> устройство</a:t>
                      </a:r>
                      <a:endParaRPr lang="ru-RU" sz="1800" b="1" dirty="0"/>
                    </a:p>
                  </a:txBody>
                  <a:tcPr/>
                </a:tc>
              </a:tr>
              <a:tr h="67866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дворянство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1,5 %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Неспособность приспособиться</a:t>
                      </a:r>
                      <a:r>
                        <a:rPr lang="ru-RU" sz="1800" baseline="0" dirty="0" smtClean="0"/>
                        <a:t> к капиталистическим</a:t>
                      </a:r>
                    </a:p>
                    <a:p>
                      <a:pPr algn="ctr"/>
                      <a:r>
                        <a:rPr lang="ru-RU" sz="1800" baseline="0" dirty="0" smtClean="0"/>
                        <a:t>отношениям</a:t>
                      </a:r>
                      <a:r>
                        <a:rPr lang="ru-RU" sz="1800" dirty="0" smtClean="0"/>
                        <a:t> 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Создание монополий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268760"/>
            <a:ext cx="3312368" cy="13681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80- е гг. 19 в – завершился промышленный переворот</a:t>
            </a:r>
          </a:p>
          <a:p>
            <a:pPr algn="ctr"/>
            <a:r>
              <a:rPr lang="ru-RU" sz="2000" dirty="0" smtClean="0"/>
              <a:t>1899 – 1903 - МЭК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91880" y="2780928"/>
            <a:ext cx="3960440" cy="11521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Кон. 19 в. – картели в легкой промышленности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79912" y="4221088"/>
            <a:ext cx="3816424" cy="20162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err="1" smtClean="0"/>
              <a:t>Нач</a:t>
            </a:r>
            <a:r>
              <a:rPr lang="ru-RU" sz="2400" dirty="0" smtClean="0"/>
              <a:t>. 20 в. – синдикаты («</a:t>
            </a:r>
            <a:r>
              <a:rPr lang="ru-RU" sz="2400" dirty="0" err="1" smtClean="0"/>
              <a:t>Продвагон</a:t>
            </a:r>
            <a:r>
              <a:rPr lang="ru-RU" sz="2400" dirty="0" smtClean="0"/>
              <a:t>», «Гвоздь», «</a:t>
            </a:r>
            <a:r>
              <a:rPr lang="ru-RU" sz="2400" dirty="0" err="1" smtClean="0"/>
              <a:t>Проуголь</a:t>
            </a:r>
            <a:r>
              <a:rPr lang="ru-RU" sz="2400" dirty="0" smtClean="0"/>
              <a:t>», «</a:t>
            </a:r>
            <a:r>
              <a:rPr lang="ru-RU" sz="2400" dirty="0" err="1" smtClean="0"/>
              <a:t>Продамет</a:t>
            </a:r>
            <a:r>
              <a:rPr lang="ru-RU" sz="2400" dirty="0" smtClean="0"/>
              <a:t>») + 10 банков (64,4 % вкладов)</a:t>
            </a:r>
            <a:endParaRPr lang="ru-RU" sz="2400" dirty="0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3779912" y="2420888"/>
            <a:ext cx="360040" cy="57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076056" y="3789040"/>
            <a:ext cx="792088" cy="6480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Особенности российской экономики – </a:t>
            </a:r>
            <a:r>
              <a:rPr lang="ru-RU" sz="3200" b="1" dirty="0" smtClean="0"/>
              <a:t>государственно-монополистический капитализм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286380" y="1843684"/>
            <a:ext cx="3214710" cy="114300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err="1" smtClean="0"/>
              <a:t>аграрно</a:t>
            </a:r>
            <a:r>
              <a:rPr lang="ru-RU" sz="2400" dirty="0" smtClean="0"/>
              <a:t> – индустриальная страна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3284984"/>
            <a:ext cx="3286148" cy="19288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Наличие крупного государственного сектора в экономике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347864" y="5445224"/>
            <a:ext cx="3214710" cy="114300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Многоукладная экономика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42976" y="1843684"/>
            <a:ext cx="3214710" cy="114300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Догоняющий тип модернизации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407696" y="3573016"/>
            <a:ext cx="2736304" cy="127619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Металлургия, машиностроение,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угольная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642918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Особенности </a:t>
            </a:r>
            <a:br>
              <a:rPr lang="ru-RU" dirty="0" smtClean="0"/>
            </a:br>
            <a:r>
              <a:rPr lang="ru-RU" dirty="0" smtClean="0"/>
              <a:t>российской </a:t>
            </a:r>
            <a:br>
              <a:rPr lang="ru-RU" dirty="0" smtClean="0"/>
            </a:br>
            <a:r>
              <a:rPr lang="ru-RU" dirty="0" smtClean="0"/>
              <a:t>экономики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29124" y="1357298"/>
            <a:ext cx="4286312" cy="2500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1897 г. – денежная реформа </a:t>
            </a:r>
          </a:p>
          <a:p>
            <a:pPr algn="ctr"/>
            <a:r>
              <a:rPr lang="ru-RU" sz="2400" dirty="0" smtClean="0"/>
              <a:t>Витте</a:t>
            </a:r>
          </a:p>
          <a:p>
            <a:pPr algn="ctr"/>
            <a:r>
              <a:rPr lang="ru-RU" sz="2400" dirty="0" smtClean="0"/>
              <a:t>«введено золотое обеспечение рубля»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4071942"/>
            <a:ext cx="3714776" cy="23574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Развитие тяжелой индустрии:</a:t>
            </a:r>
          </a:p>
          <a:p>
            <a:pPr algn="ctr"/>
            <a:r>
              <a:rPr lang="ru-RU" sz="2400" dirty="0" smtClean="0"/>
              <a:t>металлургия, машиностроение, добыча угля и нефти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860032" y="4581128"/>
            <a:ext cx="3357586" cy="13573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Толчок в развитие – </a:t>
            </a:r>
            <a:r>
              <a:rPr lang="ru-RU" sz="2400" dirty="0" err="1" smtClean="0"/>
              <a:t>ж\д</a:t>
            </a:r>
            <a:r>
              <a:rPr lang="ru-RU" sz="2400" dirty="0" smtClean="0"/>
              <a:t> строительство и военный сектор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Особенности российской экономики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43240" y="1214422"/>
            <a:ext cx="3286148" cy="114300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Иностранное инвестирование</a:t>
            </a:r>
          </a:p>
          <a:p>
            <a:pPr algn="ctr"/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14844" y="2214554"/>
            <a:ext cx="4429156" cy="207170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Немцы : металлургия, </a:t>
            </a:r>
          </a:p>
          <a:p>
            <a:pPr algn="ctr"/>
            <a:r>
              <a:rPr lang="ru-RU" sz="2400" dirty="0" smtClean="0"/>
              <a:t>металлообработка,</a:t>
            </a:r>
          </a:p>
          <a:p>
            <a:pPr algn="ctr"/>
            <a:r>
              <a:rPr lang="ru-RU" sz="2400" dirty="0" smtClean="0"/>
              <a:t> электротехника, химическая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43108" y="4357694"/>
            <a:ext cx="5286412" cy="21431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Французы: металлургия,</a:t>
            </a:r>
          </a:p>
          <a:p>
            <a:pPr algn="ctr"/>
            <a:r>
              <a:rPr lang="ru-RU" sz="2400" dirty="0" smtClean="0"/>
              <a:t>металлообработка,</a:t>
            </a:r>
          </a:p>
          <a:p>
            <a:pPr algn="ctr"/>
            <a:r>
              <a:rPr lang="ru-RU" sz="2400" dirty="0" smtClean="0"/>
              <a:t>угольная, </a:t>
            </a:r>
          </a:p>
          <a:p>
            <a:pPr algn="ctr"/>
            <a:r>
              <a:rPr lang="ru-RU" sz="2400" dirty="0" smtClean="0"/>
              <a:t>добыча нефти,</a:t>
            </a:r>
          </a:p>
          <a:p>
            <a:pPr algn="ctr"/>
            <a:r>
              <a:rPr lang="ru-RU" sz="2400" dirty="0" smtClean="0"/>
              <a:t>машиностроение</a:t>
            </a:r>
          </a:p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85786" y="2714620"/>
            <a:ext cx="3286148" cy="14287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Англичане: добыча нефти,</a:t>
            </a:r>
          </a:p>
          <a:p>
            <a:pPr algn="ctr"/>
            <a:r>
              <a:rPr lang="ru-RU" sz="2400" dirty="0" smtClean="0"/>
              <a:t>Цветные металлы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3563888" y="2132856"/>
            <a:ext cx="720080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580112" y="2132856"/>
            <a:ext cx="648072" cy="3240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4499992" y="2294874"/>
            <a:ext cx="72008" cy="199138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98</TotalTime>
  <Words>339</Words>
  <Application>Microsoft Office PowerPoint</Application>
  <PresentationFormat>Экран (4:3)</PresentationFormat>
  <Paragraphs>97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Россия в начале 20 в.</vt:lpstr>
      <vt:lpstr>Самодержавие</vt:lpstr>
      <vt:lpstr>Самодержавие</vt:lpstr>
      <vt:lpstr>Территория и население Российской империи</vt:lpstr>
      <vt:lpstr>Социальный состав</vt:lpstr>
      <vt:lpstr>Создание монополий</vt:lpstr>
      <vt:lpstr>Особенности российской экономики – государственно-монополистический капитализм</vt:lpstr>
      <vt:lpstr>Особенности  российской  экономики</vt:lpstr>
      <vt:lpstr>Особенности российской экономики</vt:lpstr>
      <vt:lpstr>Последствия модернизации</vt:lpstr>
      <vt:lpstr> «Весна»П.Д. Святополка – Мирского ноябрь 1904 г.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Пользователь</cp:lastModifiedBy>
  <cp:revision>20</cp:revision>
  <dcterms:modified xsi:type="dcterms:W3CDTF">2013-10-29T16:33:34Z</dcterms:modified>
</cp:coreProperties>
</file>