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70" r:id="rId4"/>
    <p:sldId id="285" r:id="rId5"/>
    <p:sldId id="272" r:id="rId6"/>
    <p:sldId id="283" r:id="rId7"/>
    <p:sldId id="274" r:id="rId8"/>
    <p:sldId id="265" r:id="rId9"/>
    <p:sldId id="259" r:id="rId10"/>
    <p:sldId id="260" r:id="rId11"/>
    <p:sldId id="275" r:id="rId12"/>
    <p:sldId id="277" r:id="rId13"/>
    <p:sldId id="278" r:id="rId14"/>
    <p:sldId id="279" r:id="rId15"/>
    <p:sldId id="280" r:id="rId16"/>
    <p:sldId id="261" r:id="rId17"/>
    <p:sldId id="276" r:id="rId18"/>
    <p:sldId id="263" r:id="rId19"/>
    <p:sldId id="264" r:id="rId20"/>
    <p:sldId id="281" r:id="rId21"/>
    <p:sldId id="266" r:id="rId22"/>
    <p:sldId id="267" r:id="rId23"/>
    <p:sldId id="286" r:id="rId24"/>
    <p:sldId id="287" r:id="rId25"/>
    <p:sldId id="288" r:id="rId26"/>
    <p:sldId id="289" r:id="rId27"/>
    <p:sldId id="290" r:id="rId28"/>
    <p:sldId id="291" r:id="rId29"/>
    <p:sldId id="269" r:id="rId30"/>
    <p:sldId id="28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41" autoAdjust="0"/>
  </p:normalViewPr>
  <p:slideViewPr>
    <p:cSldViewPr>
      <p:cViewPr>
        <p:scale>
          <a:sx n="70" d="100"/>
          <a:sy n="70" d="100"/>
        </p:scale>
        <p:origin x="-138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6C8F254-5BE4-47F1-A849-AF5D3B2DEB4F}" type="datetimeFigureOut">
              <a:rPr lang="ru-RU"/>
              <a:pPr>
                <a:defRPr/>
              </a:pPr>
              <a:t>12.02.2019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7CD614-A665-4B78-AE6B-50B9BFF7560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596B38-BE78-4D59-8453-C9C01508E068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31309B-533A-447E-8345-83564AFD3EAB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F4D9CD-B22E-4DE1-AA57-AEFCE9AAD667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D0D326-F487-431C-8786-CD27D8EAF1B9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D6B788-C088-428C-8A4B-F90EB5AD4EC6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CD633D-91E8-4008-A312-B3CF99E54B5C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AA965-0B9D-4DC2-8543-DE2F18C194AC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1D00A9-A7A3-420C-AFC1-DC792E05D0C8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D71E4E-9333-4BD2-A5FA-A5EEED5A3CB6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8E754C-8A0C-4C1F-A14E-BE0D5AAA35D5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EDBE-4FE0-4B93-AFD4-84BDB9C64C87}" type="datetimeFigureOut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2EFC0"/>
                </a:solidFill>
              </a:defRPr>
            </a:lvl1pPr>
          </a:lstStyle>
          <a:p>
            <a:fld id="{BFFB1E32-BF08-4843-8015-C5A9C07F45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9058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AC8D3-6229-4425-9F52-48C0A751052B}" type="datetimeFigureOut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4EA4D-F6FC-4D6E-A3B2-E0F820110D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449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8044F-3479-41FF-848E-CE2E69D1F1AF}" type="datetimeFigureOut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FE577-F9E5-439A-908B-92CB6486BA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445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335F5-84C2-449D-8979-2BF8D02B8E9D}" type="datetimeFigureOut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7070D-A416-4287-ADB0-CAAA423470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42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61C90-1893-48DF-A7F6-75EC2500EE60}" type="datetimeFigureOut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2EFC0"/>
                </a:solidFill>
              </a:defRPr>
            </a:lvl1pPr>
          </a:lstStyle>
          <a:p>
            <a:fld id="{4AFB4E0F-878D-4571-A76C-F433422F8E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1787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EC233-1211-488F-8A50-91F20EE3FF11}" type="datetimeFigureOut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D25A8-104E-456B-960A-33A2741F0E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056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C0749-1951-45D2-B069-98F4CCA4CBF5}" type="datetimeFigureOut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A23A7-D8D6-4AF8-BE47-2FE57DBD7F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425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AEF72-8357-47F1-8F30-FBE86883754B}" type="datetimeFigureOut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B1906-A6DB-42B3-9CBC-D973A2D83C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717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F0C0D-EE99-4ECF-AFB7-ECC75A4484D4}" type="datetimeFigureOut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10D3E-EF8D-4904-924F-52708DCDC9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793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B2B68-9058-45C7-ACF6-5A4A3B78AC42}" type="datetimeFigureOut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B49E7-EE16-4245-973A-B792143B93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395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67EBA-8EC1-4F80-80A8-B9DD7F985060}" type="datetimeFigureOut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F92B096E-9E91-489D-B6C3-31763FB59E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797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64DE35-04B0-437C-9B03-BC363E71DA5C}" type="datetimeFigureOut">
              <a:rPr lang="ru-RU"/>
              <a:pPr>
                <a:defRPr/>
              </a:pPr>
              <a:t>12.02.2019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404924"/>
                </a:solidFill>
                <a:latin typeface="Constantia" panose="02030602050306030303" pitchFamily="18" charset="0"/>
              </a:defRPr>
            </a:lvl1pPr>
          </a:lstStyle>
          <a:p>
            <a:fld id="{80907537-3C08-4A13-BDE3-AEED9D307D87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7" r:id="rId2"/>
    <p:sldLayoutId id="2147483766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7" r:id="rId9"/>
    <p:sldLayoutId id="2147483763" r:id="rId10"/>
    <p:sldLayoutId id="21474837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12.xml"/><Relationship Id="rId4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851648" cy="18288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/>
            </a:r>
            <a:br>
              <a:rPr lang="ru-RU" sz="60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</a:br>
            <a:r>
              <a:rPr lang="ru-RU" sz="60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/>
            </a:r>
            <a:br>
              <a:rPr lang="ru-RU" sz="60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</a:br>
            <a:r>
              <a:rPr lang="ru-RU" sz="60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/>
            </a:r>
            <a:br>
              <a:rPr lang="ru-RU" sz="60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</a:br>
            <a:r>
              <a:rPr lang="ru-RU" sz="60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/>
            </a:r>
            <a:br>
              <a:rPr lang="ru-RU" sz="60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</a:br>
            <a:r>
              <a:rPr lang="ru-RU" sz="60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/>
            </a:r>
            <a:br>
              <a:rPr lang="ru-RU" sz="60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</a:br>
            <a:r>
              <a:rPr lang="ru-RU" sz="60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/>
            </a:r>
            <a:br>
              <a:rPr lang="ru-RU" sz="60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</a:br>
            <a:r>
              <a:rPr lang="ru-RU" sz="60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/>
            </a:r>
            <a:br>
              <a:rPr lang="ru-RU" sz="60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</a:br>
            <a:r>
              <a:rPr lang="ru-RU" sz="60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/>
            </a:r>
            <a:br>
              <a:rPr lang="ru-RU" sz="60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</a:br>
            <a:r>
              <a:rPr lang="ru-RU" sz="60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/>
            </a:r>
            <a:br>
              <a:rPr lang="ru-RU" sz="60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</a:br>
            <a:r>
              <a:rPr lang="ru-RU" sz="60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/>
            </a:r>
            <a:br>
              <a:rPr lang="ru-RU" sz="60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</a:br>
            <a:r>
              <a:rPr lang="ru-RU" sz="60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/>
            </a:r>
            <a:br>
              <a:rPr lang="ru-RU" sz="60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</a:br>
            <a:r>
              <a:rPr lang="ru-RU" sz="60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/>
            </a:r>
            <a:br>
              <a:rPr lang="ru-RU" sz="60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</a:br>
            <a:r>
              <a:rPr lang="ru-RU" sz="31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Тема: </a:t>
            </a:r>
            <a:r>
              <a:rPr lang="ru-RU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</a:schemeClr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/>
            </a:r>
            <a:br>
              <a:rPr lang="ru-RU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</a:schemeClr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</a:br>
            <a:r>
              <a:rPr lang="ru-RU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</a:schemeClr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Социально-экономические реформы П. А. Столыпина</a:t>
            </a:r>
            <a:br>
              <a:rPr lang="ru-RU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</a:schemeClr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</a:br>
            <a:endParaRPr lang="ru-RU" sz="3600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5123" name="Рисунок 3" descr="Imperiam_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928938"/>
            <a:ext cx="26003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286250" y="214313"/>
            <a:ext cx="4400550" cy="6110287"/>
          </a:xfrm>
        </p:spPr>
        <p:txBody>
          <a:bodyPr>
            <a:normAutofit fontScale="55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800" dirty="0" smtClean="0"/>
              <a:t>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3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Виселицу прозвали «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столыпинским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галстуком», а«теплушки»- «</a:t>
            </a:r>
            <a:r>
              <a:rPr lang="ru-RU" sz="3800" b="1" dirty="0" err="1" smtClean="0">
                <a:solidFill>
                  <a:schemeClr val="accent6">
                    <a:lumMod val="50000"/>
                  </a:schemeClr>
                </a:solidFill>
              </a:rPr>
              <a:t>столыпинскими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 вагонами».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</a:rPr>
              <a:t>Участие в революции крестьянства заставило премьера начать аграрную реформу. 24.08.1906 он опубликовал свою программу. Ставя задачу наведения порядка документ объявлял  о подготовке законов о вероисповедании, начальном образовании, местном самоуправлении, полицейской реформе, рабочем законодательстве, подоходном налоге.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4339" name="Picture 7" descr="Рисунок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85813"/>
            <a:ext cx="3155950" cy="439737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642938" y="5357813"/>
            <a:ext cx="314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7BC2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7BC2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«Столыпинский галстук»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920037" cy="647700"/>
          </a:xfrm>
        </p:spPr>
        <p:txBody>
          <a:bodyPr/>
          <a:lstStyle/>
          <a:p>
            <a:pPr algn="ctr"/>
            <a:r>
              <a:rPr lang="ru-RU" altLang="ru-RU" sz="2400" b="1" smtClean="0">
                <a:latin typeface="Times New Roman" panose="02020603050405020304" pitchFamily="18" charset="0"/>
              </a:rPr>
              <a:t>Столыпинская аграрная реформа</a:t>
            </a:r>
            <a:br>
              <a:rPr lang="ru-RU" altLang="ru-RU" sz="2400" b="1" smtClean="0">
                <a:latin typeface="Times New Roman" panose="02020603050405020304" pitchFamily="18" charset="0"/>
              </a:rPr>
            </a:br>
            <a:r>
              <a:rPr lang="ru-RU" altLang="ru-RU" sz="1900" b="1" i="1" smtClean="0">
                <a:latin typeface="Times New Roman" panose="02020603050405020304" pitchFamily="18" charset="0"/>
              </a:rPr>
              <a:t>"богатое крестьянство служит везде </a:t>
            </a:r>
            <a:br>
              <a:rPr lang="ru-RU" altLang="ru-RU" sz="1900" b="1" i="1" smtClean="0">
                <a:latin typeface="Times New Roman" panose="02020603050405020304" pitchFamily="18" charset="0"/>
              </a:rPr>
            </a:br>
            <a:r>
              <a:rPr lang="ru-RU" altLang="ru-RU" sz="1900" b="1" i="1" smtClean="0">
                <a:latin typeface="Times New Roman" panose="02020603050405020304" pitchFamily="18" charset="0"/>
              </a:rPr>
              <a:t>лучшей опорой порядка".</a:t>
            </a:r>
            <a:r>
              <a:rPr lang="ru-RU" altLang="ru-RU" sz="1900" smtClean="0">
                <a:latin typeface="Times New Roman" panose="02020603050405020304" pitchFamily="18" charset="0"/>
              </a:rPr>
              <a:t>      П.А.Столыпин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7993063" cy="4537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200" smtClean="0">
                <a:latin typeface="Times New Roman" panose="02020603050405020304" pitchFamily="18" charset="0"/>
              </a:rPr>
              <a:t>Началась указом 9 ноября 1906, прекращена постановлением Временного правительства 28 июня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200" smtClean="0">
                <a:latin typeface="Times New Roman" panose="02020603050405020304" pitchFamily="18" charset="0"/>
              </a:rPr>
              <a:t>     (11 июля) 1917. </a:t>
            </a:r>
          </a:p>
          <a:p>
            <a:pPr>
              <a:lnSpc>
                <a:spcPct val="80000"/>
              </a:lnSpc>
            </a:pPr>
            <a:r>
              <a:rPr lang="ru-RU" altLang="ru-RU" sz="2200" smtClean="0">
                <a:latin typeface="Times New Roman" panose="02020603050405020304" pitchFamily="18" charset="0"/>
              </a:rPr>
              <a:t>Разрушение </a:t>
            </a:r>
            <a:r>
              <a:rPr lang="ru-RU" altLang="ru-RU" sz="2200" smtClean="0">
                <a:latin typeface="Times New Roman" panose="02020603050405020304" pitchFamily="18" charset="0"/>
                <a:hlinkClick r:id="rId3" action="ppaction://hlinksldjump"/>
              </a:rPr>
              <a:t>общины</a:t>
            </a:r>
            <a:r>
              <a:rPr lang="ru-RU" altLang="ru-RU" sz="2200" smtClean="0">
                <a:latin typeface="Times New Roman" panose="02020603050405020304" pitchFamily="18" charset="0"/>
              </a:rPr>
              <a:t> и насаждение частной крестьянской земельной собственности составляло главное содержание Столыпинской аграрной реформы.</a:t>
            </a:r>
          </a:p>
          <a:p>
            <a:pPr>
              <a:lnSpc>
                <a:spcPct val="80000"/>
              </a:lnSpc>
            </a:pPr>
            <a:r>
              <a:rPr lang="ru-RU" altLang="ru-RU" sz="2200" smtClean="0">
                <a:latin typeface="Times New Roman" panose="02020603050405020304" pitchFamily="18" charset="0"/>
              </a:rPr>
              <a:t>Разрешением продажи и купли наделов правительство облегчало отлив бедноты из деревни и концентрацию земли в руках кулачества. </a:t>
            </a:r>
          </a:p>
          <a:p>
            <a:pPr>
              <a:lnSpc>
                <a:spcPct val="80000"/>
              </a:lnSpc>
            </a:pPr>
            <a:r>
              <a:rPr lang="ru-RU" altLang="ru-RU" sz="2200" smtClean="0">
                <a:latin typeface="Times New Roman" panose="02020603050405020304" pitchFamily="18" charset="0"/>
              </a:rPr>
              <a:t>Проводимое в ходе реформы землеустройство было направлено в первую очередь на создание </a:t>
            </a:r>
            <a:r>
              <a:rPr lang="ru-RU" altLang="ru-RU" sz="2200" smtClean="0">
                <a:latin typeface="Times New Roman" panose="02020603050405020304" pitchFamily="18" charset="0"/>
                <a:hlinkClick r:id="rId4" action="ppaction://hlinksldjump"/>
              </a:rPr>
              <a:t>хуторов</a:t>
            </a:r>
            <a:r>
              <a:rPr lang="ru-RU" altLang="ru-RU" sz="2200" smtClean="0">
                <a:latin typeface="Times New Roman" panose="02020603050405020304" pitchFamily="18" charset="0"/>
              </a:rPr>
              <a:t> и </a:t>
            </a:r>
            <a:r>
              <a:rPr lang="ru-RU" altLang="ru-RU" sz="2200" smtClean="0">
                <a:latin typeface="Times New Roman" panose="02020603050405020304" pitchFamily="18" charset="0"/>
                <a:hlinkClick r:id="rId5" action="ppaction://hlinksldjump"/>
              </a:rPr>
              <a:t>отрубов</a:t>
            </a:r>
            <a:r>
              <a:rPr lang="ru-RU" altLang="ru-RU" sz="2200" smtClean="0">
                <a:latin typeface="Times New Roman" panose="02020603050405020304" pitchFamily="18" charset="0"/>
              </a:rPr>
              <a:t> на крестьянской надельной земле. Делалось это с грубым нарушением интересов остающихся в общине крестьян, т.к. выходившим на хутора и отруба нарезались лучшие земли.</a:t>
            </a:r>
          </a:p>
        </p:txBody>
      </p:sp>
      <p:sp>
        <p:nvSpPr>
          <p:cNvPr id="15364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288" y="5661025"/>
            <a:ext cx="792162" cy="50482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7BC2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7BC2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>
                <a:latin typeface="Times New Roman" panose="02020603050405020304" pitchFamily="18" charset="0"/>
              </a:rPr>
              <a:t>община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smtClean="0">
                <a:solidFill>
                  <a:srgbClr val="FF0000"/>
                </a:solidFill>
              </a:rPr>
              <a:t>общественно-производственное объединение крестьян на началах самоуправления, самоорганизации, взаимопомощи и совместного владения землей. </a:t>
            </a:r>
          </a:p>
          <a:p>
            <a:pPr>
              <a:lnSpc>
                <a:spcPct val="90000"/>
              </a:lnSpc>
            </a:pPr>
            <a:r>
              <a:rPr lang="ru-RU" altLang="ru-RU" sz="2800" smtClean="0"/>
              <a:t>слово "община" позднего происхождения. Оно возникло путем точного перевода аналогичных иностранных понятий. Русские же крестьяне говорили "мир" или "общество". </a:t>
            </a:r>
          </a:p>
        </p:txBody>
      </p:sp>
      <p:sp>
        <p:nvSpPr>
          <p:cNvPr id="1638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661025"/>
            <a:ext cx="504825" cy="431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7BC2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7BC2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/>
              <a:t>хутор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 smtClean="0"/>
              <a:t>однодворное сельское поселение.</a:t>
            </a:r>
          </a:p>
          <a:p>
            <a:pPr>
              <a:lnSpc>
                <a:spcPct val="80000"/>
              </a:lnSpc>
            </a:pPr>
            <a:r>
              <a:rPr lang="ru-RU" altLang="ru-RU" sz="2800" smtClean="0"/>
              <a:t>малый населённый пункт, состоящий из одного, иногда нескольких домохозяйств; отдельная крестьянская усадьба с обособленным хозяйством. Многие называют </a:t>
            </a:r>
            <a:r>
              <a:rPr lang="ru-RU" altLang="ru-RU" sz="2800" b="1" smtClean="0"/>
              <a:t>хутором</a:t>
            </a:r>
            <a:r>
              <a:rPr lang="ru-RU" altLang="ru-RU" sz="2800" smtClean="0"/>
              <a:t> лесную поляну с большим количеством природных ресурсов.</a:t>
            </a:r>
          </a:p>
          <a:p>
            <a:pPr>
              <a:lnSpc>
                <a:spcPct val="80000"/>
              </a:lnSpc>
            </a:pPr>
            <a:r>
              <a:rPr lang="ru-RU" altLang="ru-RU" sz="2800" smtClean="0">
                <a:solidFill>
                  <a:srgbClr val="FF0000"/>
                </a:solidFill>
              </a:rPr>
              <a:t>обособленная усадьба с хозяйственными постройками и земельным участком, находящимся в индивидуальном пользовании.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/>
              <a:t>отруб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mtClean="0">
                <a:solidFill>
                  <a:srgbClr val="FF0000"/>
                </a:solidFill>
              </a:rPr>
              <a:t>в России в начале XX века земельный участок, выделенный из общинной земли (в результате столыпинской аграрной реформы 1906 года) в единоличную крестьянскую собственность.</a:t>
            </a:r>
          </a:p>
          <a:p>
            <a:pPr>
              <a:lnSpc>
                <a:spcPct val="90000"/>
              </a:lnSpc>
            </a:pPr>
            <a:r>
              <a:rPr lang="ru-RU" altLang="ru-RU" smtClean="0">
                <a:solidFill>
                  <a:srgbClr val="FF0000"/>
                </a:solidFill>
              </a:rPr>
              <a:t> в отличие от хутора — без переноса усадьбы.</a:t>
            </a:r>
            <a:br>
              <a:rPr lang="ru-RU" altLang="ru-RU" smtClean="0">
                <a:solidFill>
                  <a:srgbClr val="FF0000"/>
                </a:solidFill>
              </a:rPr>
            </a:br>
            <a:endParaRPr lang="ru-RU" altLang="ru-RU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/>
              <a:t>отработки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</a:rPr>
              <a:t>система обработки помещичьей земли во 2-й половине 19 в. —  начале 20 в. трудом и инвентарём крестьян за арендованную землю (в основном за отрезки), ссуды хлебом или деньгами, лесные материалы и т. д. 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mtClean="0"/>
          </a:p>
        </p:txBody>
      </p:sp>
      <p:sp>
        <p:nvSpPr>
          <p:cNvPr id="1946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5373688"/>
            <a:ext cx="863600" cy="503237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7BC2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7BC2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 Разрушение общины.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3" y="1935163"/>
            <a:ext cx="4186237" cy="4389437"/>
          </a:xfrm>
        </p:spPr>
        <p:txBody>
          <a:bodyPr>
            <a:normAutofit fontScale="70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>9.11.1906 началась аграрная реформа. Правительство разрешило </a:t>
            </a:r>
            <a:r>
              <a:rPr lang="ru-RU" sz="2900" b="1" dirty="0" smtClean="0">
                <a:solidFill>
                  <a:srgbClr val="FF0000"/>
                </a:solidFill>
              </a:rPr>
              <a:t>свободный выход из общины.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> Наделы закрепленные за крестьянином </a:t>
            </a:r>
            <a:r>
              <a:rPr lang="ru-RU" sz="2900" b="1" dirty="0" smtClean="0">
                <a:solidFill>
                  <a:srgbClr val="FF0000"/>
                </a:solidFill>
              </a:rPr>
              <a:t>становились его собственностью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>, сводясь в единый участок. Крестьянин </a:t>
            </a:r>
            <a:r>
              <a:rPr lang="ru-RU" sz="2900" b="1" dirty="0" smtClean="0">
                <a:solidFill>
                  <a:srgbClr val="FF0000"/>
                </a:solidFill>
              </a:rPr>
              <a:t>мог выходить на отруб(оставаясь жить в дерев не),или на хутор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>. Столыпин стремился создать слой мелких буржуазных собственников, как опору самодержавия.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0484" name="Рисунок 3" descr="Стлыпин осматривает хутор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71688"/>
            <a:ext cx="41417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28625" y="5072063"/>
            <a:ext cx="4214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7BC2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7BC2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/>
              <a:t>П.А.Столыпин осматривает хуторские огороды близ Москвы в апреле 1910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920037" cy="647700"/>
          </a:xfrm>
        </p:spPr>
        <p:txBody>
          <a:bodyPr/>
          <a:lstStyle/>
          <a:p>
            <a:pPr algn="ctr"/>
            <a:r>
              <a:rPr lang="ru-RU" altLang="ru-RU" sz="1900" b="1" smtClean="0">
                <a:latin typeface="Times New Roman" panose="02020603050405020304" pitchFamily="18" charset="0"/>
              </a:rPr>
              <a:t>Столыпинская аграрная реформа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1412875"/>
            <a:ext cx="4178300" cy="50403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smtClean="0">
                <a:latin typeface="Times New Roman" panose="02020603050405020304" pitchFamily="18" charset="0"/>
              </a:rPr>
              <a:t>В осуществлении реформы значительной была деятельность </a:t>
            </a:r>
            <a:r>
              <a:rPr lang="ru-RU" altLang="ru-RU" sz="1800" smtClean="0">
                <a:latin typeface="Times New Roman" panose="02020603050405020304" pitchFamily="18" charset="0"/>
                <a:hlinkClick r:id="rId3" action="ppaction://hlinksldjump"/>
              </a:rPr>
              <a:t>Крестьянского банка</a:t>
            </a:r>
            <a:r>
              <a:rPr lang="ru-RU" altLang="ru-RU" sz="1800" smtClean="0">
                <a:latin typeface="Times New Roman" panose="02020603050405020304" pitchFamily="18" charset="0"/>
              </a:rPr>
              <a:t>. Наибольшие суммы банковских ссуд на покупку земли выдавались отдельным домохозяевам, а в их числе — на льготных условиях — владельцам хуторов и отрубов. 3/4 собственного земельного фонда банк продал владельцам хуторов и отрубов. </a:t>
            </a:r>
          </a:p>
          <a:p>
            <a:pPr>
              <a:lnSpc>
                <a:spcPct val="80000"/>
              </a:lnSpc>
            </a:pPr>
            <a:r>
              <a:rPr lang="ru-RU" altLang="ru-RU" sz="1800" smtClean="0">
                <a:latin typeface="Times New Roman" panose="02020603050405020304" pitchFamily="18" charset="0"/>
              </a:rPr>
              <a:t>В годы реформы расширились масштабы крестьянских </a:t>
            </a:r>
            <a:r>
              <a:rPr lang="ru-RU" altLang="ru-RU" sz="1800" smtClean="0">
                <a:latin typeface="Times New Roman" panose="02020603050405020304" pitchFamily="18" charset="0"/>
                <a:hlinkClick r:id="rId4" action="ppaction://hlinksldjump"/>
              </a:rPr>
              <a:t>переселений </a:t>
            </a:r>
            <a:r>
              <a:rPr lang="ru-RU" altLang="ru-RU" sz="1800" i="1" smtClean="0">
                <a:latin typeface="Times New Roman" panose="02020603050405020304" pitchFamily="18" charset="0"/>
              </a:rPr>
              <a:t>.</a:t>
            </a:r>
            <a:r>
              <a:rPr lang="ru-RU" altLang="ru-RU" sz="1800" smtClean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1800" smtClean="0">
                <a:latin typeface="Times New Roman" panose="02020603050405020304" pitchFamily="18" charset="0"/>
              </a:rPr>
              <a:t>Правительство стало активно содействовать переселению деревенской бедноты из центральных губерний России на окраины, особенно в Сибирь. </a:t>
            </a:r>
          </a:p>
          <a:p>
            <a:pPr>
              <a:lnSpc>
                <a:spcPct val="80000"/>
              </a:lnSpc>
            </a:pPr>
            <a:endParaRPr lang="ru-RU" altLang="ru-RU" sz="1000" smtClean="0"/>
          </a:p>
        </p:txBody>
      </p:sp>
      <p:pic>
        <p:nvPicPr>
          <p:cNvPr id="47109" name="Picture 5" descr="pereselenc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3889375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357188"/>
            <a:ext cx="4114800" cy="5967412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Но главной задачей реформы было </a:t>
            </a:r>
            <a:r>
              <a:rPr lang="ru-RU" sz="2400" b="1" dirty="0" smtClean="0">
                <a:solidFill>
                  <a:srgbClr val="FF0000"/>
                </a:solidFill>
              </a:rPr>
              <a:t>стремление отвлечь крестьян от борьбы за захват помещичьих земель.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Но выход неожиданно пошел в другом направлении. 60% вышедших из общины крестьян </a:t>
            </a:r>
            <a:r>
              <a:rPr lang="ru-RU" sz="2400" b="1" dirty="0" smtClean="0">
                <a:solidFill>
                  <a:srgbClr val="FF0000"/>
                </a:solidFill>
              </a:rPr>
              <a:t>продали свои наделы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 Численность хуторян к 1915 г. составляла 10%.Остальные крестьяне относились к ним с нескрываемой враждебностью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2531" name="Рисунок 3" descr="Столыпин.jp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00125"/>
            <a:ext cx="466725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500063" y="4500563"/>
            <a:ext cx="4071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7BC2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7BC2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/>
              <a:t>Столыпин осматривает хуторское хозяйство.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357188"/>
            <a:ext cx="4114800" cy="5967412"/>
          </a:xfrm>
        </p:spPr>
        <p:txBody>
          <a:bodyPr>
            <a:normAutofit fontScale="77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Важнейшим направлением реформы стала </a:t>
            </a:r>
            <a:r>
              <a:rPr lang="ru-RU" sz="2800" b="1" dirty="0" smtClean="0">
                <a:solidFill>
                  <a:srgbClr val="FF0000"/>
                </a:solidFill>
              </a:rPr>
              <a:t>переселенческая политика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 Борясь с перенаселением в центре страны, Столыпин стал </a:t>
            </a:r>
            <a:r>
              <a:rPr lang="ru-RU" sz="2800" b="1" dirty="0" smtClean="0">
                <a:solidFill>
                  <a:srgbClr val="FF0000"/>
                </a:solidFill>
              </a:rPr>
              <a:t>раздавать земли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 Сибири  на Дальнем Востоке и Средней Азии предоставляя переселенцам </a:t>
            </a:r>
            <a:r>
              <a:rPr lang="ru-RU" sz="2800" b="1" dirty="0" smtClean="0">
                <a:solidFill>
                  <a:srgbClr val="FF0000"/>
                </a:solidFill>
              </a:rPr>
              <a:t>льготы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(освобождение на 5 лет от налогов и воинской службы).Но местные власти отнеслись к этому враждебно. Почти 20% переселенцев возвратились назад. Правда население восточных районов все же заметно увеличилось.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3555" name="Рисунок 3" descr="русский хутор в Ср Аз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143000"/>
            <a:ext cx="4500562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428625" y="4929188"/>
            <a:ext cx="4214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7BC2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7BC2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/>
              <a:t>Русские переселенцы в Самаркандской губернии Туркестанского генерал губернаторства.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План урока.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116013" y="2708275"/>
            <a:ext cx="42275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E7BC2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7BC2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3600">
                <a:latin typeface="Arial" panose="020B0604020202020204" pitchFamily="34" charset="0"/>
              </a:rPr>
              <a:t>Биография П.А. Столынина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ru-RU" altLang="ru-RU" sz="3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3600">
                <a:latin typeface="Arial" panose="020B0604020202020204" pitchFamily="34" charset="0"/>
              </a:rPr>
              <a:t>Реформы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ru-RU" altLang="ru-RU" sz="36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3600">
                <a:latin typeface="Arial" panose="020B0604020202020204" pitchFamily="34" charset="0"/>
              </a:rPr>
              <a:t>Итоги  реформ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/>
              <a:t>Переселенчество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</a:rPr>
              <a:t>процесс перемещения главным образом крестьянства из центральных регионов России в редкозаселённые окраинные районы на свободные земли. 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Первые итоги реформ.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9338" y="1935163"/>
            <a:ext cx="3827462" cy="4389437"/>
          </a:xfrm>
        </p:spPr>
        <p:txBody>
          <a:bodyPr>
            <a:normAutofit fontScale="6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Столыпин не ждал быстрых результатов. Однажды он заявил: </a:t>
            </a:r>
            <a:r>
              <a:rPr lang="ru-RU" sz="2800" b="1" dirty="0" smtClean="0">
                <a:solidFill>
                  <a:srgbClr val="FF0000"/>
                </a:solidFill>
              </a:rPr>
              <a:t>«Дайте государству 20 лет покоя… и вы не узнаете нынешней России»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.За годы реформы на 10% </a:t>
            </a:r>
            <a:r>
              <a:rPr lang="ru-RU" sz="2800" b="1" dirty="0" smtClean="0">
                <a:solidFill>
                  <a:srgbClr val="FF0000"/>
                </a:solidFill>
              </a:rPr>
              <a:t>увеличились посевные площади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, Россия стала экспортировать </a:t>
            </a:r>
            <a:r>
              <a:rPr lang="ru-RU" sz="2800" b="1" dirty="0" smtClean="0">
                <a:solidFill>
                  <a:srgbClr val="FF0000"/>
                </a:solidFill>
              </a:rPr>
              <a:t>25% мировой торговли хлебом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, началось широкое использование </a:t>
            </a:r>
            <a:r>
              <a:rPr lang="ru-RU" sz="2800" b="1" dirty="0" smtClean="0">
                <a:solidFill>
                  <a:srgbClr val="FF0000"/>
                </a:solidFill>
              </a:rPr>
              <a:t>минеральных удобрений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, крестьяне начали закупать и применять сельскохозяйственную технику.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5604" name="Рисунок 3" descr="Смерть переселенц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214563"/>
            <a:ext cx="4446587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428625" y="5000625"/>
            <a:ext cx="4143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7BC2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7BC2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/>
              <a:t>«В дороге…смерть переселенца»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0" y="908050"/>
            <a:ext cx="4464050" cy="5416550"/>
          </a:xfrm>
        </p:spPr>
        <p:txBody>
          <a:bodyPr>
            <a:normAutofit fontScale="85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Это вновь </a:t>
            </a:r>
            <a:r>
              <a:rPr lang="ru-RU" sz="2800" b="1" dirty="0" smtClean="0">
                <a:solidFill>
                  <a:srgbClr val="FF0000"/>
                </a:solidFill>
              </a:rPr>
              <a:t>привело к началу промышленного подъема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(1909-13 гг.-9% в год).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Крестьянство пошло по своему пути в отличие от американцев оно стало </a:t>
            </a:r>
            <a:r>
              <a:rPr lang="ru-RU" sz="2800" b="1" dirty="0" smtClean="0">
                <a:solidFill>
                  <a:srgbClr val="FF0000"/>
                </a:solidFill>
              </a:rPr>
              <a:t>объединяться в кооперативы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, которые активно работали как на внутреннем, так и на внешнем рынке. В 1912г. был </a:t>
            </a:r>
            <a:r>
              <a:rPr lang="ru-RU" sz="2800" b="1" dirty="0" smtClean="0">
                <a:solidFill>
                  <a:srgbClr val="FF0000"/>
                </a:solidFill>
              </a:rPr>
              <a:t>создан Московский народный банк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кредитовавший крестьян для покупки техники, семян, удобрений и др.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6627" name="Picture 7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14375"/>
            <a:ext cx="4549775" cy="2714625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285750" y="3643313"/>
            <a:ext cx="428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7BC2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7BC2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/>
              <a:t>П Столыпин в гостях у кулака.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35342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56932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4963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42350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6932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Содержимое 3" descr="Памятник Столыпину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14313"/>
            <a:ext cx="3929062" cy="6329362"/>
          </a:xfrm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357188" y="6500813"/>
            <a:ext cx="39290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7BC2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7BC2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b="1"/>
              <a:t>Открытие памятника П. А. Столыпину в Киеве в 1913 году</a:t>
            </a:r>
          </a:p>
        </p:txBody>
      </p:sp>
      <p:pic>
        <p:nvPicPr>
          <p:cNvPr id="33796" name="Рисунок 5" descr="Столыпин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14375"/>
            <a:ext cx="4143375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4857750" y="5643563"/>
            <a:ext cx="3714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7BC2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7BC2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/>
              <a:t>Одна из последних фотографий Столыпина. 1911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6" name="Rectangle 14"/>
          <p:cNvSpPr>
            <a:spLocks noGrp="1" noChangeArrowheads="1"/>
          </p:cNvSpPr>
          <p:nvPr>
            <p:ph type="title"/>
          </p:nvPr>
        </p:nvSpPr>
        <p:spPr>
          <a:xfrm>
            <a:off x="3203575" y="260350"/>
            <a:ext cx="5256213" cy="86518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r>
              <a:rPr lang="ru-RU" sz="3200">
                <a:latin typeface="Times New Roman" pitchFamily="18" charset="0"/>
              </a:rPr>
              <a:t>Столыпин Петр Аркадьевич</a:t>
            </a:r>
          </a:p>
        </p:txBody>
      </p:sp>
      <p:pic>
        <p:nvPicPr>
          <p:cNvPr id="33803" name="Picture 11" descr="4-080-5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60350"/>
            <a:ext cx="2554287" cy="3384550"/>
          </a:xfrm>
          <a:noFill/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4" b="3729"/>
          <a:stretch>
            <a:fillRect/>
          </a:stretch>
        </p:blipFill>
        <p:spPr bwMode="auto">
          <a:xfrm>
            <a:off x="539750" y="2997200"/>
            <a:ext cx="799306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37" name="Rectangle 89"/>
          <p:cNvSpPr>
            <a:spLocks noGrp="1" noChangeArrowheads="1"/>
          </p:cNvSpPr>
          <p:nvPr>
            <p:ph type="title"/>
          </p:nvPr>
        </p:nvSpPr>
        <p:spPr>
          <a:xfrm>
            <a:off x="642910" y="2786058"/>
            <a:ext cx="7958261" cy="1562472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Домашнее задание: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dirty="0" smtClean="0"/>
              <a:t>1. параграф 31 </a:t>
            </a:r>
            <a:br>
              <a:rPr lang="ru-RU" sz="4000" dirty="0" smtClean="0"/>
            </a:br>
            <a:r>
              <a:rPr lang="ru-RU" sz="4000" dirty="0" smtClean="0"/>
              <a:t>2. Эссе «Мое отношение к реформам </a:t>
            </a:r>
            <a:r>
              <a:rPr lang="ru-RU" sz="4000" dirty="0" err="1" smtClean="0"/>
              <a:t>П.А.Столыпина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-171450"/>
            <a:ext cx="8013700" cy="1728788"/>
          </a:xfrm>
        </p:spPr>
        <p:txBody>
          <a:bodyPr/>
          <a:lstStyle/>
          <a:p>
            <a:pPr algn="ctr"/>
            <a:r>
              <a:rPr lang="ru-RU" altLang="ru-RU" sz="2100" b="1" smtClean="0">
                <a:latin typeface="Times New Roman" panose="02020603050405020304" pitchFamily="18" charset="0"/>
              </a:rPr>
              <a:t/>
            </a:r>
            <a:br>
              <a:rPr lang="ru-RU" altLang="ru-RU" sz="2100" b="1" smtClean="0">
                <a:latin typeface="Times New Roman" panose="02020603050405020304" pitchFamily="18" charset="0"/>
              </a:rPr>
            </a:br>
            <a:r>
              <a:rPr lang="ru-RU" altLang="ru-RU" sz="2100" b="1" smtClean="0">
                <a:latin typeface="Times New Roman" panose="02020603050405020304" pitchFamily="18" charset="0"/>
              </a:rPr>
              <a:t/>
            </a:r>
            <a:br>
              <a:rPr lang="ru-RU" altLang="ru-RU" sz="2100" b="1" smtClean="0">
                <a:latin typeface="Times New Roman" panose="02020603050405020304" pitchFamily="18" charset="0"/>
              </a:rPr>
            </a:br>
            <a:r>
              <a:rPr lang="ru-RU" altLang="ru-RU" sz="2100" b="1" smtClean="0">
                <a:latin typeface="Times New Roman" panose="02020603050405020304" pitchFamily="18" charset="0"/>
              </a:rPr>
              <a:t/>
            </a:r>
            <a:br>
              <a:rPr lang="ru-RU" altLang="ru-RU" sz="2100" b="1" smtClean="0">
                <a:latin typeface="Times New Roman" panose="02020603050405020304" pitchFamily="18" charset="0"/>
              </a:rPr>
            </a:br>
            <a:r>
              <a:rPr lang="ru-RU" altLang="ru-RU" sz="2100" b="1" smtClean="0">
                <a:latin typeface="Times New Roman" panose="02020603050405020304" pitchFamily="18" charset="0"/>
              </a:rPr>
              <a:t/>
            </a:r>
            <a:br>
              <a:rPr lang="ru-RU" altLang="ru-RU" sz="2100" b="1" smtClean="0">
                <a:latin typeface="Times New Roman" panose="02020603050405020304" pitchFamily="18" charset="0"/>
              </a:rPr>
            </a:br>
            <a:r>
              <a:rPr lang="ru-RU" altLang="ru-RU" sz="2100" b="1" smtClean="0">
                <a:latin typeface="Times New Roman" panose="02020603050405020304" pitchFamily="18" charset="0"/>
              </a:rPr>
              <a:t/>
            </a:r>
            <a:br>
              <a:rPr lang="ru-RU" altLang="ru-RU" sz="2100" b="1" smtClean="0">
                <a:latin typeface="Times New Roman" panose="02020603050405020304" pitchFamily="18" charset="0"/>
              </a:rPr>
            </a:br>
            <a:r>
              <a:rPr lang="ru-RU" altLang="ru-RU" sz="2100" b="1" smtClean="0">
                <a:latin typeface="Times New Roman" panose="02020603050405020304" pitchFamily="18" charset="0"/>
              </a:rPr>
              <a:t/>
            </a:r>
            <a:br>
              <a:rPr lang="ru-RU" altLang="ru-RU" sz="2100" b="1" smtClean="0">
                <a:latin typeface="Times New Roman" panose="02020603050405020304" pitchFamily="18" charset="0"/>
              </a:rPr>
            </a:br>
            <a:r>
              <a:rPr lang="ru-RU" altLang="ru-RU" sz="2100" b="1" smtClean="0">
                <a:latin typeface="Times New Roman" panose="02020603050405020304" pitchFamily="18" charset="0"/>
              </a:rPr>
              <a:t/>
            </a:r>
            <a:br>
              <a:rPr lang="ru-RU" altLang="ru-RU" sz="2100" b="1" smtClean="0">
                <a:latin typeface="Times New Roman" panose="02020603050405020304" pitchFamily="18" charset="0"/>
              </a:rPr>
            </a:br>
            <a:r>
              <a:rPr lang="ru-RU" altLang="ru-RU" sz="2100" b="1" smtClean="0">
                <a:latin typeface="Times New Roman" panose="02020603050405020304" pitchFamily="18" charset="0"/>
              </a:rPr>
              <a:t/>
            </a:r>
            <a:br>
              <a:rPr lang="ru-RU" altLang="ru-RU" sz="2100" b="1" smtClean="0">
                <a:latin typeface="Times New Roman" panose="02020603050405020304" pitchFamily="18" charset="0"/>
              </a:rPr>
            </a:br>
            <a:r>
              <a:rPr lang="ru-RU" altLang="ru-RU" sz="2000" b="1" smtClean="0">
                <a:latin typeface="Times New Roman" panose="02020603050405020304" pitchFamily="18" charset="0"/>
              </a:rPr>
              <a:t>Столыпин</a:t>
            </a:r>
            <a:r>
              <a:rPr lang="ru-RU" altLang="ru-RU" sz="2000" smtClean="0">
                <a:latin typeface="Times New Roman" panose="02020603050405020304" pitchFamily="18" charset="0"/>
              </a:rPr>
              <a:t> Петр Аркадьевич</a:t>
            </a:r>
            <a:br>
              <a:rPr lang="ru-RU" altLang="ru-RU" sz="2000" smtClean="0">
                <a:latin typeface="Times New Roman" panose="02020603050405020304" pitchFamily="18" charset="0"/>
              </a:rPr>
            </a:br>
            <a:r>
              <a:rPr lang="ru-RU" altLang="ru-RU" sz="2000" smtClean="0">
                <a:latin typeface="Times New Roman" panose="02020603050405020304" pitchFamily="18" charset="0"/>
              </a:rPr>
              <a:t> русский государственный деятель</a:t>
            </a:r>
            <a:br>
              <a:rPr lang="ru-RU" altLang="ru-RU" sz="2000" smtClean="0">
                <a:latin typeface="Times New Roman" panose="02020603050405020304" pitchFamily="18" charset="0"/>
              </a:rPr>
            </a:br>
            <a:r>
              <a:rPr lang="ru-RU" altLang="ru-RU" sz="2000" smtClean="0">
                <a:latin typeface="Times New Roman" panose="02020603050405020304" pitchFamily="18" charset="0"/>
              </a:rPr>
              <a:t>[2(14).4.1862, Дрезден, Германия, — 5(18).9.1911, Киев]</a:t>
            </a:r>
            <a:br>
              <a:rPr lang="ru-RU" altLang="ru-RU" sz="2000" smtClean="0">
                <a:latin typeface="Times New Roman" panose="02020603050405020304" pitchFamily="18" charset="0"/>
              </a:rPr>
            </a:br>
            <a:r>
              <a:rPr lang="ru-RU" altLang="ru-RU" sz="2000" smtClean="0">
                <a:latin typeface="Times New Roman" panose="02020603050405020304" pitchFamily="18" charset="0"/>
              </a:rPr>
              <a:t/>
            </a:r>
            <a:br>
              <a:rPr lang="ru-RU" altLang="ru-RU" sz="2000" smtClean="0">
                <a:latin typeface="Times New Roman" panose="02020603050405020304" pitchFamily="18" charset="0"/>
              </a:rPr>
            </a:br>
            <a:endParaRPr lang="ru-RU" altLang="ru-RU" sz="2000" smtClean="0">
              <a:latin typeface="Times New Roman" panose="02020603050405020304" pitchFamily="18" charset="0"/>
            </a:endParaRPr>
          </a:p>
        </p:txBody>
      </p:sp>
      <p:sp>
        <p:nvSpPr>
          <p:cNvPr id="921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647700" cy="431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E7BC2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7BC2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057" name="Picture 9" descr="Stolipin_0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" t="1604" r="1022" b="3543"/>
          <a:stretch>
            <a:fillRect/>
          </a:stretch>
        </p:blipFill>
        <p:spPr bwMode="auto">
          <a:xfrm>
            <a:off x="1692275" y="1439863"/>
            <a:ext cx="4895850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3924300" y="5300663"/>
            <a:ext cx="4572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7BC2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7BC2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П.А.Столыпин – Саратовский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губернатор в поездке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в г. Камышинь 1903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9338" y="1268413"/>
            <a:ext cx="4114800" cy="5110162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конце августа 1911 г. император Николай II с семьей и приближенными, в том числе и с премьер-министром Столыпиным находились в Киеве. 1 сентября 1911 г. все они присутствовали на спектакле в театре Киева. Неожиданно к  Столыпину приблизился Дмитрий Богров и выстрелил из браунинга дважды.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3" name="Рисунок 3" descr="Похороны Столыпин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785938"/>
            <a:ext cx="46434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051050" y="836613"/>
            <a:ext cx="5329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7BC2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7BC2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>
                <a:latin typeface="Arial" panose="020B0604020202020204" pitchFamily="34" charset="0"/>
              </a:rPr>
              <a:t>РЕФОРМЫ СТОЛЫПИНА 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539750" y="1916113"/>
            <a:ext cx="69754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E7BC2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7BC2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altLang="ru-RU" sz="2800">
                <a:latin typeface="Arial" panose="020B0604020202020204" pitchFamily="34" charset="0"/>
              </a:rPr>
              <a:t>Меры по наведению порядка в России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2. Аграрная реформа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3. Меры по превращению России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     в правовое государство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3" descr="Взрыв дома Столыпина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365125"/>
            <a:ext cx="7858125" cy="6251575"/>
          </a:xfrm>
        </p:spPr>
      </p:pic>
      <p:sp>
        <p:nvSpPr>
          <p:cNvPr id="5" name="TextBox 4"/>
          <p:cNvSpPr txBox="1"/>
          <p:nvPr/>
        </p:nvSpPr>
        <p:spPr>
          <a:xfrm>
            <a:off x="928688" y="6215063"/>
            <a:ext cx="75723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Дача Столыпина после взрыва</a:t>
            </a:r>
            <a:r>
              <a:rPr lang="ru-RU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1. П.  Столыпин и его программа</a:t>
            </a:r>
            <a:endParaRPr lang="ru-RU" dirty="0"/>
          </a:p>
        </p:txBody>
      </p:sp>
      <p:pic>
        <p:nvPicPr>
          <p:cNvPr id="13315" name="Содержимое 3" descr="Столыпин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857375"/>
            <a:ext cx="3354388" cy="4692650"/>
          </a:xfrm>
        </p:spPr>
      </p:pic>
      <p:sp>
        <p:nvSpPr>
          <p:cNvPr id="5" name="TextBox 4"/>
          <p:cNvSpPr txBox="1"/>
          <p:nvPr/>
        </p:nvSpPr>
        <p:spPr>
          <a:xfrm>
            <a:off x="4286250" y="1857375"/>
            <a:ext cx="4286250" cy="428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Для обуздания революции нужны были не только уступки и репрессии, но и социально-экономические реформы. Летом 1906 г. председателем Совета ми-нистров стал П.А.Столыпин. Выступая в Думе он заявил: «Сначала успокоение,потом-реформы».В августе 1906 г.после взрыва его даче, который иска лечил его младшую дочь, он подписал указ о военно-полевых судах разбирательство теперь длилось 48 часов, а приговор приводился в исполнение в течение суток. За 4 года было казнено 3825 чел.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236</TotalTime>
  <Words>936</Words>
  <Application>Microsoft Office PowerPoint</Application>
  <PresentationFormat>Экран (4:3)</PresentationFormat>
  <Paragraphs>78</Paragraphs>
  <Slides>30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Constantia</vt:lpstr>
      <vt:lpstr>Wingdings 2</vt:lpstr>
      <vt:lpstr>Times New Roman</vt:lpstr>
      <vt:lpstr>Wingdings</vt:lpstr>
      <vt:lpstr>Поток</vt:lpstr>
      <vt:lpstr>            Тема:  Социально-экономические реформы П. А. Столыпина </vt:lpstr>
      <vt:lpstr>План урока.</vt:lpstr>
      <vt:lpstr>Столыпин Петр Аркадьевич</vt:lpstr>
      <vt:lpstr>Презентация PowerPoint</vt:lpstr>
      <vt:lpstr>        Столыпин Петр Аркадьевич  русский государственный деятель [2(14).4.1862, Дрезден, Германия, — 5(18).9.1911, Киев]  </vt:lpstr>
      <vt:lpstr>Презентация PowerPoint</vt:lpstr>
      <vt:lpstr>Презентация PowerPoint</vt:lpstr>
      <vt:lpstr>Презентация PowerPoint</vt:lpstr>
      <vt:lpstr>1. П.  Столыпин и его программа</vt:lpstr>
      <vt:lpstr>Презентация PowerPoint</vt:lpstr>
      <vt:lpstr>Столыпинская аграрная реформа "богатое крестьянство служит везде  лучшей опорой порядка".      П.А.Столыпин</vt:lpstr>
      <vt:lpstr>община</vt:lpstr>
      <vt:lpstr>хутор</vt:lpstr>
      <vt:lpstr>отруб</vt:lpstr>
      <vt:lpstr>отработки</vt:lpstr>
      <vt:lpstr> Разрушение общины.</vt:lpstr>
      <vt:lpstr>Столыпинская аграрная реформа</vt:lpstr>
      <vt:lpstr>Презентация PowerPoint</vt:lpstr>
      <vt:lpstr>Презентация PowerPoint</vt:lpstr>
      <vt:lpstr>Переселенчество</vt:lpstr>
      <vt:lpstr>Первые итоги реформ.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 1. параграф 31  2. Эссе «Мое отношение к реформам П.А.Столыпина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Социально- экономическое развитие России в 1907-14 гг. </dc:title>
  <dc:creator>GENA</dc:creator>
  <cp:lastModifiedBy>User</cp:lastModifiedBy>
  <cp:revision>26</cp:revision>
  <dcterms:created xsi:type="dcterms:W3CDTF">2009-09-24T12:29:53Z</dcterms:created>
  <dcterms:modified xsi:type="dcterms:W3CDTF">2019-02-12T16:10:53Z</dcterms:modified>
</cp:coreProperties>
</file>