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80" r:id="rId13"/>
    <p:sldId id="281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F9E3-265F-4299-A9DF-86881B5B28FC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773F-BCAC-4DC1-B441-DF7E3684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5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773F-BCAC-4DC1-B441-DF7E368455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8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A1EC36-0182-4ACD-8ABC-B8163A3D01B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EF418-57FC-49E0-89C1-6E669DDCD7D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512" y="404664"/>
            <a:ext cx="8229600" cy="1828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Синтетические полимеры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36912"/>
            <a:ext cx="3960440" cy="376971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www.build2last.ru/images_components/component_polim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" y="2636912"/>
            <a:ext cx="3548516" cy="23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rsmazok.ru/images/60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8347"/>
            <a:ext cx="3600400" cy="24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Термопластичные </a:t>
            </a:r>
            <a:r>
              <a:rPr lang="ru-RU" dirty="0" smtClean="0">
                <a:solidFill>
                  <a:srgbClr val="FFC000"/>
                </a:solidFill>
              </a:rPr>
              <a:t>полимеры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полимеры</a:t>
            </a:r>
            <a:r>
              <a:rPr lang="ru-RU" sz="2400" dirty="0"/>
              <a:t> с линейной структурой молекул</a:t>
            </a:r>
            <a:r>
              <a:rPr lang="ru-RU" sz="2400" dirty="0" smtClean="0"/>
              <a:t>. Материалы</a:t>
            </a:r>
            <a:r>
              <a:rPr lang="ru-RU" sz="2400" dirty="0"/>
              <a:t> </a:t>
            </a:r>
            <a:r>
              <a:rPr lang="ru-RU" sz="2400" dirty="0" smtClean="0"/>
              <a:t>способны размягчаться </a:t>
            </a:r>
            <a:r>
              <a:rPr lang="ru-RU" sz="2400" dirty="0"/>
              <a:t> при нагреве и восстанавливаться при охлаждении. </a:t>
            </a:r>
            <a:endParaRPr lang="ru-RU" sz="2400" dirty="0" smtClean="0"/>
          </a:p>
          <a:p>
            <a:r>
              <a:rPr lang="ru-RU" sz="2400" dirty="0" smtClean="0"/>
              <a:t>К</a:t>
            </a:r>
            <a:r>
              <a:rPr lang="ru-RU" sz="2400" dirty="0"/>
              <a:t> этой группе материалов </a:t>
            </a:r>
            <a:r>
              <a:rPr lang="ru-RU" sz="2400" dirty="0" smtClean="0"/>
              <a:t>относят: полиэтилен</a:t>
            </a:r>
            <a:r>
              <a:rPr lang="ru-RU" sz="2400" dirty="0"/>
              <a:t>, полипропилен, полиизобутилен, поливинилхлорид, полистирол, поливинилацетат, а </a:t>
            </a:r>
            <a:r>
              <a:rPr lang="ru-RU" sz="2400" dirty="0" smtClean="0"/>
              <a:t>также полиамидные</a:t>
            </a:r>
            <a:r>
              <a:rPr lang="ru-RU" sz="2400" dirty="0"/>
              <a:t> и инден-кумароновые полимеры.</a:t>
            </a:r>
          </a:p>
        </p:txBody>
      </p:sp>
    </p:spTree>
    <p:extLst>
      <p:ext uri="{BB962C8B-B14F-4D97-AF65-F5344CB8AC3E}">
        <p14:creationId xmlns:p14="http://schemas.microsoft.com/office/powerpoint/2010/main" val="33316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Термореактивные полимеры -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материалы</a:t>
            </a:r>
            <a:r>
              <a:rPr lang="ru-RU" sz="2400" dirty="0"/>
              <a:t>, имеющие пространственную структуру молекул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Представляют</a:t>
            </a:r>
            <a:r>
              <a:rPr lang="ru-RU" sz="2400" dirty="0"/>
              <a:t> собой твердые стекловидные нерастворимые и неплавкие вещества. Эти </a:t>
            </a:r>
            <a:r>
              <a:rPr lang="ru-RU" sz="2400" dirty="0" smtClean="0"/>
              <a:t>материалы отвердевают</a:t>
            </a:r>
            <a:r>
              <a:rPr lang="ru-RU" sz="2400" dirty="0"/>
              <a:t> при нагревании. </a:t>
            </a:r>
            <a:endParaRPr lang="ru-RU" sz="2400" dirty="0" smtClean="0"/>
          </a:p>
          <a:p>
            <a:r>
              <a:rPr lang="ru-RU" sz="2400" dirty="0" smtClean="0"/>
              <a:t>Эту</a:t>
            </a:r>
            <a:r>
              <a:rPr lang="ru-RU" sz="2400" dirty="0"/>
              <a:t> группу полимеров представляют: фенолформальдегидные, эпоксидные </a:t>
            </a:r>
            <a:r>
              <a:rPr lang="ru-RU" sz="2400" dirty="0" smtClean="0"/>
              <a:t>и полиэфирные</a:t>
            </a:r>
            <a:r>
              <a:rPr lang="ru-RU" sz="2400" dirty="0"/>
              <a:t> смолы, а также кремнийорганические полимеры</a:t>
            </a:r>
          </a:p>
        </p:txBody>
      </p:sp>
    </p:spTree>
    <p:extLst>
      <p:ext uri="{BB962C8B-B14F-4D97-AF65-F5344CB8AC3E}">
        <p14:creationId xmlns:p14="http://schemas.microsoft.com/office/powerpoint/2010/main" val="12879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Получение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Производство синтетических пластмасс основано на реакциях полимеризации, поликонденсации или полиприсоединения низкомолекулярных исходных веществ, выделяемых из угля, нефти или природного газа.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798" y="4186996"/>
            <a:ext cx="3312368" cy="263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5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Методы обработки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Литьё/литьё под давлением</a:t>
            </a:r>
          </a:p>
          <a:p>
            <a:r>
              <a:rPr lang="ru-RU" b="1" i="1" dirty="0"/>
              <a:t>Экструзия</a:t>
            </a:r>
          </a:p>
          <a:p>
            <a:r>
              <a:rPr lang="ru-RU" b="1" i="1" dirty="0"/>
              <a:t>Прессование</a:t>
            </a:r>
          </a:p>
          <a:p>
            <a:r>
              <a:rPr lang="ru-RU" b="1" i="1" dirty="0" err="1"/>
              <a:t>Виброформование</a:t>
            </a:r>
            <a:endParaRPr lang="ru-RU" b="1" i="1" dirty="0"/>
          </a:p>
          <a:p>
            <a:r>
              <a:rPr lang="ru-RU" b="1" i="1" dirty="0"/>
              <a:t>Вспенивание</a:t>
            </a:r>
          </a:p>
          <a:p>
            <a:r>
              <a:rPr lang="ru-RU" b="1" i="1" dirty="0"/>
              <a:t>Отливка</a:t>
            </a:r>
          </a:p>
          <a:p>
            <a:r>
              <a:rPr lang="ru-RU" b="1" i="1" dirty="0"/>
              <a:t>Сварка</a:t>
            </a:r>
          </a:p>
          <a:p>
            <a:r>
              <a:rPr lang="ru-RU" b="1" i="1" dirty="0"/>
              <a:t>Вакуумная формовка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19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ТЕСТ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Реакция</a:t>
            </a:r>
            <a:r>
              <a:rPr lang="ru-RU" dirty="0">
                <a:solidFill>
                  <a:srgbClr val="FFC000"/>
                </a:solidFill>
              </a:rPr>
              <a:t>, лежащая в основе производства синтетического каучука: 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/>
              <a:t>А. Гидратация.          Б</a:t>
            </a:r>
            <a:r>
              <a:rPr lang="ru-RU" dirty="0"/>
              <a:t>. </a:t>
            </a:r>
            <a:r>
              <a:rPr lang="ru-RU" dirty="0" smtClean="0"/>
              <a:t>Поликонденсация.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. Полимеризация.</a:t>
            </a:r>
            <a:r>
              <a:rPr lang="ru-RU" b="1" dirty="0" smtClean="0"/>
              <a:t>   </a:t>
            </a:r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Гидрирование.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Реакция</a:t>
            </a:r>
            <a:r>
              <a:rPr lang="ru-RU" dirty="0">
                <a:solidFill>
                  <a:srgbClr val="FFC000"/>
                </a:solidFill>
              </a:rPr>
              <a:t>, лежащая в основе производства синтетического каучука: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А. Гидратация.          Б</a:t>
            </a:r>
            <a:r>
              <a:rPr lang="ru-RU" dirty="0"/>
              <a:t>. </a:t>
            </a:r>
            <a:r>
              <a:rPr lang="ru-RU" dirty="0" smtClean="0"/>
              <a:t>Поликонденсация.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. Полимеризация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/>
              <a:t>Г. </a:t>
            </a:r>
            <a:r>
              <a:rPr lang="ru-RU" dirty="0" smtClean="0"/>
              <a:t>Гидрирование.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Полиамидным волокном является:</a:t>
            </a:r>
          </a:p>
          <a:p>
            <a:pPr marL="137160" indent="0">
              <a:buNone/>
            </a:pPr>
            <a:r>
              <a:rPr lang="ru-RU" dirty="0" smtClean="0"/>
              <a:t>     А. Хлопок. В. Нейлон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Б. Шерсть. Г. Ацетатное волокно.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Полиамидным волокном является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r>
              <a:rPr lang="ru-RU" dirty="0" smtClean="0"/>
              <a:t>     А. Хлопок. </a:t>
            </a:r>
            <a:r>
              <a:rPr lang="ru-RU" b="1" dirty="0" smtClean="0">
                <a:solidFill>
                  <a:srgbClr val="FF0000"/>
                </a:solidFill>
              </a:rPr>
              <a:t>В. Нейлон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Б. Шерсть. Г. Ацетатное волокно.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Несуществующая структура полимерных молекул: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А. Зигзагообразная.   Б. Линейная.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В. Разветвленная.      Г. Пространственная.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Определение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Синтетические полимеры </a:t>
            </a:r>
            <a:r>
              <a:rPr lang="ru-RU" dirty="0"/>
              <a:t>— это ненатуральные полимерные материалы, произведенные для замены природным материалам.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4464496" cy="269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2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Несуществующая структура полимерных молекул</a:t>
            </a:r>
            <a:r>
              <a:rPr lang="ru-RU" dirty="0" smtClean="0"/>
              <a:t>: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А. Зигзагообразная</a:t>
            </a:r>
            <a:r>
              <a:rPr lang="ru-RU" dirty="0" smtClean="0"/>
              <a:t>.   Б. Линейная.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В. Разветвленная.        Г. Пространственная.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Сырье, используемое для производства полипропилена: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А. </a:t>
            </a:r>
            <a:r>
              <a:rPr lang="ru-RU" dirty="0" err="1" smtClean="0"/>
              <a:t>Пропиловый</a:t>
            </a:r>
            <a:r>
              <a:rPr lang="ru-RU" dirty="0" smtClean="0"/>
              <a:t> спирт.  Б. Целлюлоза.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В. </a:t>
            </a:r>
            <a:r>
              <a:rPr lang="ru-RU" dirty="0" err="1" smtClean="0"/>
              <a:t>Аминопропионовая</a:t>
            </a:r>
            <a:r>
              <a:rPr lang="ru-RU" dirty="0" smtClean="0"/>
              <a:t> кислота.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Г. </a:t>
            </a:r>
            <a:r>
              <a:rPr lang="ru-RU" dirty="0" err="1" smtClean="0"/>
              <a:t>Пропен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Сырье, используемое для производства полипропилена: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А. </a:t>
            </a:r>
            <a:r>
              <a:rPr lang="ru-RU" dirty="0" err="1" smtClean="0"/>
              <a:t>Пропиловый</a:t>
            </a:r>
            <a:r>
              <a:rPr lang="ru-RU" dirty="0" smtClean="0"/>
              <a:t> спирт.  Б. Целлюлоза.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В. </a:t>
            </a:r>
            <a:r>
              <a:rPr lang="ru-RU" dirty="0" err="1" smtClean="0"/>
              <a:t>Аминопропионовая</a:t>
            </a:r>
            <a:r>
              <a:rPr lang="ru-RU" dirty="0" smtClean="0"/>
              <a:t> кислота.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Г. </a:t>
            </a:r>
            <a:r>
              <a:rPr lang="ru-RU" b="1" dirty="0" err="1" smtClean="0">
                <a:solidFill>
                  <a:srgbClr val="FF0000"/>
                </a:solidFill>
              </a:rPr>
              <a:t>Пропен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Полимер, используемый для производства канатов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А. Полипропилен. 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Б. Синтетический каучук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В. Целлулоид.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Г. Полиэтилен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1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Полимер, используемый для производства канатов: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А. Полипропилен.</a:t>
            </a:r>
            <a:r>
              <a:rPr lang="ru-RU" b="1" dirty="0" smtClean="0"/>
              <a:t> </a:t>
            </a:r>
            <a:r>
              <a:rPr lang="ru-RU" b="1" dirty="0"/>
              <a:t> </a:t>
            </a:r>
            <a:endParaRPr lang="ru-RU" b="1" dirty="0" smtClean="0"/>
          </a:p>
          <a:p>
            <a:pPr marL="137160" indent="0">
              <a:buNone/>
            </a:pPr>
            <a:r>
              <a:rPr lang="ru-RU" dirty="0" smtClean="0"/>
              <a:t>     Б. Синтетический каучук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В. Целлулоид.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Г. Полиэтилен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1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B25"/>
                </a:solidFill>
              </a:rPr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/>
              <a:t>§ </a:t>
            </a:r>
            <a:r>
              <a:rPr lang="ru-RU" dirty="0" smtClean="0"/>
              <a:t>22 </a:t>
            </a:r>
            <a:r>
              <a:rPr lang="ru-RU" dirty="0"/>
              <a:t>учебника. Ответить на вопросы и выполнить задания после текста § </a:t>
            </a:r>
            <a:r>
              <a:rPr lang="ru-RU" dirty="0" smtClean="0"/>
              <a:t>22 </a:t>
            </a:r>
            <a:r>
              <a:rPr lang="ru-RU" dirty="0"/>
              <a:t>учебника </a:t>
            </a:r>
          </a:p>
          <a:p>
            <a:pPr algn="r"/>
            <a:r>
              <a:rPr lang="ru-RU" dirty="0" smtClean="0"/>
              <a:t>Подготовить к практической работе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1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B25"/>
                </a:solidFill>
              </a:rPr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1. Габриелян О.С.,</a:t>
            </a:r>
            <a:r>
              <a:rPr lang="ru-RU" dirty="0" err="1"/>
              <a:t>А.В.Яшукова</a:t>
            </a:r>
            <a:r>
              <a:rPr lang="ru-RU" dirty="0"/>
              <a:t> Методическое пособие. Химия. 10 класс.(базовый уровень) , </a:t>
            </a:r>
            <a:r>
              <a:rPr lang="ru-RU" dirty="0" smtClean="0"/>
              <a:t>М.Дрофа,2009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2. Габриелян О.С.Химия.10 класс: контрольные и проверочные работы-М. Дрофа,2011</a:t>
            </a:r>
          </a:p>
          <a:p>
            <a:pPr>
              <a:buFontTx/>
              <a:buNone/>
            </a:pPr>
            <a:r>
              <a:rPr lang="ru-RU" dirty="0"/>
              <a:t>3. Власова З. А. Биология. Справочник школьника.</a:t>
            </a:r>
            <a:r>
              <a:rPr lang="en-US" dirty="0"/>
              <a:t> </a:t>
            </a:r>
            <a:r>
              <a:rPr lang="ru-RU" dirty="0"/>
              <a:t>Всероссийское слово, 1995 г.</a:t>
            </a:r>
          </a:p>
          <a:p>
            <a:pPr>
              <a:buFontTx/>
              <a:buNone/>
            </a:pPr>
            <a:r>
              <a:rPr lang="ru-RU" dirty="0"/>
              <a:t>4. Хомченко Г. Л. Химия для поступающих в ВУЗЫ. Высшая школа,1993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9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Классификация полимеров по структуре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Полимеры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2276872"/>
            <a:ext cx="1623638" cy="15841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62750" y="2276872"/>
            <a:ext cx="0" cy="160094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44208" y="2204864"/>
            <a:ext cx="1296144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498" y="2758488"/>
            <a:ext cx="26712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Линейные: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Полиэтилен низкого давления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/>
              <a:t>Поливинихлорид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Полипропилен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Волокна 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5896" y="2872226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Разветвленные:</a:t>
            </a:r>
          </a:p>
          <a:p>
            <a:r>
              <a:rPr lang="ru-RU" sz="2000" dirty="0" smtClean="0"/>
              <a:t>-   Полиэтилен высокого давления</a:t>
            </a:r>
          </a:p>
          <a:p>
            <a:r>
              <a:rPr lang="ru-RU" sz="2000" dirty="0" smtClean="0"/>
              <a:t>-   Каучуки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2852936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Резина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Фенолформальдегидные смолы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27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Полиэтилен низкого давлени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Получается из этилена с использованием катализаторов</a:t>
            </a:r>
          </a:p>
          <a:p>
            <a:r>
              <a:rPr lang="ru-RU" sz="2400" dirty="0" smtClean="0"/>
              <a:t>Обладает высокой плотностью, большой механической прочностью.</a:t>
            </a:r>
          </a:p>
          <a:p>
            <a:r>
              <a:rPr lang="ru-RU" sz="2400" dirty="0" smtClean="0"/>
              <a:t>Используется в изготовлении труб, бытовой и химической посуды.</a:t>
            </a:r>
            <a:endParaRPr lang="ru-RU" sz="2400" dirty="0"/>
          </a:p>
        </p:txBody>
      </p:sp>
      <p:pic>
        <p:nvPicPr>
          <p:cNvPr id="1026" name="Picture 2" descr="http://www.ru.all.biz/img/ru/catalog/12793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54139"/>
            <a:ext cx="3504853" cy="26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-o-k.ru/images/articles/36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528660"/>
            <a:ext cx="2952328" cy="22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изводство пластиковых саней росс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42" y="4869160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Полиэтилен </a:t>
            </a:r>
            <a:r>
              <a:rPr lang="ru-RU" dirty="0" smtClean="0">
                <a:solidFill>
                  <a:srgbClr val="FFC000"/>
                </a:solidFill>
              </a:rPr>
              <a:t>высокого </a:t>
            </a:r>
            <a:r>
              <a:rPr lang="ru-RU" dirty="0">
                <a:solidFill>
                  <a:srgbClr val="FFC000"/>
                </a:solidFill>
              </a:rPr>
              <a:t>давления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ru-RU" dirty="0" smtClean="0"/>
              <a:t>Его макромолекулы имеют разветвленную структуру</a:t>
            </a:r>
            <a:r>
              <a:rPr lang="en-US" dirty="0" smtClean="0"/>
              <a:t>;</a:t>
            </a:r>
            <a:r>
              <a:rPr lang="ru-RU" dirty="0" smtClean="0"/>
              <a:t> плотность ниже, а эластичность выше, чем у полиэтилена низкого давления.</a:t>
            </a:r>
          </a:p>
          <a:p>
            <a:r>
              <a:rPr lang="ru-RU" dirty="0" smtClean="0"/>
              <a:t>Используется для изготовления упаковки пищевых и непищевых продуктов, пакетов.</a:t>
            </a:r>
          </a:p>
        </p:txBody>
      </p:sp>
      <p:pic>
        <p:nvPicPr>
          <p:cNvPr id="2050" name="Picture 2" descr="http://spbelsouz.ru/wp-content/uploads/2013/07/1774950_651f9432a05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1642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2c.neobroker.ru/img-org/tovar-450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1" y="4149080"/>
            <a:ext cx="3312368" cy="25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allcorp.ru/userfiles/041/025/images/9d6343012529b586562db2ebee53cf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109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grotara.org/up/article/img/polipropilen_mes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76" y="3573016"/>
            <a:ext cx="3093941" cy="2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Полипропилен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608"/>
          </a:xfrm>
        </p:spPr>
        <p:txBody>
          <a:bodyPr/>
          <a:lstStyle/>
          <a:p>
            <a:r>
              <a:rPr lang="ru-RU" dirty="0" smtClean="0"/>
              <a:t>Получается</a:t>
            </a:r>
            <a:r>
              <a:rPr lang="ru-RU" dirty="0"/>
              <a:t> полимеризацией </a:t>
            </a:r>
            <a:r>
              <a:rPr lang="ru-RU" dirty="0" smtClean="0"/>
              <a:t>пропилена.</a:t>
            </a:r>
          </a:p>
          <a:p>
            <a:r>
              <a:rPr lang="ru-RU" dirty="0" smtClean="0"/>
              <a:t>Обладает большей механической прочностью, чем полиэтилен.</a:t>
            </a:r>
          </a:p>
          <a:p>
            <a:r>
              <a:rPr lang="ru-RU" dirty="0" smtClean="0"/>
              <a:t>Используется в изготовлении канатов, тросов, веревок, мешков, ковров, оргтехники.</a:t>
            </a:r>
            <a:endParaRPr lang="ru-RU" dirty="0"/>
          </a:p>
        </p:txBody>
      </p:sp>
      <p:pic>
        <p:nvPicPr>
          <p:cNvPr id="3076" name="Picture 4" descr="http://rustm.net/Portals/0/RLP/rlp_66/t_4_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61392"/>
            <a:ext cx="3398912" cy="20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Волокна синтетические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58784"/>
              </p:ext>
            </p:extLst>
          </p:nvPr>
        </p:nvGraphicFramePr>
        <p:xfrm>
          <a:off x="457200" y="16002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2016224"/>
                <a:gridCol w="23866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Полиэфирные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Полиакрилонитрильные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Полиамидные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Полиалкеновые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лавсан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нитрон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Капрон</a:t>
                      </a:r>
                    </a:p>
                    <a:p>
                      <a:r>
                        <a:rPr lang="ru-RU" dirty="0" err="1" smtClean="0"/>
                        <a:t>найлон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Полипропиленовое волокно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011332" cy="2594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852" y="3429000"/>
            <a:ext cx="4286250" cy="2466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90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Капрон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r>
              <a:rPr lang="ru-RU" dirty="0" smtClean="0"/>
              <a:t>Отличается высокой прочностью, устойчивостью к истиранию, не впитывает влагу.</a:t>
            </a:r>
          </a:p>
          <a:p>
            <a:r>
              <a:rPr lang="ru-RU" dirty="0" smtClean="0"/>
              <a:t>Из капрона изготавливают ковры, одежду, кордную ткань.</a:t>
            </a:r>
            <a:endParaRPr lang="ru-RU" dirty="0"/>
          </a:p>
        </p:txBody>
      </p:sp>
      <p:pic>
        <p:nvPicPr>
          <p:cNvPr id="4098" name="Picture 2" descr="http://www.conkorde.ru/wp-content/uploads/2013/05/2-e13421006058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3934"/>
            <a:ext cx="5356870" cy="26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Синтетические каучуки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7277" y="1052736"/>
            <a:ext cx="1154603" cy="1584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8144" y="1052736"/>
            <a:ext cx="936104" cy="15841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275235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назначения:</a:t>
            </a:r>
          </a:p>
          <a:p>
            <a:r>
              <a:rPr lang="ru-RU" dirty="0" smtClean="0"/>
              <a:t>Бутадиеновые, бутадиен-стирольные (массовое производство изделий из резины: шины, конвейерные ленты и др.)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2752359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Специального назначения: </a:t>
            </a:r>
          </a:p>
          <a:p>
            <a:r>
              <a:rPr lang="ru-RU" dirty="0" smtClean="0"/>
              <a:t>Бутадиен-нитрильные (</a:t>
            </a:r>
            <a:r>
              <a:rPr lang="ru-RU" dirty="0" err="1" smtClean="0"/>
              <a:t>бензо</a:t>
            </a:r>
            <a:r>
              <a:rPr lang="ru-RU" dirty="0" smtClean="0"/>
              <a:t>- и кислотоустойчивые изделия), кремнийорганические (тепло- и морозоустойчивые изделия), уретановые (износостойкие и морозоустойчивые изделия)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623</TotalTime>
  <Words>538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Синтетические полимеры</vt:lpstr>
      <vt:lpstr>Определение</vt:lpstr>
      <vt:lpstr> Классификация полимеров по структуре  Полимеры</vt:lpstr>
      <vt:lpstr>Полиэтилен низкого давления</vt:lpstr>
      <vt:lpstr>Полиэтилен высокого давления</vt:lpstr>
      <vt:lpstr>Полипропилен</vt:lpstr>
      <vt:lpstr>Волокна синтетические</vt:lpstr>
      <vt:lpstr>Капрон</vt:lpstr>
      <vt:lpstr>Синтетические каучуки</vt:lpstr>
      <vt:lpstr>Термопластичные полимеры -</vt:lpstr>
      <vt:lpstr>Термореактивные полимеры -</vt:lpstr>
      <vt:lpstr>Получение</vt:lpstr>
      <vt:lpstr>Методы обработки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0000</cp:lastModifiedBy>
  <cp:revision>26</cp:revision>
  <dcterms:created xsi:type="dcterms:W3CDTF">2015-04-29T13:10:14Z</dcterms:created>
  <dcterms:modified xsi:type="dcterms:W3CDTF">2020-05-10T15:08:12Z</dcterms:modified>
</cp:coreProperties>
</file>